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60" r:id="rId2"/>
    <p:sldId id="485" r:id="rId3"/>
    <p:sldId id="322" r:id="rId4"/>
    <p:sldId id="487" r:id="rId5"/>
    <p:sldId id="321" r:id="rId6"/>
    <p:sldId id="452" r:id="rId7"/>
    <p:sldId id="473" r:id="rId8"/>
    <p:sldId id="475" r:id="rId9"/>
    <p:sldId id="478" r:id="rId10"/>
    <p:sldId id="476" r:id="rId11"/>
    <p:sldId id="477" r:id="rId12"/>
    <p:sldId id="480" r:id="rId13"/>
    <p:sldId id="481" r:id="rId14"/>
    <p:sldId id="482" r:id="rId15"/>
    <p:sldId id="484" r:id="rId16"/>
    <p:sldId id="483" r:id="rId17"/>
    <p:sldId id="479" r:id="rId18"/>
    <p:sldId id="472" r:id="rId19"/>
  </p:sldIdLst>
  <p:sldSz cx="9144000" cy="5143500" type="screen16x9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379" userDrawn="1">
          <p15:clr>
            <a:srgbClr val="A4A3A4"/>
          </p15:clr>
        </p15:guide>
        <p15:guide id="3" orient="horz" pos="21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57"/>
    <a:srgbClr val="595959"/>
    <a:srgbClr val="2E1612"/>
    <a:srgbClr val="97F1A2"/>
    <a:srgbClr val="C6E6A2"/>
    <a:srgbClr val="E5FFEB"/>
    <a:srgbClr val="FF4B5C"/>
    <a:srgbClr val="FCFF8B"/>
    <a:srgbClr val="FEFFE5"/>
    <a:srgbClr val="B3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01" autoAdjust="0"/>
    <p:restoredTop sz="94660" autoAdjust="0"/>
  </p:normalViewPr>
  <p:slideViewPr>
    <p:cSldViewPr>
      <p:cViewPr varScale="1">
        <p:scale>
          <a:sx n="116" d="100"/>
          <a:sy n="116" d="100"/>
        </p:scale>
        <p:origin x="168" y="77"/>
      </p:cViewPr>
      <p:guideLst>
        <p:guide pos="3379"/>
        <p:guide orient="horz" pos="21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401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96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96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96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96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96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96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964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96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757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698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920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493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96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96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96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96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66"/>
            <a:ext cx="9144000" cy="51435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-1406"/>
            <a:ext cx="9144000" cy="5143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BE24678-7D81-4F42-8C63-8093446BD8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31" y="199142"/>
            <a:ext cx="7347857" cy="5136188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833CE985-00CD-4536-AA1B-CDBE74BCD38C}"/>
              </a:ext>
            </a:extLst>
          </p:cNvPr>
          <p:cNvSpPr/>
          <p:nvPr/>
        </p:nvSpPr>
        <p:spPr>
          <a:xfrm>
            <a:off x="2495550" y="495300"/>
            <a:ext cx="4152900" cy="4152900"/>
          </a:xfrm>
          <a:prstGeom prst="ellipse">
            <a:avLst/>
          </a:prstGeom>
          <a:noFill/>
          <a:ln w="57150">
            <a:solidFill>
              <a:srgbClr val="2E16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71">
            <a:extLst>
              <a:ext uri="{FF2B5EF4-FFF2-40B4-BE49-F238E27FC236}">
                <a16:creationId xmlns:a16="http://schemas.microsoft.com/office/drawing/2014/main" id="{01FED008-D794-40F9-8E49-41E99B6D6694}"/>
              </a:ext>
            </a:extLst>
          </p:cNvPr>
          <p:cNvSpPr txBox="1"/>
          <p:nvPr/>
        </p:nvSpPr>
        <p:spPr>
          <a:xfrm>
            <a:off x="3515461" y="1155397"/>
            <a:ext cx="21130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7200" dirty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I2P-2</a:t>
            </a:r>
            <a:endParaRPr lang="zh-CN" altLang="en-US" sz="7200" dirty="0">
              <a:solidFill>
                <a:schemeClr val="bg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11960" y="3030054"/>
            <a:ext cx="7200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3275856" y="2322168"/>
            <a:ext cx="2592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12306 </a:t>
            </a:r>
          </a:p>
          <a:p>
            <a:pPr algn="ctr"/>
            <a:r>
              <a:rPr lang="en-US" altLang="zh-TW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beat the monster</a:t>
            </a:r>
            <a:endParaRPr lang="zh-TW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072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>
            <a:extLst>
              <a:ext uri="{FF2B5EF4-FFF2-40B4-BE49-F238E27FC236}">
                <a16:creationId xmlns:a16="http://schemas.microsoft.com/office/drawing/2014/main" id="{FB0E8A25-4A73-43B9-B67B-29E0AAA080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5" y="164937"/>
            <a:ext cx="565836" cy="396085"/>
          </a:xfrm>
          <a:prstGeom prst="rect">
            <a:avLst/>
          </a:prstGeom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64937"/>
            <a:ext cx="2057936" cy="400673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Optimize</a:t>
            </a:r>
            <a:endParaRPr lang="en-GB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5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00633" y="771550"/>
            <a:ext cx="81318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Yes, as you can see, different permutations can arrive at a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same state (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狀態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).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 don’t really need a same state twice. We only need the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shortest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one.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907846"/>
            <a:ext cx="3719071" cy="2791952"/>
          </a:xfrm>
          <a:prstGeom prst="rect">
            <a:avLst/>
          </a:prstGeom>
        </p:spPr>
      </p:pic>
      <p:sp>
        <p:nvSpPr>
          <p:cNvPr id="4" name="橢圓 3"/>
          <p:cNvSpPr/>
          <p:nvPr/>
        </p:nvSpPr>
        <p:spPr>
          <a:xfrm>
            <a:off x="2863793" y="2359487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3937382" y="3015790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4945494" y="3015790"/>
            <a:ext cx="576064" cy="576064"/>
          </a:xfrm>
          <a:prstGeom prst="ellipse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297422" y="3780054"/>
            <a:ext cx="576064" cy="576064"/>
          </a:xfrm>
          <a:prstGeom prst="ellipse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乘號 4"/>
          <p:cNvSpPr/>
          <p:nvPr/>
        </p:nvSpPr>
        <p:spPr>
          <a:xfrm>
            <a:off x="3955414" y="3033822"/>
            <a:ext cx="540000" cy="540000"/>
          </a:xfrm>
          <a:prstGeom prst="mathMultiply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乘號 13"/>
          <p:cNvSpPr/>
          <p:nvPr/>
        </p:nvSpPr>
        <p:spPr>
          <a:xfrm>
            <a:off x="4315454" y="3798086"/>
            <a:ext cx="540000" cy="540000"/>
          </a:xfrm>
          <a:prstGeom prst="mathMultiply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4265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5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>
            <a:extLst>
              <a:ext uri="{FF2B5EF4-FFF2-40B4-BE49-F238E27FC236}">
                <a16:creationId xmlns:a16="http://schemas.microsoft.com/office/drawing/2014/main" id="{FB0E8A25-4A73-43B9-B67B-29E0AAA080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5" y="164937"/>
            <a:ext cx="565836" cy="396085"/>
          </a:xfrm>
          <a:prstGeom prst="rect">
            <a:avLst/>
          </a:prstGeom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64937"/>
            <a:ext cx="2057936" cy="400673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Optimize</a:t>
            </a:r>
            <a:endParaRPr lang="en-GB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5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00633" y="771550"/>
            <a:ext cx="8131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 you can simply use an array like this.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98" y="1347614"/>
            <a:ext cx="3322608" cy="617273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00633" y="2099632"/>
            <a:ext cx="82758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 with value </a:t>
            </a:r>
            <a:r>
              <a:rPr lang="en-US" altLang="zh-TW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first.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vis[x][y][z]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 </a:t>
            </a:r>
            <a:r>
              <a:rPr lang="en-US" altLang="zh-TW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represents (level = x, </a:t>
            </a:r>
            <a:r>
              <a:rPr lang="en-US" altLang="zh-TW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y, monster </a:t>
            </a:r>
            <a:r>
              <a:rPr lang="en-US" altLang="zh-TW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z) has not been pushed into your queue yet.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vis[x][y][z]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 </a:t>
            </a:r>
            <a:r>
              <a:rPr lang="en-US" altLang="zh-TW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represents (level = x, </a:t>
            </a:r>
            <a:r>
              <a:rPr lang="en-US" altLang="zh-TW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y, monster </a:t>
            </a:r>
            <a:r>
              <a:rPr lang="en-US" altLang="zh-TW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z) has already been visited.</a:t>
            </a:r>
          </a:p>
        </p:txBody>
      </p:sp>
    </p:spTree>
    <p:extLst>
      <p:ext uri="{BB962C8B-B14F-4D97-AF65-F5344CB8AC3E}">
        <p14:creationId xmlns:p14="http://schemas.microsoft.com/office/powerpoint/2010/main" val="25355443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0" y="1131590"/>
            <a:ext cx="91085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State {</a:t>
            </a:r>
          </a:p>
          <a:p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TW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lv, </a:t>
            </a:r>
            <a:r>
              <a:rPr lang="en-US" altLang="zh-TW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TW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mhp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TW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State(</a:t>
            </a:r>
            <a:r>
              <a:rPr lang="en-US" altLang="zh-TW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lv, </a:t>
            </a:r>
            <a:r>
              <a:rPr lang="en-US" altLang="zh-TW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TW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mhp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TW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0): lv(lv), </a:t>
            </a:r>
            <a:r>
              <a:rPr lang="en-US" altLang="zh-TW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TW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</a:t>
            </a:r>
            <a:r>
              <a:rPr lang="en-US" altLang="zh-TW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mhp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TW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mhp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</a:t>
            </a:r>
            <a:r>
              <a:rPr lang="en-US" altLang="zh-TW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TW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{}</a:t>
            </a:r>
          </a:p>
          <a:p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en-US" altLang="zh-TW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 vis[20][310][410];</a:t>
            </a:r>
            <a:endParaRPr lang="zh-TW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FB0E8A25-4A73-43B9-B67B-29E0AAA080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5" y="164937"/>
            <a:ext cx="565836" cy="396085"/>
          </a:xfrm>
          <a:prstGeom prst="rect">
            <a:avLst/>
          </a:prstGeom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64937"/>
            <a:ext cx="3102052" cy="400673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Data structures</a:t>
            </a:r>
            <a:endParaRPr lang="en-GB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5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592" y="1419622"/>
            <a:ext cx="2304256" cy="247885"/>
          </a:xfrm>
          <a:prstGeom prst="rect">
            <a:avLst/>
          </a:prstGeom>
          <a:noFill/>
          <a:ln>
            <a:solidFill>
              <a:srgbClr val="00CC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右箭號 4"/>
          <p:cNvSpPr/>
          <p:nvPr/>
        </p:nvSpPr>
        <p:spPr>
          <a:xfrm>
            <a:off x="3208990" y="1437332"/>
            <a:ext cx="504056" cy="216024"/>
          </a:xfrm>
          <a:prstGeom prst="rightArrow">
            <a:avLst/>
          </a:prstGeom>
          <a:solidFill>
            <a:srgbClr val="00CC57"/>
          </a:solidFill>
          <a:ln>
            <a:solidFill>
              <a:srgbClr val="00CC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718188" y="1367212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CC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endParaRPr lang="zh-TW" altLang="en-US" sz="1600" dirty="0">
              <a:solidFill>
                <a:srgbClr val="00CC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99592" y="1705766"/>
            <a:ext cx="1368152" cy="217912"/>
          </a:xfrm>
          <a:prstGeom prst="rect">
            <a:avLst/>
          </a:prstGeom>
          <a:noFill/>
          <a:ln>
            <a:solidFill>
              <a:srgbClr val="00CC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2267744" y="1752365"/>
            <a:ext cx="504056" cy="129614"/>
          </a:xfrm>
          <a:prstGeom prst="rightArrow">
            <a:avLst/>
          </a:prstGeom>
          <a:solidFill>
            <a:srgbClr val="00CC57"/>
          </a:solidFill>
          <a:ln>
            <a:solidFill>
              <a:srgbClr val="00CC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2771800" y="1635646"/>
            <a:ext cx="1116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CC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Rounds</a:t>
            </a:r>
            <a:endParaRPr lang="zh-TW" altLang="en-US" sz="1600" dirty="0">
              <a:solidFill>
                <a:srgbClr val="00CC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13518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/>
      <p:bldP spid="6" grpId="1"/>
      <p:bldP spid="13" grpId="0" animBg="1"/>
      <p:bldP spid="14" grpId="0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>
            <a:extLst>
              <a:ext uri="{FF2B5EF4-FFF2-40B4-BE49-F238E27FC236}">
                <a16:creationId xmlns:a16="http://schemas.microsoft.com/office/drawing/2014/main" id="{FB0E8A25-4A73-43B9-B67B-29E0AAA080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5" y="164937"/>
            <a:ext cx="565836" cy="396085"/>
          </a:xfrm>
          <a:prstGeom prst="rect">
            <a:avLst/>
          </a:prstGeom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64937"/>
            <a:ext cx="4650224" cy="400673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The structure of main()</a:t>
            </a:r>
            <a:endParaRPr lang="en-GB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5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79512" y="828512"/>
            <a:ext cx="4320480" cy="37548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main() {</a:t>
            </a:r>
          </a:p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TW" sz="1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//read the input</a:t>
            </a:r>
          </a:p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lv,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hp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mhp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mdmg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dmg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[20], hl[20];</a:t>
            </a:r>
          </a:p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cin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&gt;&gt; lv &gt;&gt;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hp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&gt;&gt;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mhp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&gt;&gt;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mdmg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for (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1;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&lt;= lv;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++)</a:t>
            </a:r>
          </a:p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cin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&gt;&gt;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dmg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&gt;&gt; hl[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];</a:t>
            </a:r>
          </a:p>
          <a:p>
            <a:endParaRPr lang="en-US" altLang="zh-TW" sz="1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TW" sz="1400" b="1" dirty="0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queue&lt;State&gt;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q;//the queue for BFS</a:t>
            </a:r>
          </a:p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TW" sz="1400" b="1" dirty="0" err="1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q.push</a:t>
            </a:r>
            <a:r>
              <a:rPr lang="en-US" altLang="zh-TW" sz="1400" b="1" dirty="0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(State(1, </a:t>
            </a:r>
            <a:r>
              <a:rPr lang="en-US" altLang="zh-TW" sz="1400" b="1" dirty="0" err="1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hp</a:t>
            </a:r>
            <a:r>
              <a:rPr lang="en-US" altLang="zh-TW" sz="1400" b="1" dirty="0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TW" sz="1400" b="1" dirty="0" err="1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mhp</a:t>
            </a:r>
            <a:r>
              <a:rPr lang="en-US" altLang="zh-TW" sz="1400" b="1" dirty="0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);//the initial state</a:t>
            </a:r>
          </a:p>
          <a:p>
            <a:endParaRPr lang="en-US" altLang="zh-TW" sz="1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while (!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q.empty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()) {</a:t>
            </a:r>
          </a:p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State s =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q.front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TW" sz="1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if (!</a:t>
            </a:r>
            <a:r>
              <a:rPr lang="en-US" altLang="zh-TW" sz="1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s.mhp</a:t>
            </a:r>
            <a:r>
              <a:rPr lang="en-US" altLang="zh-TW" sz="1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1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break;</a:t>
            </a:r>
          </a:p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q.pop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();</a:t>
            </a:r>
          </a:p>
          <a:p>
            <a:endParaRPr lang="en-US" altLang="zh-TW" sz="1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644008" y="833100"/>
            <a:ext cx="4320480" cy="37548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TW" sz="1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//Calculate the next states</a:t>
            </a:r>
          </a:p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TW" sz="1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 level up</a:t>
            </a:r>
          </a:p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???</a:t>
            </a:r>
          </a:p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TW" sz="1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 attack</a:t>
            </a:r>
          </a:p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???</a:t>
            </a:r>
          </a:p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TW" sz="1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 heal</a:t>
            </a:r>
          </a:p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???</a:t>
            </a:r>
          </a:p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}//end while</a:t>
            </a:r>
          </a:p>
          <a:p>
            <a:endParaRPr lang="en-US" altLang="zh-TW" sz="1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if (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q.empty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())</a:t>
            </a:r>
          </a:p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cout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&lt;&lt; -1 &lt;&lt;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endl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else</a:t>
            </a:r>
          </a:p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cout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&lt;&lt;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q.front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().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dist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&lt;&lt;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endl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</a:p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return 0;</a:t>
            </a:r>
          </a:p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endParaRPr lang="en-US" altLang="zh-TW" sz="1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3763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>
            <a:extLst>
              <a:ext uri="{FF2B5EF4-FFF2-40B4-BE49-F238E27FC236}">
                <a16:creationId xmlns:a16="http://schemas.microsoft.com/office/drawing/2014/main" id="{FB0E8A25-4A73-43B9-B67B-29E0AAA080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5" y="164937"/>
            <a:ext cx="565836" cy="396085"/>
          </a:xfrm>
          <a:prstGeom prst="rect">
            <a:avLst/>
          </a:prstGeom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64937"/>
            <a:ext cx="8178616" cy="400673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GB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The next state when applying “level up”</a:t>
            </a:r>
          </a:p>
        </p:txBody>
      </p:sp>
      <p:sp>
        <p:nvSpPr>
          <p:cNvPr id="45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4" name="直線單箭頭接點 3"/>
          <p:cNvCxnSpPr>
            <a:stCxn id="5" idx="1"/>
          </p:cNvCxnSpPr>
          <p:nvPr/>
        </p:nvCxnSpPr>
        <p:spPr>
          <a:xfrm flipH="1">
            <a:off x="3131840" y="1457077"/>
            <a:ext cx="1224136" cy="682625"/>
          </a:xfrm>
          <a:prstGeom prst="straightConnector1">
            <a:avLst/>
          </a:prstGeom>
          <a:ln>
            <a:solidFill>
              <a:srgbClr val="00CC57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4355976" y="918468"/>
            <a:ext cx="3960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 should avoid level over max level and avoid your </a:t>
            </a:r>
            <a:r>
              <a:rPr lang="en-US" altLang="zh-TW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going to negative value, or you might get Runtime Error since you put negative value in array.</a:t>
            </a:r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27584" y="2211710"/>
            <a:ext cx="70567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(</a:t>
            </a:r>
            <a:r>
              <a:rPr lang="en-US" altLang="zh-TW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s.lv &lt; lv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&amp;&amp;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s.hp</a:t>
            </a:r>
            <a:r>
              <a:rPr lang="en-US" altLang="zh-TW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</a:t>
            </a:r>
            <a:r>
              <a:rPr lang="en-US" altLang="zh-TW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mdmg</a:t>
            </a:r>
            <a:r>
              <a:rPr lang="en-US" altLang="zh-TW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 0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State </a:t>
            </a:r>
            <a:r>
              <a:rPr lang="en-US" altLang="zh-TW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t(</a:t>
            </a:r>
            <a:r>
              <a:rPr lang="en-US" altLang="zh-TW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s.lv + 1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TW" sz="2000" b="1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s.hp</a:t>
            </a:r>
            <a:r>
              <a:rPr lang="en-US" altLang="zh-TW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</a:t>
            </a:r>
            <a:r>
              <a:rPr lang="en-US" altLang="zh-TW" sz="2000" b="1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mdmg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TW" sz="2000" b="1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s.mhp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TW" sz="2000" b="1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s.dist</a:t>
            </a:r>
            <a:r>
              <a:rPr lang="en-US" altLang="zh-TW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+ 1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 (!vis[t.lv][</a:t>
            </a:r>
            <a:r>
              <a:rPr lang="en-US" altLang="zh-TW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t.hp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en-US" altLang="zh-TW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t.mhp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]) {</a:t>
            </a:r>
          </a:p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vis[t.lv][</a:t>
            </a:r>
            <a:r>
              <a:rPr lang="en-US" altLang="zh-TW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t.hp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en-US" altLang="zh-TW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t.mhp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= true;</a:t>
            </a:r>
          </a:p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TW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q.push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(t);</a:t>
            </a:r>
          </a:p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596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>
            <a:extLst>
              <a:ext uri="{FF2B5EF4-FFF2-40B4-BE49-F238E27FC236}">
                <a16:creationId xmlns:a16="http://schemas.microsoft.com/office/drawing/2014/main" id="{FB0E8A25-4A73-43B9-B67B-29E0AAA080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5" y="164937"/>
            <a:ext cx="565836" cy="396085"/>
          </a:xfrm>
          <a:prstGeom prst="rect">
            <a:avLst/>
          </a:prstGeom>
        </p:spPr>
      </p:pic>
      <p:sp>
        <p:nvSpPr>
          <p:cNvPr id="45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4" name="直線單箭頭接點 3"/>
          <p:cNvCxnSpPr>
            <a:stCxn id="6" idx="1"/>
          </p:cNvCxnSpPr>
          <p:nvPr/>
        </p:nvCxnSpPr>
        <p:spPr>
          <a:xfrm flipH="1">
            <a:off x="1331640" y="1238151"/>
            <a:ext cx="792088" cy="1044081"/>
          </a:xfrm>
          <a:prstGeom prst="straightConnector1">
            <a:avLst/>
          </a:prstGeom>
          <a:ln>
            <a:solidFill>
              <a:srgbClr val="00CC57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2123728" y="699542"/>
            <a:ext cx="2880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 should avoid your </a:t>
            </a:r>
            <a:r>
              <a:rPr lang="en-US" altLang="zh-TW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going to negative value, or you might get Runtime Error.</a:t>
            </a:r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4427984" y="1238151"/>
            <a:ext cx="792088" cy="1045567"/>
          </a:xfrm>
          <a:prstGeom prst="straightConnector1">
            <a:avLst/>
          </a:prstGeom>
          <a:ln>
            <a:solidFill>
              <a:srgbClr val="00CC57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220072" y="702444"/>
            <a:ext cx="2880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However, you need to attack the monster if the monster is confirmed to be dead, since you attack first.</a:t>
            </a:r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64937"/>
            <a:ext cx="8034600" cy="400673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GB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The next state when applying “attack”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117715" y="2211710"/>
            <a:ext cx="89187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(</a:t>
            </a:r>
            <a:r>
              <a:rPr lang="en-US" altLang="zh-TW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s.hp</a:t>
            </a:r>
            <a:r>
              <a:rPr lang="en-US" altLang="zh-TW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</a:t>
            </a:r>
            <a:r>
              <a:rPr lang="en-US" altLang="zh-TW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mdmg</a:t>
            </a:r>
            <a:r>
              <a:rPr lang="en-US" altLang="zh-TW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 0 </a:t>
            </a:r>
            <a:r>
              <a:rPr lang="en-US" altLang="zh-TW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||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s.mhp</a:t>
            </a:r>
            <a:r>
              <a:rPr lang="en-US" altLang="zh-TW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</a:t>
            </a:r>
            <a:r>
              <a:rPr lang="en-US" altLang="zh-TW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dmg</a:t>
            </a:r>
            <a:r>
              <a:rPr lang="en-US" altLang="zh-TW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[s.lv] &lt;= 0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State t(</a:t>
            </a:r>
            <a:r>
              <a:rPr lang="en-US" altLang="zh-TW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s.lv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TW" sz="2000" b="1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s.hp</a:t>
            </a:r>
            <a:r>
              <a:rPr lang="en-US" altLang="zh-TW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</a:t>
            </a:r>
            <a:r>
              <a:rPr lang="en-US" altLang="zh-TW" sz="2000" b="1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mdmg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TW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max(</a:t>
            </a:r>
            <a:r>
              <a:rPr lang="en-US" altLang="zh-TW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0, </a:t>
            </a:r>
            <a:r>
              <a:rPr lang="en-US" altLang="zh-TW" sz="2000" b="1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s.mhp</a:t>
            </a:r>
            <a:r>
              <a:rPr lang="en-US" altLang="zh-TW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</a:t>
            </a:r>
            <a:r>
              <a:rPr lang="en-US" altLang="zh-TW" sz="2000" b="1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dmg</a:t>
            </a:r>
            <a:r>
              <a:rPr lang="en-US" altLang="zh-TW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[s.lv]</a:t>
            </a:r>
            <a:r>
              <a:rPr lang="en-US" altLang="zh-TW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TW" sz="2000" b="1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s.dist</a:t>
            </a:r>
            <a:r>
              <a:rPr lang="en-US" altLang="zh-TW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+ 1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 (!vis[t.lv][</a:t>
            </a:r>
            <a:r>
              <a:rPr lang="en-US" altLang="zh-TW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t.hp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en-US" altLang="zh-TW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t.mhp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]) {</a:t>
            </a:r>
          </a:p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vis[t.lv][</a:t>
            </a:r>
            <a:r>
              <a:rPr lang="en-US" altLang="zh-TW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t.hp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en-US" altLang="zh-TW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t.mhp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= true;</a:t>
            </a:r>
          </a:p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TW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q.push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(t);</a:t>
            </a:r>
          </a:p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1981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>
            <a:extLst>
              <a:ext uri="{FF2B5EF4-FFF2-40B4-BE49-F238E27FC236}">
                <a16:creationId xmlns:a16="http://schemas.microsoft.com/office/drawing/2014/main" id="{FB0E8A25-4A73-43B9-B67B-29E0AAA080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5" y="164937"/>
            <a:ext cx="565836" cy="396085"/>
          </a:xfrm>
          <a:prstGeom prst="rect">
            <a:avLst/>
          </a:prstGeom>
        </p:spPr>
      </p:pic>
      <p:sp>
        <p:nvSpPr>
          <p:cNvPr id="45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4" name="直線單箭頭接點 3"/>
          <p:cNvCxnSpPr>
            <a:stCxn id="5" idx="1"/>
          </p:cNvCxnSpPr>
          <p:nvPr/>
        </p:nvCxnSpPr>
        <p:spPr>
          <a:xfrm flipH="1">
            <a:off x="4572000" y="1454275"/>
            <a:ext cx="1080120" cy="757435"/>
          </a:xfrm>
          <a:prstGeom prst="straightConnector1">
            <a:avLst/>
          </a:prstGeom>
          <a:ln>
            <a:solidFill>
              <a:srgbClr val="00CC57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5652120" y="915666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 should avoid your </a:t>
            </a:r>
            <a:r>
              <a:rPr lang="en-US" altLang="zh-TW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going to negative value, or you might get Runtime Error</a:t>
            </a:r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64937"/>
            <a:ext cx="8034600" cy="400673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GB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The next state when applying “heal”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95536" y="2211710"/>
            <a:ext cx="83529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(</a:t>
            </a:r>
            <a:r>
              <a:rPr lang="en-US" altLang="zh-TW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</a:t>
            </a:r>
            <a:r>
              <a:rPr lang="en-US" altLang="zh-TW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 </a:t>
            </a:r>
            <a:r>
              <a:rPr lang="en-US" altLang="zh-TW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mdmg</a:t>
            </a:r>
            <a:r>
              <a:rPr lang="en-US" altLang="zh-TW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&amp;&amp;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hl[s.lv] &gt; </a:t>
            </a:r>
            <a:r>
              <a:rPr lang="en-US" altLang="zh-TW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mdmg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State t(</a:t>
            </a:r>
            <a:r>
              <a:rPr lang="en-US" altLang="zh-TW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s.lv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TW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min(</a:t>
            </a:r>
            <a:r>
              <a:rPr lang="en-US" altLang="zh-TW" sz="2000" b="1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</a:t>
            </a:r>
            <a:r>
              <a:rPr lang="en-US" altLang="zh-TW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TW" sz="2000" b="1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s.hp</a:t>
            </a:r>
            <a:r>
              <a:rPr lang="en-US" altLang="zh-TW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hl[s.lv]</a:t>
            </a:r>
            <a:r>
              <a:rPr lang="en-US" altLang="zh-TW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TW" sz="2000" b="1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mdmg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TW" sz="2000" b="1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s.mhp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TW" sz="2000" b="1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s.dist</a:t>
            </a:r>
            <a:r>
              <a:rPr lang="en-US" altLang="zh-TW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+ 1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 (!vis[t.lv][</a:t>
            </a:r>
            <a:r>
              <a:rPr lang="en-US" altLang="zh-TW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t.hp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en-US" altLang="zh-TW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t.mhp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]) {</a:t>
            </a:r>
          </a:p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vis[t.lv][</a:t>
            </a:r>
            <a:r>
              <a:rPr lang="en-US" altLang="zh-TW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t.hp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en-US" altLang="zh-TW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t.mhp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= true;</a:t>
            </a:r>
          </a:p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TW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q.push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(t);</a:t>
            </a:r>
          </a:p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TW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76966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>
            <a:extLst>
              <a:ext uri="{FF2B5EF4-FFF2-40B4-BE49-F238E27FC236}">
                <a16:creationId xmlns:a16="http://schemas.microsoft.com/office/drawing/2014/main" id="{FB0E8A25-4A73-43B9-B67B-29E0AAA080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5" y="164937"/>
            <a:ext cx="565836" cy="396085"/>
          </a:xfrm>
          <a:prstGeom prst="rect">
            <a:avLst/>
          </a:prstGeom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64937"/>
            <a:ext cx="3498096" cy="400673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GB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Time complexity</a:t>
            </a:r>
          </a:p>
        </p:txBody>
      </p:sp>
      <p:sp>
        <p:nvSpPr>
          <p:cNvPr id="45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98" y="1059582"/>
            <a:ext cx="3322608" cy="617273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00633" y="1817920"/>
            <a:ext cx="81318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altLang="zh-TW" dirty="0"/>
              <a:t>L &lt;= 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altLang="zh-TW" dirty="0"/>
              <a:t>HP &lt;= 300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altLang="zh-TW" dirty="0"/>
              <a:t>MHP &lt;= 400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 you will only have at most 15 * 300 * 400 different states, and each state will only be pushed into and popped from queue once.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for each state, you only have 3 types of options to do.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 is, your 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amount of transitions (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轉移數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is 3 for each state.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 your Time Complexity will be O(15 * 300 * 400 * 3).</a:t>
            </a:r>
          </a:p>
        </p:txBody>
      </p:sp>
    </p:spTree>
    <p:extLst>
      <p:ext uri="{BB962C8B-B14F-4D97-AF65-F5344CB8AC3E}">
        <p14:creationId xmlns:p14="http://schemas.microsoft.com/office/powerpoint/2010/main" val="2609981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BE24678-7D81-4F42-8C63-8093446BD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31" y="199142"/>
            <a:ext cx="7347857" cy="5136188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2051719" y="2259403"/>
            <a:ext cx="432048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Code: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https://gist.github.com/justin0u0/a639f7de49acb7ba9da12c3d7a92cf25</a:t>
            </a:r>
            <a:endParaRPr lang="zh-TW" altLang="en-US" sz="2000" dirty="0">
              <a:solidFill>
                <a:schemeClr val="bg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074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4137625" y="1203597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Shape 285"/>
          <p:cNvSpPr txBox="1"/>
          <p:nvPr/>
        </p:nvSpPr>
        <p:spPr>
          <a:xfrm>
            <a:off x="4137625" y="123478"/>
            <a:ext cx="4610839" cy="2215085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TW" dirty="0"/>
              <a:t>You are playing a game.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The goal of this game is to kill the monster when you are still alive (HP &gt; 0, where HP = health point).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The monster is dead if and only if its HP &lt;= 0.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851FC04-4BFB-4454-80EB-631B7FD93E33}"/>
              </a:ext>
            </a:extLst>
          </p:cNvPr>
          <p:cNvGrpSpPr/>
          <p:nvPr/>
        </p:nvGrpSpPr>
        <p:grpSpPr>
          <a:xfrm>
            <a:off x="539552" y="123477"/>
            <a:ext cx="3394663" cy="2376265"/>
            <a:chOff x="55613" y="1159675"/>
            <a:chExt cx="3868884" cy="2708220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162C605E-DA88-4350-9FA9-D7916761C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13" y="1159675"/>
              <a:ext cx="3868884" cy="2708220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39F5A18-3FB1-4360-8BF7-2F9330E54352}"/>
                </a:ext>
              </a:extLst>
            </p:cNvPr>
            <p:cNvSpPr txBox="1"/>
            <p:nvPr/>
          </p:nvSpPr>
          <p:spPr>
            <a:xfrm>
              <a:off x="600487" y="2180552"/>
              <a:ext cx="2779135" cy="666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cs typeface="+mn-ea"/>
                  <a:sym typeface="+mn-lt"/>
                </a:rPr>
                <a:t>Description</a:t>
              </a:r>
              <a:endParaRPr lang="zh-CN" altLang="en-US" sz="3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427734"/>
            <a:ext cx="6350000" cy="2540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956545"/>
            <a:ext cx="2400148" cy="174118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492" y="3739589"/>
            <a:ext cx="2506984" cy="140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414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705577" y="30523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851FC04-4BFB-4454-80EB-631B7FD93E33}"/>
              </a:ext>
            </a:extLst>
          </p:cNvPr>
          <p:cNvGrpSpPr/>
          <p:nvPr/>
        </p:nvGrpSpPr>
        <p:grpSpPr>
          <a:xfrm>
            <a:off x="107504" y="-236563"/>
            <a:ext cx="3394663" cy="2376265"/>
            <a:chOff x="55613" y="1159675"/>
            <a:chExt cx="3868884" cy="2708220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162C605E-DA88-4350-9FA9-D7916761C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13" y="1159675"/>
              <a:ext cx="3868884" cy="2708220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39F5A18-3FB1-4360-8BF7-2F9330E54352}"/>
                </a:ext>
              </a:extLst>
            </p:cNvPr>
            <p:cNvSpPr txBox="1"/>
            <p:nvPr/>
          </p:nvSpPr>
          <p:spPr>
            <a:xfrm>
              <a:off x="600487" y="2180552"/>
              <a:ext cx="2779135" cy="666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cs typeface="+mn-ea"/>
                  <a:sym typeface="+mn-lt"/>
                </a:rPr>
                <a:t>Description</a:t>
              </a:r>
              <a:endParaRPr lang="zh-CN" altLang="en-US" sz="3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7" name="Shape 285"/>
          <p:cNvSpPr txBox="1"/>
          <p:nvPr/>
        </p:nvSpPr>
        <p:spPr>
          <a:xfrm>
            <a:off x="251520" y="1252227"/>
            <a:ext cx="8712968" cy="4087293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This game consists of </a:t>
            </a:r>
            <a:r>
              <a:rPr lang="en-US" altLang="zh-CN" sz="2000" dirty="0">
                <a:solidFill>
                  <a:srgbClr val="FF0000"/>
                </a:solidFill>
                <a:cs typeface="+mn-ea"/>
                <a:sym typeface="+mn-lt"/>
              </a:rPr>
              <a:t>rounds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 and </a:t>
            </a:r>
            <a:r>
              <a:rPr lang="en-US" altLang="zh-CN" sz="2000" dirty="0">
                <a:solidFill>
                  <a:srgbClr val="FF0000"/>
                </a:solidFill>
                <a:cs typeface="+mn-ea"/>
                <a:sym typeface="+mn-lt"/>
              </a:rPr>
              <a:t>you go first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in each round. In each round,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B0F0"/>
                </a:solidFill>
                <a:cs typeface="+mn-ea"/>
                <a:sym typeface="+mn-lt"/>
              </a:rPr>
              <a:t>you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have three options to do:</a:t>
            </a:r>
          </a:p>
          <a:p>
            <a:pPr marL="800100" lvl="1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rgbClr val="00B050"/>
                </a:solidFill>
                <a:cs typeface="+mn-ea"/>
                <a:sym typeface="+mn-lt"/>
              </a:rPr>
              <a:t>ATTACK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 This will deduct the monster's HP. If your </a:t>
            </a:r>
            <a:r>
              <a:rPr lang="en-US" altLang="zh-CN" sz="1600" dirty="0">
                <a:solidFill>
                  <a:srgbClr val="FFC000"/>
                </a:solidFill>
                <a:cs typeface="+mn-ea"/>
                <a:sym typeface="+mn-lt"/>
              </a:rPr>
              <a:t>damage point is p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 then you can deduct the monster's HP by p.</a:t>
            </a:r>
          </a:p>
          <a:p>
            <a:pPr marL="800100" lvl="1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rgbClr val="00B050"/>
                </a:solidFill>
                <a:cs typeface="+mn-ea"/>
                <a:sym typeface="+mn-lt"/>
              </a:rPr>
              <a:t>HEAL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 You can recover some of your HP, but it can't exceed your </a:t>
            </a:r>
            <a:r>
              <a:rPr lang="en-US" altLang="zh-CN" sz="1600" dirty="0">
                <a:solidFill>
                  <a:srgbClr val="FFC000"/>
                </a:solidFill>
                <a:cs typeface="+mn-ea"/>
                <a:sym typeface="+mn-lt"/>
              </a:rPr>
              <a:t>max HP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</a:p>
          <a:p>
            <a:pPr marL="800100" lvl="1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rgbClr val="00B050"/>
                </a:solidFill>
                <a:cs typeface="+mn-ea"/>
                <a:sym typeface="+mn-lt"/>
              </a:rPr>
              <a:t>Level-up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 Level-up </a:t>
            </a:r>
            <a:r>
              <a:rPr lang="en-US" altLang="zh-CN" sz="16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might enhance or deduct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the effect of attacking and healing. If you have reached </a:t>
            </a:r>
            <a:r>
              <a:rPr lang="en-US" altLang="zh-CN" sz="1600" dirty="0">
                <a:solidFill>
                  <a:srgbClr val="FFC000"/>
                </a:solidFill>
                <a:cs typeface="+mn-ea"/>
                <a:sym typeface="+mn-lt"/>
              </a:rPr>
              <a:t>max level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 taking this action makes no effect.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B0F0"/>
                </a:solidFill>
                <a:cs typeface="+mn-ea"/>
                <a:sym typeface="+mn-lt"/>
              </a:rPr>
              <a:t>the monster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will attack you once with a </a:t>
            </a:r>
            <a:r>
              <a:rPr lang="en-US" altLang="zh-CN" dirty="0">
                <a:solidFill>
                  <a:srgbClr val="FFC000"/>
                </a:solidFill>
                <a:cs typeface="+mn-ea"/>
                <a:sym typeface="+mn-lt"/>
              </a:rPr>
              <a:t>fixed damage point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You start the game with full HP and level 1. What is </a:t>
            </a:r>
            <a:r>
              <a:rPr lang="en-US" altLang="zh-CN" sz="2000" i="1" dirty="0">
                <a:solidFill>
                  <a:srgbClr val="FF0000"/>
                </a:solidFill>
                <a:cs typeface="+mn-ea"/>
                <a:sym typeface="+mn-lt"/>
              </a:rPr>
              <a:t>the </a:t>
            </a:r>
            <a:r>
              <a:rPr lang="en-US" altLang="zh-CN" sz="2000" i="1" dirty="0" err="1">
                <a:solidFill>
                  <a:srgbClr val="FF0000"/>
                </a:solidFill>
                <a:cs typeface="+mn-ea"/>
                <a:sym typeface="+mn-lt"/>
              </a:rPr>
              <a:t>minimun</a:t>
            </a:r>
            <a:r>
              <a:rPr lang="en-US" altLang="zh-CN" sz="2000" i="1" dirty="0">
                <a:solidFill>
                  <a:srgbClr val="FF0000"/>
                </a:solidFill>
                <a:cs typeface="+mn-ea"/>
                <a:sym typeface="+mn-lt"/>
              </a:rPr>
              <a:t> number of rounds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you need to kill the monster?</a:t>
            </a:r>
          </a:p>
        </p:txBody>
      </p:sp>
    </p:spTree>
    <p:extLst>
      <p:ext uri="{BB962C8B-B14F-4D97-AF65-F5344CB8AC3E}">
        <p14:creationId xmlns:p14="http://schemas.microsoft.com/office/powerpoint/2010/main" val="18872883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203848" y="123478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Input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Shape 285"/>
          <p:cNvSpPr txBox="1"/>
          <p:nvPr/>
        </p:nvSpPr>
        <p:spPr>
          <a:xfrm>
            <a:off x="3275856" y="646698"/>
            <a:ext cx="5760640" cy="2933164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r>
              <a:rPr lang="en-US" altLang="zh-TW" dirty="0"/>
              <a:t>First line contains 4 numbers: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FFC000"/>
                </a:solidFill>
              </a:rPr>
              <a:t>L</a:t>
            </a:r>
            <a:r>
              <a:rPr lang="en-US" altLang="zh-TW" sz="1600" dirty="0"/>
              <a:t> = max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FFC000"/>
                </a:solidFill>
              </a:rPr>
              <a:t>HP</a:t>
            </a:r>
            <a:r>
              <a:rPr lang="en-US" altLang="zh-TW" sz="1600" dirty="0"/>
              <a:t> = your max 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FFC000"/>
                </a:solidFill>
              </a:rPr>
              <a:t>MHP</a:t>
            </a:r>
            <a:r>
              <a:rPr lang="en-US" altLang="zh-TW" sz="1600" dirty="0"/>
              <a:t> = monster's HP in the beginning of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FFC000"/>
                </a:solidFill>
              </a:rPr>
              <a:t>MDMG</a:t>
            </a:r>
            <a:r>
              <a:rPr lang="en-US" altLang="zh-TW" sz="1600" dirty="0"/>
              <a:t> = monster's damage point</a:t>
            </a:r>
          </a:p>
          <a:p>
            <a:endParaRPr lang="en-US" altLang="zh-TW" sz="800" dirty="0"/>
          </a:p>
          <a:p>
            <a:r>
              <a:rPr lang="en-US" altLang="zh-TW" dirty="0"/>
              <a:t>Each of the next L lines describes each level </a:t>
            </a:r>
            <a:r>
              <a:rPr lang="en-US" altLang="zh-TW" dirty="0" err="1"/>
              <a:t>i</a:t>
            </a:r>
            <a:r>
              <a:rPr lang="en-US" altLang="zh-TW" dirty="0"/>
              <a:t>. Each line </a:t>
            </a:r>
            <a:r>
              <a:rPr lang="en-US" altLang="zh-TW" dirty="0" err="1"/>
              <a:t>i</a:t>
            </a:r>
            <a:r>
              <a:rPr lang="en-US" altLang="zh-TW" dirty="0"/>
              <a:t> consists of two numbers: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FFC000"/>
                </a:solidFill>
              </a:rPr>
              <a:t>DMG</a:t>
            </a:r>
            <a:r>
              <a:rPr lang="en-US" altLang="zh-TW" sz="1600" dirty="0"/>
              <a:t> = your damage point when you use </a:t>
            </a:r>
            <a:r>
              <a:rPr lang="en-US" altLang="zh-TW" sz="1600" dirty="0">
                <a:solidFill>
                  <a:srgbClr val="00B050"/>
                </a:solidFill>
              </a:rPr>
              <a:t>ATTACK</a:t>
            </a:r>
            <a:r>
              <a:rPr lang="en-US" altLang="zh-TW" sz="1600" dirty="0"/>
              <a:t> at level </a:t>
            </a:r>
            <a:r>
              <a:rPr lang="en-US" altLang="zh-TW" sz="1600" dirty="0" err="1"/>
              <a:t>i</a:t>
            </a:r>
            <a:endParaRPr lang="en-US" altLang="zh-TW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FFC000"/>
                </a:solidFill>
              </a:rPr>
              <a:t>HL</a:t>
            </a:r>
            <a:r>
              <a:rPr lang="en-US" altLang="zh-TW" sz="1600" dirty="0"/>
              <a:t> = amount of HP you can recover when you use </a:t>
            </a:r>
            <a:r>
              <a:rPr lang="en-US" altLang="zh-TW" sz="1600" dirty="0">
                <a:solidFill>
                  <a:srgbClr val="00B050"/>
                </a:solidFill>
              </a:rPr>
              <a:t>HEAL</a:t>
            </a:r>
            <a:r>
              <a:rPr lang="en-US" altLang="zh-TW" sz="1600" dirty="0"/>
              <a:t> at level </a:t>
            </a:r>
            <a:r>
              <a:rPr lang="en-US" altLang="zh-TW" sz="1600" dirty="0" err="1"/>
              <a:t>i</a:t>
            </a:r>
            <a:endParaRPr lang="en-US" altLang="zh-TW" sz="1600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1A0CEFD-7C95-4981-98A9-26D1FBB1B4EF}"/>
              </a:ext>
            </a:extLst>
          </p:cNvPr>
          <p:cNvGrpSpPr/>
          <p:nvPr/>
        </p:nvGrpSpPr>
        <p:grpSpPr>
          <a:xfrm>
            <a:off x="-108520" y="1369939"/>
            <a:ext cx="3394663" cy="2376265"/>
            <a:chOff x="55613" y="1159675"/>
            <a:chExt cx="3868884" cy="270822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9567747-53E8-4550-8A67-D20BDAC61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13" y="1159675"/>
              <a:ext cx="3868884" cy="2708220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355A9EC-ACE3-4BE2-9D37-173CC1F7D8E4}"/>
                </a:ext>
              </a:extLst>
            </p:cNvPr>
            <p:cNvSpPr txBox="1"/>
            <p:nvPr/>
          </p:nvSpPr>
          <p:spPr>
            <a:xfrm>
              <a:off x="328974" y="2180552"/>
              <a:ext cx="3009329" cy="666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err="1">
                  <a:solidFill>
                    <a:schemeClr val="bg1"/>
                  </a:solidFill>
                  <a:cs typeface="+mn-ea"/>
                  <a:sym typeface="+mn-lt"/>
                </a:rPr>
                <a:t>Input/Output</a:t>
              </a:r>
              <a:endParaRPr lang="zh-CN" altLang="en-US" sz="3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文本框 14"/>
          <p:cNvSpPr txBox="1"/>
          <p:nvPr/>
        </p:nvSpPr>
        <p:spPr>
          <a:xfrm>
            <a:off x="3209126" y="3363838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Output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Shape 285"/>
          <p:cNvSpPr txBox="1"/>
          <p:nvPr/>
        </p:nvSpPr>
        <p:spPr>
          <a:xfrm>
            <a:off x="3275856" y="3887058"/>
            <a:ext cx="5760640" cy="1112426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r>
              <a:rPr lang="en-US" altLang="zh-TW" dirty="0"/>
              <a:t>Print a single integer, denoting the </a:t>
            </a:r>
            <a:r>
              <a:rPr lang="en-US" altLang="zh-TW" dirty="0" err="1"/>
              <a:t>mininum</a:t>
            </a:r>
            <a:r>
              <a:rPr lang="en-US" altLang="zh-TW" dirty="0"/>
              <a:t> number of steps you need to kill the monster.</a:t>
            </a:r>
          </a:p>
          <a:p>
            <a:endParaRPr lang="en-US" altLang="zh-TW" sz="800" dirty="0"/>
          </a:p>
          <a:p>
            <a:r>
              <a:rPr lang="en-US" altLang="zh-TW" dirty="0"/>
              <a:t>If you are unable to beat the monster, print -1.</a:t>
            </a:r>
          </a:p>
        </p:txBody>
      </p:sp>
    </p:spTree>
    <p:extLst>
      <p:ext uri="{BB962C8B-B14F-4D97-AF65-F5344CB8AC3E}">
        <p14:creationId xmlns:p14="http://schemas.microsoft.com/office/powerpoint/2010/main" val="24627935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707904" y="123478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Input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Shape 285"/>
          <p:cNvSpPr txBox="1"/>
          <p:nvPr/>
        </p:nvSpPr>
        <p:spPr>
          <a:xfrm>
            <a:off x="3707904" y="646698"/>
            <a:ext cx="5436096" cy="1396264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 10 5 2 (your max level, your max HP, monster HP, monster damage point)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 1 (level 1 damage point, amount of heal)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 2 (level 2 damage point, amount of heal)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 3 (level 3 damage point, amount of heal)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1A0CEFD-7C95-4981-98A9-26D1FBB1B4EF}"/>
              </a:ext>
            </a:extLst>
          </p:cNvPr>
          <p:cNvGrpSpPr/>
          <p:nvPr/>
        </p:nvGrpSpPr>
        <p:grpSpPr>
          <a:xfrm>
            <a:off x="-108520" y="1369939"/>
            <a:ext cx="3394663" cy="2376265"/>
            <a:chOff x="55613" y="1159675"/>
            <a:chExt cx="3868884" cy="270822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9567747-53E8-4550-8A67-D20BDAC61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13" y="1159675"/>
              <a:ext cx="3868884" cy="2708220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355A9EC-ACE3-4BE2-9D37-173CC1F7D8E4}"/>
                </a:ext>
              </a:extLst>
            </p:cNvPr>
            <p:cNvSpPr txBox="1"/>
            <p:nvPr/>
          </p:nvSpPr>
          <p:spPr>
            <a:xfrm>
              <a:off x="923854" y="2180552"/>
              <a:ext cx="2132400" cy="666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cs typeface="+mn-ea"/>
                  <a:sym typeface="+mn-lt"/>
                </a:rPr>
                <a:t>Example</a:t>
              </a:r>
              <a:endParaRPr lang="zh-CN" altLang="en-US" sz="3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文本框 14"/>
          <p:cNvSpPr txBox="1"/>
          <p:nvPr/>
        </p:nvSpPr>
        <p:spPr>
          <a:xfrm>
            <a:off x="3707904" y="2074900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Output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Shape 285"/>
          <p:cNvSpPr txBox="1"/>
          <p:nvPr/>
        </p:nvSpPr>
        <p:spPr>
          <a:xfrm>
            <a:off x="3764699" y="2598120"/>
            <a:ext cx="735293" cy="361782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009216"/>
              </p:ext>
            </p:extLst>
          </p:nvPr>
        </p:nvGraphicFramePr>
        <p:xfrm>
          <a:off x="4204635" y="3083012"/>
          <a:ext cx="3679733" cy="645670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785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0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28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Round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Your</a:t>
                      </a:r>
                      <a:r>
                        <a:rPr lang="en-US" altLang="zh-TW" sz="1200" baseline="0" dirty="0"/>
                        <a:t> </a:t>
                      </a:r>
                      <a:r>
                        <a:rPr lang="en-US" altLang="zh-TW" sz="1200" baseline="0" dirty="0" err="1"/>
                        <a:t>hp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Monster </a:t>
                      </a:r>
                      <a:r>
                        <a:rPr lang="en-US" altLang="zh-TW" sz="1200" dirty="0" err="1"/>
                        <a:t>hp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Level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068817"/>
              </p:ext>
            </p:extLst>
          </p:nvPr>
        </p:nvGraphicFramePr>
        <p:xfrm>
          <a:off x="4204635" y="3083012"/>
          <a:ext cx="3679733" cy="1937010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785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0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28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Round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Your</a:t>
                      </a:r>
                      <a:r>
                        <a:rPr lang="en-US" altLang="zh-TW" sz="1200" baseline="0" dirty="0"/>
                        <a:t> </a:t>
                      </a:r>
                      <a:r>
                        <a:rPr lang="en-US" altLang="zh-TW" sz="1200" baseline="0" dirty="0" err="1"/>
                        <a:t>hp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Monster </a:t>
                      </a:r>
                      <a:r>
                        <a:rPr lang="en-US" altLang="zh-TW" sz="1200" dirty="0" err="1"/>
                        <a:t>hp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Level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-1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866956"/>
              </p:ext>
            </p:extLst>
          </p:nvPr>
        </p:nvGraphicFramePr>
        <p:xfrm>
          <a:off x="4204635" y="3083012"/>
          <a:ext cx="3679733" cy="968505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785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0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28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Round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Your</a:t>
                      </a:r>
                      <a:r>
                        <a:rPr lang="en-US" altLang="zh-TW" sz="1200" baseline="0" dirty="0"/>
                        <a:t> </a:t>
                      </a:r>
                      <a:r>
                        <a:rPr lang="en-US" altLang="zh-TW" sz="1200" baseline="0" dirty="0" err="1"/>
                        <a:t>hp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Monster </a:t>
                      </a:r>
                      <a:r>
                        <a:rPr lang="en-US" altLang="zh-TW" sz="1200" dirty="0" err="1"/>
                        <a:t>hp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Level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984423"/>
              </p:ext>
            </p:extLst>
          </p:nvPr>
        </p:nvGraphicFramePr>
        <p:xfrm>
          <a:off x="4204635" y="3083012"/>
          <a:ext cx="3679733" cy="1291340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785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0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28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Round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Your</a:t>
                      </a:r>
                      <a:r>
                        <a:rPr lang="en-US" altLang="zh-TW" sz="1200" baseline="0" dirty="0"/>
                        <a:t> </a:t>
                      </a:r>
                      <a:r>
                        <a:rPr lang="en-US" altLang="zh-TW" sz="1200" baseline="0" dirty="0" err="1"/>
                        <a:t>hp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Monster </a:t>
                      </a:r>
                      <a:r>
                        <a:rPr lang="en-US" altLang="zh-TW" sz="1200" dirty="0" err="1"/>
                        <a:t>hp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Level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962660"/>
              </p:ext>
            </p:extLst>
          </p:nvPr>
        </p:nvGraphicFramePr>
        <p:xfrm>
          <a:off x="4204635" y="3083012"/>
          <a:ext cx="3679733" cy="1614175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785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0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28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Round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Your</a:t>
                      </a:r>
                      <a:r>
                        <a:rPr lang="en-US" altLang="zh-TW" sz="1200" baseline="0" dirty="0"/>
                        <a:t> </a:t>
                      </a:r>
                      <a:r>
                        <a:rPr lang="en-US" altLang="zh-TW" sz="1200" baseline="0" dirty="0" err="1"/>
                        <a:t>hp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Monster </a:t>
                      </a:r>
                      <a:r>
                        <a:rPr lang="en-US" altLang="zh-TW" sz="1200" dirty="0" err="1"/>
                        <a:t>hp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Level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向右箭號 18"/>
          <p:cNvSpPr/>
          <p:nvPr/>
        </p:nvSpPr>
        <p:spPr>
          <a:xfrm>
            <a:off x="3491880" y="3515060"/>
            <a:ext cx="720080" cy="36004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LV UP</a:t>
            </a:r>
            <a:endParaRPr lang="zh-TW" altLang="en-US" sz="1200" dirty="0"/>
          </a:p>
        </p:txBody>
      </p:sp>
      <p:sp>
        <p:nvSpPr>
          <p:cNvPr id="20" name="向右箭號 19"/>
          <p:cNvSpPr/>
          <p:nvPr/>
        </p:nvSpPr>
        <p:spPr>
          <a:xfrm>
            <a:off x="3491880" y="3811476"/>
            <a:ext cx="720080" cy="36004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ATK</a:t>
            </a:r>
            <a:endParaRPr lang="zh-TW" altLang="en-US" sz="1200" dirty="0"/>
          </a:p>
        </p:txBody>
      </p:sp>
      <p:sp>
        <p:nvSpPr>
          <p:cNvPr id="21" name="向右箭號 20"/>
          <p:cNvSpPr/>
          <p:nvPr/>
        </p:nvSpPr>
        <p:spPr>
          <a:xfrm>
            <a:off x="3491880" y="4163132"/>
            <a:ext cx="720080" cy="36004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ATK</a:t>
            </a:r>
            <a:endParaRPr lang="zh-TW" altLang="en-US" sz="1200" dirty="0"/>
          </a:p>
        </p:txBody>
      </p:sp>
      <p:sp>
        <p:nvSpPr>
          <p:cNvPr id="22" name="向右箭號 21"/>
          <p:cNvSpPr/>
          <p:nvPr/>
        </p:nvSpPr>
        <p:spPr>
          <a:xfrm>
            <a:off x="3491880" y="4523172"/>
            <a:ext cx="720080" cy="36004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ATK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255661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>
            <a:extLst>
              <a:ext uri="{FF2B5EF4-FFF2-40B4-BE49-F238E27FC236}">
                <a16:creationId xmlns:a16="http://schemas.microsoft.com/office/drawing/2014/main" id="{FB0E8A25-4A73-43B9-B67B-29E0AAA080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5" y="164937"/>
            <a:ext cx="565836" cy="396085"/>
          </a:xfrm>
          <a:prstGeom prst="rect">
            <a:avLst/>
          </a:prstGeom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64937"/>
            <a:ext cx="1049824" cy="400673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Idea</a:t>
            </a:r>
            <a:endParaRPr lang="en-GB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5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00633" y="771550"/>
            <a:ext cx="81318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Since </a:t>
            </a:r>
            <a:r>
              <a:rPr lang="en-US" altLang="zh-TW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 up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may not be better all the time, so we can’t have a specific way to get the answer by doing something </a:t>
            </a:r>
            <a:r>
              <a:rPr lang="en-US" altLang="zh-TW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greedy (or heuristic)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 the best way is to </a:t>
            </a:r>
            <a:r>
              <a:rPr lang="en-US" altLang="zh-TW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 all possible permutations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 doing attack / level up / heal.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And, since you want the minimum number of steps, you can use </a:t>
            </a:r>
            <a:r>
              <a:rPr lang="en-US" altLang="zh-TW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breadth-first search (BFS)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Let’s see another example with BFS.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55688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>
            <a:extLst>
              <a:ext uri="{FF2B5EF4-FFF2-40B4-BE49-F238E27FC236}">
                <a16:creationId xmlns:a16="http://schemas.microsoft.com/office/drawing/2014/main" id="{FB0E8A25-4A73-43B9-B67B-29E0AAA080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5" y="164937"/>
            <a:ext cx="565836" cy="396085"/>
          </a:xfrm>
          <a:prstGeom prst="rect">
            <a:avLst/>
          </a:prstGeom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64937"/>
            <a:ext cx="1049824" cy="400673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BFS</a:t>
            </a:r>
            <a:endParaRPr lang="en-GB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5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" name="橢圓 1"/>
          <p:cNvSpPr/>
          <p:nvPr/>
        </p:nvSpPr>
        <p:spPr>
          <a:xfrm>
            <a:off x="3963441" y="411510"/>
            <a:ext cx="1080000" cy="540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1/5/8</a:t>
            </a:r>
            <a:endParaRPr lang="zh-TW" altLang="en-US" sz="1600" dirty="0"/>
          </a:p>
        </p:txBody>
      </p:sp>
      <p:cxnSp>
        <p:nvCxnSpPr>
          <p:cNvPr id="5" name="直線單箭頭接點 4"/>
          <p:cNvCxnSpPr>
            <a:stCxn id="2" idx="3"/>
            <a:endCxn id="19" idx="0"/>
          </p:cNvCxnSpPr>
          <p:nvPr/>
        </p:nvCxnSpPr>
        <p:spPr>
          <a:xfrm flipH="1">
            <a:off x="3242393" y="872429"/>
            <a:ext cx="879210" cy="362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2" idx="4"/>
            <a:endCxn id="18" idx="0"/>
          </p:cNvCxnSpPr>
          <p:nvPr/>
        </p:nvCxnSpPr>
        <p:spPr>
          <a:xfrm>
            <a:off x="4503441" y="951510"/>
            <a:ext cx="496931" cy="2834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2" idx="5"/>
            <a:endCxn id="17" idx="0"/>
          </p:cNvCxnSpPr>
          <p:nvPr/>
        </p:nvCxnSpPr>
        <p:spPr>
          <a:xfrm>
            <a:off x="4885279" y="872429"/>
            <a:ext cx="2243065" cy="362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6588344" y="1234973"/>
            <a:ext cx="1080000" cy="540000"/>
          </a:xfrm>
          <a:prstGeom prst="ellipse">
            <a:avLst/>
          </a:prstGeom>
          <a:gradFill>
            <a:gsLst>
              <a:gs pos="0">
                <a:srgbClr val="FFFF00"/>
              </a:gs>
              <a:gs pos="35000">
                <a:srgbClr val="FCFF8B"/>
              </a:gs>
              <a:gs pos="100000">
                <a:srgbClr val="FEFFE5"/>
              </a:gs>
            </a:gsLst>
          </a:gradFill>
          <a:ln>
            <a:solidFill>
              <a:srgbClr val="2E161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1/3/8</a:t>
            </a:r>
            <a:endParaRPr lang="zh-TW" altLang="en-US" sz="1600" dirty="0"/>
          </a:p>
        </p:txBody>
      </p:sp>
      <p:sp>
        <p:nvSpPr>
          <p:cNvPr id="18" name="橢圓 17"/>
          <p:cNvSpPr/>
          <p:nvPr/>
        </p:nvSpPr>
        <p:spPr>
          <a:xfrm>
            <a:off x="4460372" y="1234973"/>
            <a:ext cx="1080000" cy="540000"/>
          </a:xfrm>
          <a:prstGeom prst="ellipse">
            <a:avLst/>
          </a:prstGeom>
          <a:gradFill>
            <a:gsLst>
              <a:gs pos="0">
                <a:srgbClr val="FFFF00"/>
              </a:gs>
              <a:gs pos="35000">
                <a:srgbClr val="FCFF8B"/>
              </a:gs>
              <a:gs pos="100000">
                <a:srgbClr val="FEFFE5"/>
              </a:gs>
            </a:gsLst>
          </a:gradFill>
          <a:ln>
            <a:solidFill>
              <a:srgbClr val="2E161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1/3/6</a:t>
            </a:r>
            <a:endParaRPr lang="zh-TW" altLang="en-US" sz="1600" dirty="0"/>
          </a:p>
        </p:txBody>
      </p:sp>
      <p:sp>
        <p:nvSpPr>
          <p:cNvPr id="19" name="橢圓 18"/>
          <p:cNvSpPr/>
          <p:nvPr/>
        </p:nvSpPr>
        <p:spPr>
          <a:xfrm>
            <a:off x="2776882" y="1234973"/>
            <a:ext cx="931021" cy="540000"/>
          </a:xfrm>
          <a:prstGeom prst="ellipse">
            <a:avLst/>
          </a:prstGeom>
          <a:gradFill>
            <a:gsLst>
              <a:gs pos="0">
                <a:srgbClr val="FFFF00"/>
              </a:gs>
              <a:gs pos="35000">
                <a:srgbClr val="FCFF8B"/>
              </a:gs>
              <a:gs pos="100000">
                <a:srgbClr val="FEFFE5"/>
              </a:gs>
            </a:gsLst>
          </a:gradFill>
          <a:ln>
            <a:solidFill>
              <a:srgbClr val="2E161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2/3/8</a:t>
            </a:r>
            <a:endParaRPr lang="zh-TW" altLang="en-US" sz="16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85872" y="638202"/>
            <a:ext cx="1409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Input:</a:t>
            </a:r>
          </a:p>
          <a:p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2 5 8 2</a:t>
            </a:r>
          </a:p>
          <a:p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2 4</a:t>
            </a:r>
          </a:p>
          <a:p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3 0</a:t>
            </a:r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75168" y="4155926"/>
            <a:ext cx="471455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rgbClr val="FF4B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***State</a:t>
            </a:r>
            <a:r>
              <a:rPr lang="en-US" altLang="zh-TW" sz="1600" dirty="0">
                <a:solidFill>
                  <a:srgbClr val="FF4B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Level / your </a:t>
            </a:r>
            <a:r>
              <a:rPr lang="en-US" altLang="zh-TW" sz="1600" dirty="0" err="1">
                <a:solidFill>
                  <a:srgbClr val="FF4B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</a:t>
            </a:r>
            <a:r>
              <a:rPr lang="en-US" altLang="zh-TW" sz="1600" dirty="0">
                <a:solidFill>
                  <a:srgbClr val="FF4B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 monster </a:t>
            </a:r>
            <a:r>
              <a:rPr lang="en-US" altLang="zh-TW" sz="1600" dirty="0" err="1">
                <a:solidFill>
                  <a:srgbClr val="FF4B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</a:t>
            </a:r>
            <a:endParaRPr lang="en-US" altLang="zh-TW" sz="1600" dirty="0">
              <a:solidFill>
                <a:srgbClr val="FF4B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FF4B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Note also that, in each round, you go first!!!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rgbClr val="FF4B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Note the HEAL operation.</a:t>
            </a:r>
            <a:endParaRPr lang="zh-TW" altLang="en-US" sz="1400" dirty="0">
              <a:solidFill>
                <a:srgbClr val="FF4B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068135" y="754687"/>
            <a:ext cx="78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LV UP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522237" y="951510"/>
            <a:ext cx="78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ATK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59516" y="872429"/>
            <a:ext cx="78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HEAL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1873370" y="2027061"/>
            <a:ext cx="1002882" cy="540000"/>
          </a:xfrm>
          <a:prstGeom prst="ellipse">
            <a:avLst/>
          </a:prstGeom>
          <a:gradFill>
            <a:gsLst>
              <a:gs pos="0">
                <a:srgbClr val="00CC57"/>
              </a:gs>
              <a:gs pos="35000">
                <a:srgbClr val="97F1A2"/>
              </a:gs>
              <a:gs pos="100000">
                <a:srgbClr val="E5FFEB"/>
              </a:gs>
            </a:gsLst>
          </a:gradFill>
          <a:ln>
            <a:solidFill>
              <a:srgbClr val="2E161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2/1/5</a:t>
            </a:r>
            <a:endParaRPr lang="zh-TW" altLang="en-US" sz="1600" dirty="0"/>
          </a:p>
        </p:txBody>
      </p:sp>
      <p:cxnSp>
        <p:nvCxnSpPr>
          <p:cNvPr id="30" name="直線單箭頭接點 29"/>
          <p:cNvCxnSpPr>
            <a:stCxn id="19" idx="4"/>
            <a:endCxn id="29" idx="0"/>
          </p:cNvCxnSpPr>
          <p:nvPr/>
        </p:nvCxnSpPr>
        <p:spPr>
          <a:xfrm flipH="1">
            <a:off x="2374811" y="1774973"/>
            <a:ext cx="867582" cy="25208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橢圓 40"/>
          <p:cNvSpPr/>
          <p:nvPr/>
        </p:nvSpPr>
        <p:spPr>
          <a:xfrm>
            <a:off x="1151680" y="2027061"/>
            <a:ext cx="540000" cy="540000"/>
          </a:xfrm>
          <a:prstGeom prst="ellipse">
            <a:avLst/>
          </a:prstGeom>
          <a:gradFill>
            <a:gsLst>
              <a:gs pos="0">
                <a:srgbClr val="00CC57"/>
              </a:gs>
              <a:gs pos="35000">
                <a:srgbClr val="97F1A2"/>
              </a:gs>
              <a:gs pos="100000">
                <a:srgbClr val="E5FFEB"/>
              </a:gs>
            </a:gsLst>
          </a:gradFill>
          <a:ln>
            <a:solidFill>
              <a:srgbClr val="2E161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endParaRPr lang="zh-TW" altLang="en-US" dirty="0"/>
          </a:p>
        </p:txBody>
      </p:sp>
      <p:cxnSp>
        <p:nvCxnSpPr>
          <p:cNvPr id="42" name="直線單箭頭接點 41"/>
          <p:cNvCxnSpPr>
            <a:stCxn id="19" idx="3"/>
            <a:endCxn id="41" idx="0"/>
          </p:cNvCxnSpPr>
          <p:nvPr/>
        </p:nvCxnSpPr>
        <p:spPr>
          <a:xfrm flipH="1">
            <a:off x="1421680" y="1695892"/>
            <a:ext cx="1491547" cy="33116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13103" y="1945180"/>
            <a:ext cx="12243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LV max</a:t>
            </a:r>
          </a:p>
          <a:p>
            <a:pPr algn="ctr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Cannot level up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2127068" y="1790361"/>
            <a:ext cx="78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ATK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478996" y="1621872"/>
            <a:ext cx="78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LV UP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1" name="直線單箭頭接點 80"/>
          <p:cNvCxnSpPr>
            <a:stCxn id="18" idx="3"/>
            <a:endCxn id="83" idx="0"/>
          </p:cNvCxnSpPr>
          <p:nvPr/>
        </p:nvCxnSpPr>
        <p:spPr>
          <a:xfrm flipH="1">
            <a:off x="3416115" y="1695892"/>
            <a:ext cx="1202419" cy="33116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橢圓 82"/>
          <p:cNvSpPr/>
          <p:nvPr/>
        </p:nvSpPr>
        <p:spPr>
          <a:xfrm>
            <a:off x="2915816" y="2027061"/>
            <a:ext cx="1000597" cy="540000"/>
          </a:xfrm>
          <a:prstGeom prst="ellipse">
            <a:avLst/>
          </a:prstGeom>
          <a:gradFill>
            <a:gsLst>
              <a:gs pos="0">
                <a:srgbClr val="00CC57"/>
              </a:gs>
              <a:gs pos="35000">
                <a:srgbClr val="97F1A2"/>
              </a:gs>
              <a:gs pos="100000">
                <a:srgbClr val="E5FFEB"/>
              </a:gs>
            </a:gsLst>
          </a:gradFill>
          <a:ln>
            <a:solidFill>
              <a:srgbClr val="2E161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2/1/6</a:t>
            </a:r>
            <a:endParaRPr lang="zh-TW" altLang="en-US" sz="1600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4365805" y="1757920"/>
            <a:ext cx="78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ATK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9" name="直線單箭頭接點 88"/>
          <p:cNvCxnSpPr>
            <a:stCxn id="18" idx="4"/>
            <a:endCxn id="86" idx="0"/>
          </p:cNvCxnSpPr>
          <p:nvPr/>
        </p:nvCxnSpPr>
        <p:spPr>
          <a:xfrm>
            <a:off x="5000372" y="1774973"/>
            <a:ext cx="39702" cy="25208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橢圓 85"/>
          <p:cNvSpPr/>
          <p:nvPr/>
        </p:nvSpPr>
        <p:spPr>
          <a:xfrm>
            <a:off x="4539775" y="2027061"/>
            <a:ext cx="1000597" cy="540000"/>
          </a:xfrm>
          <a:prstGeom prst="ellipse">
            <a:avLst/>
          </a:prstGeom>
          <a:gradFill>
            <a:gsLst>
              <a:gs pos="0">
                <a:srgbClr val="00CC57"/>
              </a:gs>
              <a:gs pos="35000">
                <a:srgbClr val="97F1A2"/>
              </a:gs>
              <a:gs pos="100000">
                <a:srgbClr val="E5FFEB"/>
              </a:gs>
            </a:gsLst>
          </a:gradFill>
          <a:ln>
            <a:solidFill>
              <a:srgbClr val="2E161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1/1/4</a:t>
            </a:r>
            <a:endParaRPr lang="zh-TW" altLang="en-US" sz="16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3423212" y="1747159"/>
            <a:ext cx="78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LV UP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6" name="直線單箭頭接點 95"/>
          <p:cNvCxnSpPr>
            <a:stCxn id="18" idx="5"/>
            <a:endCxn id="95" idx="0"/>
          </p:cNvCxnSpPr>
          <p:nvPr/>
        </p:nvCxnSpPr>
        <p:spPr>
          <a:xfrm>
            <a:off x="5382210" y="1695892"/>
            <a:ext cx="946910" cy="33116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橢圓 94"/>
          <p:cNvSpPr/>
          <p:nvPr/>
        </p:nvSpPr>
        <p:spPr>
          <a:xfrm>
            <a:off x="5828821" y="2027061"/>
            <a:ext cx="1000597" cy="540000"/>
          </a:xfrm>
          <a:prstGeom prst="ellipse">
            <a:avLst/>
          </a:prstGeom>
          <a:gradFill>
            <a:gsLst>
              <a:gs pos="0">
                <a:srgbClr val="00CC57"/>
              </a:gs>
              <a:gs pos="35000">
                <a:srgbClr val="97F1A2"/>
              </a:gs>
              <a:gs pos="100000">
                <a:srgbClr val="E5FFEB"/>
              </a:gs>
            </a:gsLst>
          </a:gradFill>
          <a:ln>
            <a:solidFill>
              <a:srgbClr val="2E161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1/3/6</a:t>
            </a:r>
            <a:endParaRPr lang="zh-TW" altLang="en-US" sz="1600" dirty="0"/>
          </a:p>
        </p:txBody>
      </p:sp>
      <p:cxnSp>
        <p:nvCxnSpPr>
          <p:cNvPr id="105" name="直線單箭頭接點 104"/>
          <p:cNvCxnSpPr>
            <a:stCxn id="29" idx="4"/>
            <a:endCxn id="109" idx="0"/>
          </p:cNvCxnSpPr>
          <p:nvPr/>
        </p:nvCxnSpPr>
        <p:spPr>
          <a:xfrm flipH="1">
            <a:off x="1329025" y="2567061"/>
            <a:ext cx="1045786" cy="41012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橢圓 108"/>
          <p:cNvSpPr/>
          <p:nvPr/>
        </p:nvSpPr>
        <p:spPr>
          <a:xfrm>
            <a:off x="827584" y="2977181"/>
            <a:ext cx="1002882" cy="54000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2/-1/2</a:t>
            </a:r>
            <a:endParaRPr lang="zh-TW" altLang="en-US" sz="1600" dirty="0"/>
          </a:p>
        </p:txBody>
      </p:sp>
      <p:sp>
        <p:nvSpPr>
          <p:cNvPr id="113" name="文字方塊 112"/>
          <p:cNvSpPr txBox="1"/>
          <p:nvPr/>
        </p:nvSpPr>
        <p:spPr>
          <a:xfrm>
            <a:off x="5656959" y="1684510"/>
            <a:ext cx="78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HEAL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1547664" y="2669404"/>
            <a:ext cx="78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ATK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1" name="直線單箭頭接點 120"/>
          <p:cNvCxnSpPr>
            <a:stCxn id="83" idx="4"/>
            <a:endCxn id="122" idx="0"/>
          </p:cNvCxnSpPr>
          <p:nvPr/>
        </p:nvCxnSpPr>
        <p:spPr>
          <a:xfrm flipH="1">
            <a:off x="2409145" y="2567061"/>
            <a:ext cx="1006970" cy="41012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文字方塊 119"/>
          <p:cNvSpPr txBox="1"/>
          <p:nvPr/>
        </p:nvSpPr>
        <p:spPr>
          <a:xfrm>
            <a:off x="2411760" y="2683844"/>
            <a:ext cx="78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ATK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橢圓 121"/>
          <p:cNvSpPr/>
          <p:nvPr/>
        </p:nvSpPr>
        <p:spPr>
          <a:xfrm>
            <a:off x="1907704" y="2977181"/>
            <a:ext cx="1002882" cy="54000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2/-1/3</a:t>
            </a:r>
            <a:endParaRPr lang="zh-TW" altLang="en-US" sz="1600" dirty="0"/>
          </a:p>
        </p:txBody>
      </p:sp>
      <p:cxnSp>
        <p:nvCxnSpPr>
          <p:cNvPr id="128" name="直線單箭頭接點 127"/>
          <p:cNvCxnSpPr>
            <a:stCxn id="86" idx="3"/>
            <a:endCxn id="130" idx="0"/>
          </p:cNvCxnSpPr>
          <p:nvPr/>
        </p:nvCxnSpPr>
        <p:spPr>
          <a:xfrm flipH="1">
            <a:off x="3489265" y="2487980"/>
            <a:ext cx="1197044" cy="48920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橢圓 129"/>
          <p:cNvSpPr/>
          <p:nvPr/>
        </p:nvSpPr>
        <p:spPr>
          <a:xfrm>
            <a:off x="2987824" y="2977181"/>
            <a:ext cx="1002882" cy="54000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2/-1/4</a:t>
            </a:r>
            <a:endParaRPr lang="zh-TW" altLang="en-US" sz="1600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3275856" y="2675133"/>
            <a:ext cx="78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LV UP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4" name="直線單箭頭接點 133"/>
          <p:cNvCxnSpPr>
            <a:stCxn id="86" idx="4"/>
            <a:endCxn id="135" idx="0"/>
          </p:cNvCxnSpPr>
          <p:nvPr/>
        </p:nvCxnSpPr>
        <p:spPr>
          <a:xfrm flipH="1">
            <a:off x="4574615" y="2567061"/>
            <a:ext cx="465459" cy="41012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文字方塊 132"/>
          <p:cNvSpPr txBox="1"/>
          <p:nvPr/>
        </p:nvSpPr>
        <p:spPr>
          <a:xfrm>
            <a:off x="4200979" y="2669403"/>
            <a:ext cx="78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ATK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橢圓 134"/>
          <p:cNvSpPr/>
          <p:nvPr/>
        </p:nvSpPr>
        <p:spPr>
          <a:xfrm>
            <a:off x="4073174" y="2977181"/>
            <a:ext cx="1002882" cy="54000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1/-1/2</a:t>
            </a:r>
            <a:endParaRPr lang="zh-TW" altLang="en-US" sz="1600" dirty="0"/>
          </a:p>
        </p:txBody>
      </p:sp>
      <p:sp>
        <p:nvSpPr>
          <p:cNvPr id="145" name="橢圓 144"/>
          <p:cNvSpPr/>
          <p:nvPr/>
        </p:nvSpPr>
        <p:spPr>
          <a:xfrm>
            <a:off x="5124964" y="2977181"/>
            <a:ext cx="1002882" cy="54000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1/3/4</a:t>
            </a:r>
            <a:endParaRPr lang="zh-TW" altLang="en-US" sz="1600" dirty="0"/>
          </a:p>
        </p:txBody>
      </p:sp>
      <p:cxnSp>
        <p:nvCxnSpPr>
          <p:cNvPr id="147" name="直線單箭頭接點 146"/>
          <p:cNvCxnSpPr>
            <a:stCxn id="86" idx="5"/>
            <a:endCxn id="145" idx="0"/>
          </p:cNvCxnSpPr>
          <p:nvPr/>
        </p:nvCxnSpPr>
        <p:spPr>
          <a:xfrm>
            <a:off x="5393838" y="2487980"/>
            <a:ext cx="232567" cy="48920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文字方塊 145"/>
          <p:cNvSpPr txBox="1"/>
          <p:nvPr/>
        </p:nvSpPr>
        <p:spPr>
          <a:xfrm>
            <a:off x="5040073" y="2643833"/>
            <a:ext cx="78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HEAL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2" name="直線單箭頭接點 151"/>
          <p:cNvCxnSpPr>
            <a:stCxn id="145" idx="4"/>
            <a:endCxn id="155" idx="0"/>
          </p:cNvCxnSpPr>
          <p:nvPr/>
        </p:nvCxnSpPr>
        <p:spPr>
          <a:xfrm>
            <a:off x="5626405" y="3517181"/>
            <a:ext cx="0" cy="253868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橢圓 154"/>
          <p:cNvSpPr/>
          <p:nvPr/>
        </p:nvSpPr>
        <p:spPr>
          <a:xfrm>
            <a:off x="5124964" y="3771049"/>
            <a:ext cx="1002882" cy="5400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1/1/2</a:t>
            </a:r>
            <a:endParaRPr lang="zh-TW" altLang="en-US" sz="1600" dirty="0"/>
          </a:p>
        </p:txBody>
      </p:sp>
      <p:sp>
        <p:nvSpPr>
          <p:cNvPr id="157" name="文字方塊 156"/>
          <p:cNvSpPr txBox="1"/>
          <p:nvPr/>
        </p:nvSpPr>
        <p:spPr>
          <a:xfrm>
            <a:off x="5693873" y="3490226"/>
            <a:ext cx="582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ATK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橢圓 157"/>
          <p:cNvSpPr/>
          <p:nvPr/>
        </p:nvSpPr>
        <p:spPr>
          <a:xfrm>
            <a:off x="5124964" y="4559259"/>
            <a:ext cx="1002882" cy="540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1/1/0</a:t>
            </a:r>
            <a:endParaRPr lang="zh-TW" altLang="en-US" sz="16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5612437" y="4281265"/>
            <a:ext cx="78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ATK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0" name="直線單箭頭接點 159"/>
          <p:cNvCxnSpPr>
            <a:stCxn id="155" idx="4"/>
            <a:endCxn id="158" idx="0"/>
          </p:cNvCxnSpPr>
          <p:nvPr/>
        </p:nvCxnSpPr>
        <p:spPr>
          <a:xfrm>
            <a:off x="5626405" y="4311049"/>
            <a:ext cx="0" cy="248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3" name="文字方塊 162"/>
          <p:cNvSpPr txBox="1"/>
          <p:nvPr/>
        </p:nvSpPr>
        <p:spPr>
          <a:xfrm>
            <a:off x="6276691" y="4598426"/>
            <a:ext cx="2039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 win, since you attack first.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文字方塊 171"/>
          <p:cNvSpPr txBox="1"/>
          <p:nvPr/>
        </p:nvSpPr>
        <p:spPr>
          <a:xfrm>
            <a:off x="7352316" y="1747128"/>
            <a:ext cx="78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ATK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7" name="直線單箭頭接點 166"/>
          <p:cNvCxnSpPr>
            <a:stCxn id="17" idx="4"/>
            <a:endCxn id="169" idx="0"/>
          </p:cNvCxnSpPr>
          <p:nvPr/>
        </p:nvCxnSpPr>
        <p:spPr>
          <a:xfrm>
            <a:off x="7128344" y="1774973"/>
            <a:ext cx="447944" cy="25208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橢圓 168"/>
          <p:cNvSpPr/>
          <p:nvPr/>
        </p:nvSpPr>
        <p:spPr>
          <a:xfrm>
            <a:off x="7075989" y="2027061"/>
            <a:ext cx="1000597" cy="540000"/>
          </a:xfrm>
          <a:prstGeom prst="ellipse">
            <a:avLst/>
          </a:prstGeom>
          <a:gradFill>
            <a:gsLst>
              <a:gs pos="0">
                <a:srgbClr val="00CC57"/>
              </a:gs>
              <a:gs pos="35000">
                <a:srgbClr val="97F1A2"/>
              </a:gs>
              <a:gs pos="100000">
                <a:srgbClr val="E5FFEB"/>
              </a:gs>
            </a:gsLst>
          </a:gradFill>
          <a:ln>
            <a:solidFill>
              <a:srgbClr val="2E161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1/1/6</a:t>
            </a:r>
            <a:endParaRPr lang="zh-TW" altLang="en-US" sz="1600" dirty="0"/>
          </a:p>
        </p:txBody>
      </p:sp>
      <p:sp>
        <p:nvSpPr>
          <p:cNvPr id="175" name="文字方塊 174"/>
          <p:cNvSpPr txBox="1"/>
          <p:nvPr/>
        </p:nvSpPr>
        <p:spPr>
          <a:xfrm>
            <a:off x="5934746" y="2667342"/>
            <a:ext cx="78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ATK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6" name="直線單箭頭接點 175"/>
          <p:cNvCxnSpPr>
            <a:stCxn id="95" idx="4"/>
            <a:endCxn id="179" idx="0"/>
          </p:cNvCxnSpPr>
          <p:nvPr/>
        </p:nvCxnSpPr>
        <p:spPr>
          <a:xfrm>
            <a:off x="6329120" y="2567061"/>
            <a:ext cx="434458" cy="41012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橢圓 178"/>
          <p:cNvSpPr/>
          <p:nvPr/>
        </p:nvSpPr>
        <p:spPr>
          <a:xfrm>
            <a:off x="6262137" y="2977181"/>
            <a:ext cx="1002882" cy="54000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1/1/4</a:t>
            </a:r>
            <a:endParaRPr lang="zh-TW" altLang="en-US" sz="1600" dirty="0"/>
          </a:p>
        </p:txBody>
      </p:sp>
      <p:sp>
        <p:nvSpPr>
          <p:cNvPr id="3" name="圓角矩形 2"/>
          <p:cNvSpPr/>
          <p:nvPr/>
        </p:nvSpPr>
        <p:spPr>
          <a:xfrm>
            <a:off x="785872" y="3490226"/>
            <a:ext cx="4290184" cy="43416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Died</a:t>
            </a:r>
            <a:endParaRPr lang="zh-TW" altLang="en-US" dirty="0"/>
          </a:p>
        </p:txBody>
      </p:sp>
      <p:cxnSp>
        <p:nvCxnSpPr>
          <p:cNvPr id="62" name="直線單箭頭接點 61"/>
          <p:cNvCxnSpPr>
            <a:stCxn id="169" idx="4"/>
          </p:cNvCxnSpPr>
          <p:nvPr/>
        </p:nvCxnSpPr>
        <p:spPr>
          <a:xfrm>
            <a:off x="7576288" y="2567061"/>
            <a:ext cx="308080" cy="43673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>
            <a:stCxn id="179" idx="4"/>
          </p:cNvCxnSpPr>
          <p:nvPr/>
        </p:nvCxnSpPr>
        <p:spPr>
          <a:xfrm>
            <a:off x="6763578" y="3517181"/>
            <a:ext cx="364766" cy="280822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2847148" y="177576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TW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7020272" y="17796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TW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8028384" y="17796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TW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403648" y="254610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TW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2267744" y="254423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TW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5868144" y="254423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TW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6948264" y="254610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TW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8028384" y="2544229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TW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5148064" y="3435846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TW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6300192" y="3435846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TW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7236296" y="3435846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TW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5076056" y="4227934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TW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6228184" y="4227934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TW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24302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3" grpId="0"/>
      <p:bldP spid="27" grpId="0"/>
      <p:bldP spid="28" grpId="0"/>
      <p:bldP spid="29" grpId="0" animBg="1"/>
      <p:bldP spid="41" grpId="0" animBg="1"/>
      <p:bldP spid="40" grpId="0"/>
      <p:bldP spid="48" grpId="0"/>
      <p:bldP spid="54" grpId="0"/>
      <p:bldP spid="83" grpId="0" animBg="1"/>
      <p:bldP spid="93" grpId="0"/>
      <p:bldP spid="86" grpId="0" animBg="1"/>
      <p:bldP spid="94" grpId="0"/>
      <p:bldP spid="95" grpId="0" animBg="1"/>
      <p:bldP spid="109" grpId="0" animBg="1"/>
      <p:bldP spid="113" grpId="0"/>
      <p:bldP spid="112" grpId="0"/>
      <p:bldP spid="120" grpId="0"/>
      <p:bldP spid="122" grpId="0" animBg="1"/>
      <p:bldP spid="130" grpId="0" animBg="1"/>
      <p:bldP spid="132" grpId="0"/>
      <p:bldP spid="133" grpId="0"/>
      <p:bldP spid="135" grpId="0" animBg="1"/>
      <p:bldP spid="145" grpId="0" animBg="1"/>
      <p:bldP spid="146" grpId="0"/>
      <p:bldP spid="155" grpId="0" animBg="1"/>
      <p:bldP spid="157" grpId="0"/>
      <p:bldP spid="158" grpId="0" animBg="1"/>
      <p:bldP spid="159" grpId="0"/>
      <p:bldP spid="163" grpId="0"/>
      <p:bldP spid="172" grpId="0"/>
      <p:bldP spid="169" grpId="0" animBg="1"/>
      <p:bldP spid="175" grpId="0"/>
      <p:bldP spid="179" grpId="0" animBg="1"/>
      <p:bldP spid="3" grpId="0" animBg="1"/>
      <p:bldP spid="4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>
            <a:extLst>
              <a:ext uri="{FF2B5EF4-FFF2-40B4-BE49-F238E27FC236}">
                <a16:creationId xmlns:a16="http://schemas.microsoft.com/office/drawing/2014/main" id="{FB0E8A25-4A73-43B9-B67B-29E0AAA080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5" y="164937"/>
            <a:ext cx="565836" cy="396085"/>
          </a:xfrm>
          <a:prstGeom prst="rect">
            <a:avLst/>
          </a:prstGeom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64937"/>
            <a:ext cx="2057936" cy="400673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BFS</a:t>
            </a:r>
          </a:p>
        </p:txBody>
      </p:sp>
      <p:sp>
        <p:nvSpPr>
          <p:cNvPr id="45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00633" y="771550"/>
            <a:ext cx="81318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can use a data structure: queue.</a:t>
            </a:r>
          </a:p>
          <a:p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870" y="1158148"/>
            <a:ext cx="4374259" cy="387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810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>
            <a:extLst>
              <a:ext uri="{FF2B5EF4-FFF2-40B4-BE49-F238E27FC236}">
                <a16:creationId xmlns:a16="http://schemas.microsoft.com/office/drawing/2014/main" id="{FB0E8A25-4A73-43B9-B67B-29E0AAA080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5" y="164937"/>
            <a:ext cx="565836" cy="396085"/>
          </a:xfrm>
          <a:prstGeom prst="rect">
            <a:avLst/>
          </a:prstGeom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64937"/>
            <a:ext cx="2057936" cy="400673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Optimize</a:t>
            </a:r>
            <a:endParaRPr lang="en-GB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5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00633" y="771550"/>
            <a:ext cx="813180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However, if you simply use BFS to enumerate all permutations,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 will probably get </a:t>
            </a:r>
            <a:r>
              <a:rPr lang="en-US" altLang="zh-TW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TLE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Since there are too many ways of permutation.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 is there any way to optimize?</a:t>
            </a:r>
          </a:p>
        </p:txBody>
      </p:sp>
    </p:spTree>
    <p:extLst>
      <p:ext uri="{BB962C8B-B14F-4D97-AF65-F5344CB8AC3E}">
        <p14:creationId xmlns:p14="http://schemas.microsoft.com/office/powerpoint/2010/main" val="3255866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C2465B"/>
      </a:accent1>
      <a:accent2>
        <a:srgbClr val="4C8EA5"/>
      </a:accent2>
      <a:accent3>
        <a:srgbClr val="BD65A5"/>
      </a:accent3>
      <a:accent4>
        <a:srgbClr val="4F5778"/>
      </a:accent4>
      <a:accent5>
        <a:srgbClr val="C2465B"/>
      </a:accent5>
      <a:accent6>
        <a:srgbClr val="4C8EA5"/>
      </a:accent6>
      <a:hlink>
        <a:srgbClr val="BF0000"/>
      </a:hlink>
      <a:folHlink>
        <a:srgbClr val="393938"/>
      </a:folHlink>
    </a:clrScheme>
    <a:fontScheme name="atyqvpyl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10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9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4876</TotalTime>
  <Words>1353</Words>
  <Application>Microsoft Office PowerPoint</Application>
  <PresentationFormat>如螢幕大小 (16:9)</PresentationFormat>
  <Paragraphs>301</Paragraphs>
  <Slides>18</Slides>
  <Notes>18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顏訓哲</cp:lastModifiedBy>
  <cp:revision>530</cp:revision>
  <dcterms:created xsi:type="dcterms:W3CDTF">2015-12-11T17:46:17Z</dcterms:created>
  <dcterms:modified xsi:type="dcterms:W3CDTF">2020-06-15T08:20:10Z</dcterms:modified>
</cp:coreProperties>
</file>