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CF88D-307B-42CB-B14C-318CBE5C5044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ADB81-483B-475F-A4D1-49557C47C7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76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60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85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45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02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32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52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31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31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37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94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82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5522-C688-4F98-BEAA-D17DBBEE5F9A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5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25522-C688-4F98-BEAA-D17DBBEE5F9A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72870-347F-4EE0-A0AF-7F984ABF0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11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herung@cs.nthu.edu.t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cs.nthu.edu.tw/contest/1903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Introduction to Programming II </a:t>
            </a:r>
            <a:br>
              <a:rPr lang="en-US" altLang="zh-TW" dirty="0" smtClean="0"/>
            </a:br>
            <a:r>
              <a:rPr lang="en-US" altLang="zh-TW" dirty="0" smtClean="0"/>
              <a:t>Week01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李哲榮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31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Sorting </a:t>
            </a:r>
            <a:r>
              <a:rPr lang="zh-TW" altLang="en-US" dirty="0" smtClean="0"/>
              <a:t>排序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an array of elements</a:t>
            </a:r>
          </a:p>
          <a:p>
            <a:r>
              <a:rPr lang="en-US" altLang="zh-TW" dirty="0" err="1" smtClean="0"/>
              <a:t>Ouput</a:t>
            </a:r>
            <a:r>
              <a:rPr lang="en-US" altLang="zh-TW" dirty="0" smtClean="0"/>
              <a:t>: an array of elements in some orders</a:t>
            </a:r>
          </a:p>
          <a:p>
            <a:r>
              <a:rPr lang="en-US" altLang="zh-TW" dirty="0" smtClean="0"/>
              <a:t>Example: a[] = {6,5,3,1,8,7,2,4}</a:t>
            </a:r>
          </a:p>
          <a:p>
            <a:r>
              <a:rPr lang="en-US" altLang="zh-TW" dirty="0" smtClean="0"/>
              <a:t>Output: b[] = {1, 2, 3, 4, 5, 6, 7, 8} </a:t>
            </a:r>
            <a:r>
              <a:rPr lang="en-US" altLang="zh-TW" dirty="0" smtClean="0">
                <a:solidFill>
                  <a:srgbClr val="FF0000"/>
                </a:solidFill>
              </a:rPr>
              <a:t>(ascending) </a:t>
            </a:r>
            <a:r>
              <a:rPr lang="en-US" altLang="zh-TW" dirty="0" smtClean="0"/>
              <a:t>or b[]={8,7,6,5,4,3,2,1} </a:t>
            </a:r>
            <a:r>
              <a:rPr lang="en-US" altLang="zh-TW" dirty="0" smtClean="0">
                <a:solidFill>
                  <a:srgbClr val="FF0000"/>
                </a:solidFill>
              </a:rPr>
              <a:t>(descending)</a:t>
            </a:r>
          </a:p>
          <a:p>
            <a:pPr lvl="1"/>
            <a:r>
              <a:rPr lang="en-US" altLang="zh-TW" dirty="0" smtClean="0"/>
              <a:t>In examples, we sort them ascending</a:t>
            </a:r>
          </a:p>
          <a:p>
            <a:r>
              <a:rPr lang="en-US" altLang="zh-TW" dirty="0" smtClean="0"/>
              <a:t>How to do it?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32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Think Recursively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997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Stopping step: If n == 1, stop</a:t>
            </a:r>
          </a:p>
          <a:p>
            <a:r>
              <a:rPr lang="en-US" altLang="zh-TW" dirty="0" smtClean="0"/>
              <a:t>Recursion step: If n&gt;1, find the maximum, exclude it, and sort the rest n-1</a:t>
            </a:r>
            <a:r>
              <a:rPr lang="zh-TW" altLang="en-US" dirty="0" smtClean="0"/>
              <a:t> </a:t>
            </a:r>
            <a:r>
              <a:rPr lang="en-US" altLang="zh-TW" dirty="0" smtClean="0"/>
              <a:t>numbers.</a:t>
            </a:r>
          </a:p>
          <a:p>
            <a:r>
              <a:rPr lang="en-US" altLang="zh-TW" dirty="0"/>
              <a:t>Input: n integers in an </a:t>
            </a:r>
            <a:r>
              <a:rPr lang="en-US" altLang="zh-TW" dirty="0" smtClean="0"/>
              <a:t>array</a:t>
            </a:r>
          </a:p>
          <a:p>
            <a:r>
              <a:rPr lang="en-US" altLang="zh-TW" dirty="0" smtClean="0"/>
              <a:t>Output: sorted numbers in the same array</a:t>
            </a:r>
          </a:p>
          <a:p>
            <a:pPr lvl="1"/>
            <a:r>
              <a:rPr lang="en-US" altLang="zh-TW" dirty="0" smtClean="0"/>
              <a:t>Before, we replies on global array, </a:t>
            </a:r>
            <a:br>
              <a:rPr lang="en-US" altLang="zh-TW" dirty="0" smtClean="0"/>
            </a:br>
            <a:r>
              <a:rPr lang="en-US" altLang="zh-TW" dirty="0" smtClean="0"/>
              <a:t> 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sort(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begin,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but now we learned pointer and array, </a:t>
            </a:r>
            <a:br>
              <a:rPr lang="en-US" altLang="zh-TW" dirty="0" smtClean="0"/>
            </a:br>
            <a:r>
              <a:rPr lang="en-US" altLang="zh-TW" sz="2400" dirty="0" smtClean="0"/>
              <a:t>     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sort(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178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Recursive 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314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sort(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maxidx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stop step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1) return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find the max of a[0...length-1]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a[0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maxidx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&lt;a[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=a[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maxidx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swap the max with the end of a[]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maxidx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]=a[len-1];  a[len-1]=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recursive step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sort(a, </a:t>
            </a:r>
            <a:r>
              <a:rPr lang="en-US" altLang="zh-TW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len-1);</a:t>
            </a:r>
            <a:endParaRPr lang="en-US" altLang="zh-TW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794657" y="3171825"/>
            <a:ext cx="7663543" cy="2009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圖說文字 4"/>
          <p:cNvSpPr/>
          <p:nvPr/>
        </p:nvSpPr>
        <p:spPr>
          <a:xfrm>
            <a:off x="5475514" y="1709057"/>
            <a:ext cx="2982686" cy="1153886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Do this using recursion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32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Recursion for finding max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find the max and put it to the end of a</a:t>
            </a:r>
          </a:p>
          <a:p>
            <a:r>
              <a:rPr lang="en-US" altLang="zh-TW" dirty="0" smtClean="0"/>
              <a:t>Stopping: when n == 1</a:t>
            </a:r>
          </a:p>
          <a:p>
            <a:r>
              <a:rPr lang="en-US" altLang="zh-TW" dirty="0" smtClean="0"/>
              <a:t>Recursion: when n&gt;1</a:t>
            </a:r>
            <a:endParaRPr lang="en-US" altLang="zh-TW" dirty="0"/>
          </a:p>
          <a:p>
            <a:pPr lvl="1"/>
            <a:r>
              <a:rPr lang="en-US" altLang="zh-TW" dirty="0" smtClean="0"/>
              <a:t>Call the function for the first n-1 numbers</a:t>
            </a:r>
          </a:p>
          <a:p>
            <a:pPr lvl="1"/>
            <a:r>
              <a:rPr lang="en-US" altLang="zh-TW" dirty="0" smtClean="0"/>
              <a:t>Compare and swap a[n-1] and a[n-2] 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76943" y="4506686"/>
            <a:ext cx="8229600" cy="2275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Font typeface="Arial"/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(n == 1) return;</a:t>
            </a:r>
          </a:p>
          <a:p>
            <a:pPr marL="0" indent="0">
              <a:buFont typeface="Arial"/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n-1);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(a[n-1]&lt;a[n-2]) swap(&amp;a[n-1], &amp;a[n-2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4294967295"/>
          </p:nvPr>
        </p:nvSpPr>
        <p:spPr>
          <a:xfrm>
            <a:off x="628650" y="539749"/>
            <a:ext cx="7886700" cy="5908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 (n == 1) return;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n-1);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 (a[n-1]&lt;a[n-2]) </a:t>
            </a:r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swap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(&amp;a[n-1], &amp;a[n-2]);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1) return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find the max of a[0...length-1]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altLang="zh-TW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 step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sort(a, </a:t>
            </a:r>
            <a:r>
              <a:rPr lang="en-US" altLang="zh-TW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len-1);</a:t>
            </a:r>
            <a:endParaRPr lang="en-US" altLang="zh-TW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1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1026" name="Picture 2" descr="Bubble sort exampl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331" r="594" b="1651"/>
          <a:stretch/>
        </p:blipFill>
        <p:spPr bwMode="auto">
          <a:xfrm>
            <a:off x="340525" y="1417638"/>
            <a:ext cx="6711559" cy="44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26363" y="6326580"/>
            <a:ext cx="8273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http://www.opentechguides.com/how-to/article/c/51/bubble-sort-c.html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397104" y="1417638"/>
            <a:ext cx="4602401" cy="441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Font typeface="Arial"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(n == 1) return;</a:t>
            </a:r>
          </a:p>
          <a:p>
            <a:pPr marL="0" indent="0">
              <a:buFont typeface="Arial"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n-1);</a:t>
            </a:r>
          </a:p>
          <a:p>
            <a:pPr marL="0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(a[n-1]&lt;a[n-2]) </a:t>
            </a:r>
          </a:p>
          <a:p>
            <a:pPr marL="0" indent="0"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swap(&amp;a[n-1], &amp;a[n-2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loop to find max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Rewrite the recursion version of finding max and putting it the end of array using loop </a:t>
            </a:r>
          </a:p>
          <a:p>
            <a:r>
              <a:rPr lang="en-US" altLang="zh-TW" dirty="0" smtClean="0"/>
              <a:t>Let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dirty="0"/>
              <a:t> always be the </a:t>
            </a:r>
            <a:r>
              <a:rPr lang="en-US" altLang="zh-TW" dirty="0" smtClean="0"/>
              <a:t>maximum of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a[0..i]</a:t>
            </a:r>
            <a:r>
              <a:rPr lang="en-US" altLang="zh-TW" dirty="0" smtClean="0"/>
              <a:t>.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(a[i-1]&gt;a[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swap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(&amp;a[i-1], &amp;a[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zh-TW" dirty="0" smtClean="0"/>
              <a:t>Why this is correct?</a:t>
            </a:r>
          </a:p>
          <a:p>
            <a:pPr lvl="1"/>
            <a:r>
              <a:rPr lang="en-US" altLang="zh-TW" dirty="0" smtClean="0"/>
              <a:t>Using induction, write it in recursive code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3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Recursion version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79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sort_v1(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stop step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== 1) return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value to a[len-1]</a:t>
            </a:r>
            <a:endParaRPr lang="en-US" altLang="zh-TW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(a[i-1]&gt;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swap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&amp;a[i-1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sort_v1(a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len-1);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97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Pure loop version: 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237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Now change all the recursion parts to loops</a:t>
            </a:r>
          </a:p>
          <a:p>
            <a:pPr lvl="1"/>
            <a:r>
              <a:rPr lang="en-US" altLang="zh-TW" dirty="0" smtClean="0"/>
              <a:t>This is the </a:t>
            </a:r>
            <a:r>
              <a:rPr lang="en-US" altLang="zh-TW" b="1" dirty="0" smtClean="0">
                <a:solidFill>
                  <a:srgbClr val="FF0000"/>
                </a:solidFill>
              </a:rPr>
              <a:t>bubble sort</a:t>
            </a:r>
            <a:r>
              <a:rPr lang="en-US" altLang="zh-TW" dirty="0" smtClean="0"/>
              <a:t> algorithm.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2820770"/>
            <a:ext cx="7558479" cy="378565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bubble_sort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array size shrinks from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1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TW" sz="24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swap the max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a[0..size-1] </a:t>
            </a:r>
            <a:b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to a[size-1]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6666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zh-TW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swap(&amp;a[i-1],&amp;a[</a:t>
            </a:r>
            <a:r>
              <a:rPr kumimoji="0" lang="en-US" altLang="zh-TW" sz="2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zh-TW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from </a:t>
            </a:r>
            <a:r>
              <a:rPr lang="en-US" altLang="zh-TW" dirty="0" err="1" smtClean="0"/>
              <a:t>wikipedia</a:t>
            </a:r>
            <a:endParaRPr lang="zh-TW" altLang="en-US" dirty="0"/>
          </a:p>
        </p:txBody>
      </p:sp>
      <p:pic>
        <p:nvPicPr>
          <p:cNvPr id="2050" name="Picture 2" descr="https://upload.wikimedia.org/wikipedia/commons/3/37/Bubble_sort_animation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07" y="1591469"/>
            <a:ext cx="5687785" cy="481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Teacher: </a:t>
            </a:r>
            <a:r>
              <a:rPr lang="zh-TW" altLang="en-US" dirty="0" smtClean="0"/>
              <a:t>李哲榮 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cherung@cs.nthu.edu.tw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Time: Tuesday 56 and Friday 56</a:t>
            </a:r>
          </a:p>
          <a:p>
            <a:r>
              <a:rPr lang="en-US" altLang="zh-TW" dirty="0" smtClean="0"/>
              <a:t>Classroom: Delta 104 and EECS 326/328</a:t>
            </a:r>
          </a:p>
          <a:p>
            <a:r>
              <a:rPr lang="en-US" altLang="zh-TW" dirty="0" smtClean="0"/>
              <a:t>TAs: </a:t>
            </a:r>
            <a:r>
              <a:rPr lang="zh-TW" altLang="en-US" dirty="0" smtClean="0"/>
              <a:t>賀品涵、</a:t>
            </a:r>
            <a:r>
              <a:rPr lang="zh-TW" altLang="en-US" dirty="0" smtClean="0"/>
              <a:t>李旺陽、涂智傑、范綵均</a:t>
            </a:r>
            <a:endParaRPr lang="en-US" altLang="zh-TW" dirty="0" smtClean="0"/>
          </a:p>
          <a:p>
            <a:r>
              <a:rPr lang="en-US" altLang="zh-TW" dirty="0" smtClean="0"/>
              <a:t>TA office </a:t>
            </a:r>
            <a:r>
              <a:rPr lang="en-US" altLang="zh-TW" dirty="0"/>
              <a:t>hours: </a:t>
            </a:r>
          </a:p>
          <a:p>
            <a:pPr lvl="1"/>
            <a:r>
              <a:rPr lang="en-US" altLang="zh-TW" dirty="0" smtClean="0"/>
              <a:t>Using Skype for </a:t>
            </a:r>
            <a:r>
              <a:rPr lang="en-US" altLang="zh-TW" smtClean="0"/>
              <a:t>online tutorial</a:t>
            </a:r>
            <a:endParaRPr lang="en-US" altLang="zh-TW" dirty="0" smtClean="0"/>
          </a:p>
          <a:p>
            <a:r>
              <a:rPr lang="en-US" altLang="zh-TW" dirty="0" smtClean="0"/>
              <a:t>Class webpage: </a:t>
            </a:r>
            <a:r>
              <a:rPr lang="en-US" altLang="zh-TW" dirty="0" err="1" smtClean="0"/>
              <a:t>iLMS</a:t>
            </a:r>
            <a:r>
              <a:rPr lang="en-US" altLang="zh-TW" dirty="0" smtClean="0"/>
              <a:t> system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6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recursion 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you have a sorted array of n-1 numbers, how to use it to get the sorted array of n numbers.</a:t>
            </a:r>
          </a:p>
          <a:p>
            <a:r>
              <a:rPr lang="en-US" altLang="zh-TW" dirty="0" smtClean="0"/>
              <a:t>Stopping step: n == 1</a:t>
            </a:r>
          </a:p>
          <a:p>
            <a:r>
              <a:rPr lang="en-US" altLang="zh-TW" dirty="0" smtClean="0"/>
              <a:t>Recursion step:</a:t>
            </a:r>
          </a:p>
          <a:p>
            <a:pPr lvl="1"/>
            <a:r>
              <a:rPr lang="en-US" altLang="zh-TW" dirty="0" smtClean="0"/>
              <a:t>Sort the first n-1 numbers using recursion</a:t>
            </a:r>
          </a:p>
          <a:p>
            <a:pPr lvl="1"/>
            <a:r>
              <a:rPr lang="en-US" altLang="zh-TW" dirty="0" smtClean="0"/>
              <a:t>Insert the last element to the </a:t>
            </a:r>
            <a:r>
              <a:rPr lang="en-US" altLang="zh-TW" dirty="0" smtClean="0">
                <a:solidFill>
                  <a:srgbClr val="FF0000"/>
                </a:solidFill>
              </a:rPr>
              <a:t>correct</a:t>
            </a:r>
            <a:r>
              <a:rPr lang="en-US" altLang="zh-TW" dirty="0" smtClean="0"/>
              <a:t> position  </a:t>
            </a:r>
            <a:br>
              <a:rPr lang="en-US" altLang="zh-TW" dirty="0" smtClean="0"/>
            </a:br>
            <a:r>
              <a:rPr lang="en-US" altLang="zh-TW" dirty="0" smtClean="0"/>
              <a:t>(to make those n numbers sorted).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80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Recursion version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sort_v2(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stop step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1) return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recursive step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sort_v2(a, len-1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a[len-1] to the "right" place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=len-1;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&gt;0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a[i-1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]&gt; a[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 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swap(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&amp;a[i-1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5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wikipedia</a:t>
            </a:r>
            <a:endParaRPr lang="zh-TW" altLang="en-US" dirty="0"/>
          </a:p>
        </p:txBody>
      </p:sp>
      <p:pic>
        <p:nvPicPr>
          <p:cNvPr id="3074" name="Picture 2" descr="https://upload.wikimedia.org/wikipedia/commons/0/0f/Insertion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288" y="2301875"/>
            <a:ext cx="5330825" cy="31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0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Loop version: Insertion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Now change the recursion part to loop</a:t>
            </a:r>
          </a:p>
          <a:p>
            <a:pPr lvl="1"/>
            <a:r>
              <a:rPr lang="en-US" altLang="zh-TW" dirty="0"/>
              <a:t>This is the </a:t>
            </a:r>
            <a:r>
              <a:rPr lang="en-US" altLang="zh-TW" b="1" dirty="0" smtClean="0">
                <a:solidFill>
                  <a:srgbClr val="FF0000"/>
                </a:solidFill>
              </a:rPr>
              <a:t>insertion sort</a:t>
            </a:r>
            <a:r>
              <a:rPr lang="en-US" altLang="zh-TW" dirty="0" smtClean="0"/>
              <a:t> </a:t>
            </a:r>
            <a:r>
              <a:rPr lang="en-US" altLang="zh-TW" dirty="0"/>
              <a:t>algorithm.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4029" y="2912240"/>
            <a:ext cx="82513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insert_sort(int a[], int len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i, size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size grows from 2 to len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2; size&lt;=len; size ++)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a[size-1] to the "right" place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(i=size-1; i&gt;0 &amp;&amp; a[i-1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]&gt;a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[i]; i--)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(&amp;a[i], &amp;a[i-1]);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4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from </a:t>
            </a:r>
            <a:r>
              <a:rPr lang="en-US" altLang="zh-TW" dirty="0" err="1" smtClean="0"/>
              <a:t>wikipedia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9486" y="5855064"/>
            <a:ext cx="6433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By Simpsons contributor - Own work, CC BY-SA 3.0, https://commons.wikimedia.org/w/index.php?curid=17512147</a:t>
            </a:r>
          </a:p>
        </p:txBody>
      </p:sp>
      <p:pic>
        <p:nvPicPr>
          <p:cNvPr id="1026" name="Picture 2" descr="https://upload.wikimedia.org/wikipedia/commons/4/42/Insertion_sor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173" y="1497013"/>
            <a:ext cx="3251654" cy="50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Bubble sort and insertion sort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272142" y="1698172"/>
          <a:ext cx="8599715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39"/>
                <a:gridCol w="2787882"/>
                <a:gridCol w="3822094"/>
              </a:tblGrid>
              <a:tr h="370840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Bubble sort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Insertion</a:t>
                      </a:r>
                      <a:r>
                        <a:rPr lang="en-US" altLang="zh-TW" sz="2800" baseline="0" dirty="0" smtClean="0"/>
                        <a:t> sort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Recursive</a:t>
                      </a:r>
                      <a:r>
                        <a:rPr lang="en-US" altLang="zh-TW" sz="2800" baseline="0" dirty="0" smtClean="0"/>
                        <a:t> idea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 Find the max</a:t>
                      </a:r>
                      <a:r>
                        <a:rPr lang="en-US" altLang="zh-TW" sz="2800" baseline="0" dirty="0" smtClean="0"/>
                        <a:t> and put it to the end of array </a:t>
                      </a:r>
                    </a:p>
                    <a:p>
                      <a:r>
                        <a:rPr lang="en-US" altLang="zh-TW" sz="2800" dirty="0" smtClean="0"/>
                        <a:t>2. Sort the rest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 Sort the first n-1 numbers </a:t>
                      </a:r>
                    </a:p>
                    <a:p>
                      <a:r>
                        <a:rPr lang="en-US" altLang="zh-TW" sz="2800" dirty="0" smtClean="0"/>
                        <a:t>2.</a:t>
                      </a:r>
                      <a:r>
                        <a:rPr lang="en-US" altLang="zh-TW" sz="2800" baseline="0" dirty="0" smtClean="0"/>
                        <a:t> I</a:t>
                      </a:r>
                      <a:r>
                        <a:rPr lang="en-US" altLang="zh-TW" sz="2800" dirty="0" smtClean="0"/>
                        <a:t>nsert the last number</a:t>
                      </a:r>
                      <a:r>
                        <a:rPr lang="en-US" altLang="zh-TW" sz="2800" baseline="0" dirty="0" smtClean="0"/>
                        <a:t> to the correct position.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Using swap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Swap the max to the end of array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Swap the last number</a:t>
                      </a:r>
                      <a:r>
                        <a:rPr lang="en-US" altLang="zh-TW" sz="2800" baseline="0" dirty="0" smtClean="0"/>
                        <a:t> to the “correct” position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Outer</a:t>
                      </a:r>
                      <a:r>
                        <a:rPr lang="en-US" altLang="zh-TW" sz="2800" baseline="0" dirty="0" smtClean="0"/>
                        <a:t> loop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Size from </a:t>
                      </a:r>
                      <a:r>
                        <a:rPr lang="en-US" altLang="zh-TW" sz="2800" dirty="0" err="1" smtClean="0"/>
                        <a:t>len</a:t>
                      </a:r>
                      <a:r>
                        <a:rPr lang="en-US" altLang="zh-TW" sz="2800" dirty="0" smtClean="0"/>
                        <a:t> to 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Size from 2 to </a:t>
                      </a:r>
                      <a:r>
                        <a:rPr lang="en-US" altLang="zh-TW" sz="2800" dirty="0" err="1" smtClean="0"/>
                        <a:t>len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Inner loop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i</a:t>
                      </a:r>
                      <a:r>
                        <a:rPr lang="en-US" altLang="zh-TW" sz="2800" dirty="0" smtClean="0"/>
                        <a:t> from 1</a:t>
                      </a:r>
                      <a:r>
                        <a:rPr lang="en-US" altLang="zh-TW" sz="2800" baseline="0" dirty="0" smtClean="0"/>
                        <a:t> to size-1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 smtClean="0"/>
                        <a:t>i</a:t>
                      </a:r>
                      <a:r>
                        <a:rPr lang="en-US" altLang="zh-TW" sz="2800" dirty="0" smtClean="0"/>
                        <a:t> from size-1 to 1, but 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break</a:t>
                      </a:r>
                      <a:r>
                        <a:rPr lang="en-US" altLang="zh-TW" sz="2800" dirty="0" smtClean="0"/>
                        <a:t> when a[</a:t>
                      </a:r>
                      <a:r>
                        <a:rPr lang="en-US" altLang="zh-TW" sz="2800" dirty="0" err="1" smtClean="0"/>
                        <a:t>i</a:t>
                      </a:r>
                      <a:r>
                        <a:rPr lang="en-US" altLang="zh-TW" sz="2800" dirty="0" smtClean="0"/>
                        <a:t>]&gt;a[i-1]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8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Sorting strings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a list of strings</a:t>
            </a:r>
          </a:p>
          <a:p>
            <a:r>
              <a:rPr lang="en-US" altLang="zh-TW" dirty="0" smtClean="0"/>
              <a:t>Output: sort strings in “certain” orders</a:t>
            </a:r>
          </a:p>
          <a:p>
            <a:pPr lvl="1"/>
            <a:r>
              <a:rPr lang="en-US" altLang="zh-TW" dirty="0" smtClean="0"/>
              <a:t>dictionary order, </a:t>
            </a:r>
            <a:r>
              <a:rPr lang="en-US" altLang="zh-TW" dirty="0"/>
              <a:t>lexicographic (alphabetical)</a:t>
            </a:r>
            <a:r>
              <a:rPr lang="en-US" altLang="zh-TW" dirty="0" smtClean="0"/>
              <a:t>, or ASCII order</a:t>
            </a:r>
          </a:p>
          <a:p>
            <a:r>
              <a:rPr lang="en-US" altLang="zh-TW" dirty="0" smtClean="0"/>
              <a:t>Example: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input				output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59269" y="3674480"/>
            <a:ext cx="1707931" cy="3046988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eggs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bacon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cheese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Milk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spinach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potatoes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milk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spaghetti</a:t>
            </a:r>
          </a:p>
        </p:txBody>
      </p:sp>
      <p:sp>
        <p:nvSpPr>
          <p:cNvPr id="5" name="矩形 4"/>
          <p:cNvSpPr/>
          <p:nvPr/>
        </p:nvSpPr>
        <p:spPr>
          <a:xfrm>
            <a:off x="6427077" y="3674480"/>
            <a:ext cx="1644869" cy="3046988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bacon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cheese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eggs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milk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Milk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potatoes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spaghetti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spinach</a:t>
            </a:r>
          </a:p>
        </p:txBody>
      </p:sp>
    </p:spTree>
    <p:extLst>
      <p:ext uri="{BB962C8B-B14F-4D97-AF65-F5344CB8AC3E}">
        <p14:creationId xmlns:p14="http://schemas.microsoft.com/office/powerpoint/2010/main" val="4404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string array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1627" y="1541712"/>
            <a:ext cx="8032968" cy="50167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/>
            <a:endParaRPr lang="en-US" altLang="zh-TW" sz="2000" dirty="0">
              <a:solidFill>
                <a:srgbClr val="006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lvl="0"/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str1[][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{"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piece", "of", "cake"}; </a:t>
            </a:r>
            <a:endParaRPr lang="en-US" altLang="zh-TW" sz="2000" dirty="0" smtClean="0">
              <a:solidFill>
                <a:srgbClr val="006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str2[]   = {"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</a:t>
            </a:r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cake"};</a:t>
            </a:r>
          </a:p>
          <a:p>
            <a:pPr lvl="0"/>
            <a:endParaRPr lang="en-US" altLang="zh-TW" sz="2000" dirty="0">
              <a:solidFill>
                <a:srgbClr val="006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j=0;j&lt;8;j++) </a:t>
            </a:r>
            <a:r>
              <a:rPr lang="en-US" altLang="zh-TW" sz="2000" dirty="0" err="1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str1[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=0;i&lt;3;i++){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(j=0;j&lt;8;j</a:t>
            </a:r>
            <a:r>
              <a:rPr lang="en-US" altLang="zh-TW" sz="2000" dirty="0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TW" sz="2000" dirty="0" err="1" smtClean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("%c", str2[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000" dirty="0" err="1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/>
            <a:r>
              <a:rPr lang="en-US" altLang="zh-TW" sz="2000" dirty="0">
                <a:solidFill>
                  <a:srgbClr val="00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TW" altLang="zh-TW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 1: using 2D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a 2D character array. Each row contains a string, and sort them</a:t>
            </a:r>
          </a:p>
          <a:p>
            <a:pPr lvl="1"/>
            <a:r>
              <a:rPr lang="en-US" altLang="zh-TW" dirty="0" smtClean="0"/>
              <a:t>Need to know the max length of strings</a:t>
            </a:r>
          </a:p>
          <a:p>
            <a:pPr lvl="1"/>
            <a:r>
              <a:rPr lang="en-US" altLang="zh-TW" dirty="0" smtClean="0"/>
              <a:t>May waste space</a:t>
            </a:r>
          </a:p>
          <a:p>
            <a:r>
              <a:rPr lang="en-US" altLang="zh-TW" dirty="0" smtClean="0"/>
              <a:t>The swap function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053961" y="3314646"/>
          <a:ext cx="2869321" cy="2590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9903"/>
                <a:gridCol w="409903"/>
                <a:gridCol w="409903"/>
                <a:gridCol w="409903"/>
                <a:gridCol w="409903"/>
                <a:gridCol w="409903"/>
                <a:gridCol w="4099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00611" y="4369733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sswap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s1[], char s2[]){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temp[SIZE];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(temp, s1); 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temp = s1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(s1, s2);   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s1 = s2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(s2, temp); 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s2 = temp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 2: using pointer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45062" cy="4525963"/>
          </a:xfrm>
        </p:spPr>
        <p:txBody>
          <a:bodyPr/>
          <a:lstStyle/>
          <a:p>
            <a:r>
              <a:rPr lang="en-US" altLang="zh-TW" dirty="0" smtClean="0"/>
              <a:t>Use a 1D char array and a 1D char pointer array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To swap function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25054" y="2416503"/>
          <a:ext cx="7977360" cy="46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  <a:gridCol w="398868"/>
              </a:tblGrid>
              <a:tr h="46333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FF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FF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FF00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207172" y="3530808"/>
          <a:ext cx="6096000" cy="502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023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.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.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.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H="1" flipV="1">
            <a:off x="1008993" y="2879835"/>
            <a:ext cx="1566041" cy="90217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2575034" y="2861731"/>
            <a:ext cx="872355" cy="92027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860370" y="2850864"/>
            <a:ext cx="1703336" cy="89995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032561" y="2805652"/>
            <a:ext cx="1083018" cy="95194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2859" y="4512658"/>
            <a:ext cx="55707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swap(char 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sp1, char 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sp2){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*temp;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 = *sp1;  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temp = s1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*sp1 = *sp2;  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s1 = s2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*sp2 = temp;  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s2 = temp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3469709" y="2850864"/>
            <a:ext cx="1543721" cy="9135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2620376" y="2873878"/>
            <a:ext cx="1448448" cy="8904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712038" y="5243972"/>
            <a:ext cx="3262432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</a:t>
            </a:r>
            <a:r>
              <a:rPr lang="en-US" altLang="zh-TW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TW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 &amp;</a:t>
            </a:r>
            <a:r>
              <a:rPr lang="en-US" altLang="zh-TW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TW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  <a:endParaRPr lang="zh-TW" alt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9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8% Quizzes (</a:t>
            </a:r>
            <a:r>
              <a:rPr lang="zh-TW" altLang="zh-TW" dirty="0"/>
              <a:t>本學期共四次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10% </a:t>
            </a:r>
            <a:r>
              <a:rPr lang="zh-TW" altLang="zh-TW" dirty="0"/>
              <a:t>筆試</a:t>
            </a:r>
          </a:p>
          <a:p>
            <a:r>
              <a:rPr lang="en-US" altLang="zh-TW" dirty="0"/>
              <a:t>30% </a:t>
            </a:r>
            <a:r>
              <a:rPr lang="zh-TW" altLang="zh-TW" dirty="0"/>
              <a:t>兩次期中上機考</a:t>
            </a:r>
            <a:r>
              <a:rPr lang="en-US" altLang="zh-TW" dirty="0"/>
              <a:t> (</a:t>
            </a:r>
            <a:r>
              <a:rPr lang="zh-TW" altLang="zh-TW" dirty="0"/>
              <a:t>每次兩小時考三題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25% </a:t>
            </a:r>
            <a:r>
              <a:rPr lang="zh-TW" altLang="zh-TW" dirty="0"/>
              <a:t>一次期末上機考</a:t>
            </a:r>
            <a:r>
              <a:rPr lang="en-US" altLang="zh-TW" dirty="0"/>
              <a:t> (</a:t>
            </a:r>
            <a:r>
              <a:rPr lang="zh-TW" altLang="zh-TW" dirty="0"/>
              <a:t>三小時考五題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27% Mini-projects  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8442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qsort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Idea: for an array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Pick a pivot, such as A[0]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Rearrange the elements smaller than A[0] to the left; and the elements larger than A[0] to the right of A[0].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Recursively 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 the </a:t>
            </a:r>
            <a:r>
              <a:rPr lang="en-US" altLang="zh-TW" dirty="0"/>
              <a:t>left part (smaller) and </a:t>
            </a:r>
            <a:r>
              <a:rPr lang="en-US" altLang="zh-TW" dirty="0" smtClean="0"/>
              <a:t>the </a:t>
            </a:r>
            <a:r>
              <a:rPr lang="en-US" altLang="zh-TW" dirty="0"/>
              <a:t>right (larger) part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Merge the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47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4330" y="1846730"/>
            <a:ext cx="699247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393577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8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092824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792071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6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491318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5190565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5889812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9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6589059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7288306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7987553" y="184673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04800" y="1854061"/>
            <a:ext cx="1097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Step 1</a:t>
            </a:r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4491318" y="3103422"/>
            <a:ext cx="699247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8023407" y="3121349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8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1694329" y="3085493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7324160" y="312135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6</a:t>
            </a:r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6589059" y="3121351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2393577" y="3085493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5925666" y="3103421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9</a:t>
            </a:r>
            <a:endParaRPr lang="zh-TW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3092824" y="3085493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</a:t>
            </a:r>
            <a:endParaRPr lang="zh-TW" altLang="en-US" sz="2800" dirty="0"/>
          </a:p>
        </p:txBody>
      </p:sp>
      <p:sp>
        <p:nvSpPr>
          <p:cNvPr id="25" name="矩形 24"/>
          <p:cNvSpPr/>
          <p:nvPr/>
        </p:nvSpPr>
        <p:spPr>
          <a:xfrm>
            <a:off x="5208492" y="3103422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3792071" y="3085493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04800" y="3092824"/>
            <a:ext cx="1097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Step 2</a:t>
            </a:r>
            <a:endParaRPr lang="zh-TW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1703294" y="4337284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2402542" y="4337284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3101789" y="4337284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</a:t>
            </a:r>
            <a:endParaRPr lang="zh-TW" altLang="en-US" sz="2800" dirty="0"/>
          </a:p>
        </p:txBody>
      </p:sp>
      <p:sp>
        <p:nvSpPr>
          <p:cNvPr id="37" name="矩形 36"/>
          <p:cNvSpPr/>
          <p:nvPr/>
        </p:nvSpPr>
        <p:spPr>
          <a:xfrm>
            <a:off x="3801036" y="4337284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13765" y="4344615"/>
            <a:ext cx="1097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Step 3</a:t>
            </a:r>
            <a:endParaRPr lang="zh-TW" altLang="en-US" sz="2800" dirty="0"/>
          </a:p>
        </p:txBody>
      </p:sp>
      <p:cxnSp>
        <p:nvCxnSpPr>
          <p:cNvPr id="40" name="直線單箭頭接點 39"/>
          <p:cNvCxnSpPr>
            <a:stCxn id="4" idx="2"/>
            <a:endCxn id="17" idx="0"/>
          </p:cNvCxnSpPr>
          <p:nvPr/>
        </p:nvCxnSpPr>
        <p:spPr>
          <a:xfrm>
            <a:off x="2043954" y="2545977"/>
            <a:ext cx="2796988" cy="5574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5" idx="2"/>
            <a:endCxn id="18" idx="0"/>
          </p:cNvCxnSpPr>
          <p:nvPr/>
        </p:nvCxnSpPr>
        <p:spPr>
          <a:xfrm>
            <a:off x="2743201" y="2545977"/>
            <a:ext cx="5629830" cy="575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6" idx="2"/>
            <a:endCxn id="19" idx="0"/>
          </p:cNvCxnSpPr>
          <p:nvPr/>
        </p:nvCxnSpPr>
        <p:spPr>
          <a:xfrm flipH="1">
            <a:off x="2043953" y="2545977"/>
            <a:ext cx="1398495" cy="53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7" idx="2"/>
            <a:endCxn id="20" idx="0"/>
          </p:cNvCxnSpPr>
          <p:nvPr/>
        </p:nvCxnSpPr>
        <p:spPr>
          <a:xfrm>
            <a:off x="4141695" y="2545977"/>
            <a:ext cx="3532089" cy="575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8" idx="2"/>
            <a:endCxn id="21" idx="0"/>
          </p:cNvCxnSpPr>
          <p:nvPr/>
        </p:nvCxnSpPr>
        <p:spPr>
          <a:xfrm>
            <a:off x="4840942" y="2545977"/>
            <a:ext cx="2097741" cy="575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9" idx="2"/>
            <a:endCxn id="22" idx="0"/>
          </p:cNvCxnSpPr>
          <p:nvPr/>
        </p:nvCxnSpPr>
        <p:spPr>
          <a:xfrm flipH="1">
            <a:off x="2743201" y="2545977"/>
            <a:ext cx="2796988" cy="53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10" idx="2"/>
            <a:endCxn id="23" idx="0"/>
          </p:cNvCxnSpPr>
          <p:nvPr/>
        </p:nvCxnSpPr>
        <p:spPr>
          <a:xfrm>
            <a:off x="6239436" y="2545977"/>
            <a:ext cx="35854" cy="55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1" idx="2"/>
          </p:cNvCxnSpPr>
          <p:nvPr/>
        </p:nvCxnSpPr>
        <p:spPr>
          <a:xfrm flipH="1">
            <a:off x="3581405" y="2545977"/>
            <a:ext cx="3357278" cy="53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12" idx="2"/>
            <a:endCxn id="25" idx="0"/>
          </p:cNvCxnSpPr>
          <p:nvPr/>
        </p:nvCxnSpPr>
        <p:spPr>
          <a:xfrm flipH="1">
            <a:off x="5558116" y="2545977"/>
            <a:ext cx="2079814" cy="55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13" idx="2"/>
            <a:endCxn id="26" idx="0"/>
          </p:cNvCxnSpPr>
          <p:nvPr/>
        </p:nvCxnSpPr>
        <p:spPr>
          <a:xfrm flipH="1">
            <a:off x="4141695" y="2545977"/>
            <a:ext cx="4195482" cy="53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987553" y="4337284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8</a:t>
            </a:r>
            <a:endParaRPr lang="zh-TW" altLang="en-US" sz="2800" dirty="0"/>
          </a:p>
        </p:txBody>
      </p:sp>
      <p:sp>
        <p:nvSpPr>
          <p:cNvPr id="64" name="矩形 63"/>
          <p:cNvSpPr/>
          <p:nvPr/>
        </p:nvSpPr>
        <p:spPr>
          <a:xfrm>
            <a:off x="7288306" y="4337285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6</a:t>
            </a:r>
            <a:endParaRPr lang="zh-TW" altLang="en-US" sz="2800" dirty="0"/>
          </a:p>
        </p:txBody>
      </p:sp>
      <p:sp>
        <p:nvSpPr>
          <p:cNvPr id="65" name="矩形 64"/>
          <p:cNvSpPr/>
          <p:nvPr/>
        </p:nvSpPr>
        <p:spPr>
          <a:xfrm>
            <a:off x="6553205" y="4337286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66" name="矩形 65"/>
          <p:cNvSpPr/>
          <p:nvPr/>
        </p:nvSpPr>
        <p:spPr>
          <a:xfrm>
            <a:off x="5889812" y="4319356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9</a:t>
            </a:r>
            <a:endParaRPr lang="zh-TW" altLang="en-US" sz="2800" dirty="0"/>
          </a:p>
        </p:txBody>
      </p:sp>
      <p:sp>
        <p:nvSpPr>
          <p:cNvPr id="67" name="矩形 66"/>
          <p:cNvSpPr/>
          <p:nvPr/>
        </p:nvSpPr>
        <p:spPr>
          <a:xfrm>
            <a:off x="5172638" y="4319357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68" name="橢圓 67"/>
          <p:cNvSpPr/>
          <p:nvPr/>
        </p:nvSpPr>
        <p:spPr>
          <a:xfrm>
            <a:off x="1144584" y="4068342"/>
            <a:ext cx="3770102" cy="123712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4739862" y="4050413"/>
            <a:ext cx="4404138" cy="123712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2043952" y="5197280"/>
            <a:ext cx="2249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qsort</a:t>
            </a:r>
            <a:r>
              <a:rPr lang="en-US" altLang="zh-TW" sz="2400" dirty="0" smtClean="0"/>
              <a:t> recursively</a:t>
            </a:r>
            <a:endParaRPr lang="zh-TW" altLang="en-US" sz="24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813759" y="5191179"/>
            <a:ext cx="2249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qsort</a:t>
            </a:r>
            <a:r>
              <a:rPr lang="en-US" altLang="zh-TW" sz="2400" dirty="0" smtClean="0"/>
              <a:t> recursively</a:t>
            </a:r>
            <a:endParaRPr lang="zh-TW" altLang="en-US" sz="2400" dirty="0"/>
          </a:p>
        </p:txBody>
      </p:sp>
      <p:sp>
        <p:nvSpPr>
          <p:cNvPr id="72" name="矩形 71"/>
          <p:cNvSpPr/>
          <p:nvPr/>
        </p:nvSpPr>
        <p:spPr>
          <a:xfrm>
            <a:off x="4419610" y="5819290"/>
            <a:ext cx="699247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73" name="矩形 72"/>
          <p:cNvSpPr/>
          <p:nvPr/>
        </p:nvSpPr>
        <p:spPr>
          <a:xfrm>
            <a:off x="7951699" y="5837217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9</a:t>
            </a:r>
            <a:endParaRPr lang="zh-TW" altLang="en-US" sz="2800" dirty="0"/>
          </a:p>
        </p:txBody>
      </p:sp>
      <p:sp>
        <p:nvSpPr>
          <p:cNvPr id="74" name="矩形 73"/>
          <p:cNvSpPr/>
          <p:nvPr/>
        </p:nvSpPr>
        <p:spPr>
          <a:xfrm>
            <a:off x="1622621" y="5801361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0</a:t>
            </a:r>
            <a:endParaRPr lang="zh-TW" altLang="en-US" sz="2800" dirty="0"/>
          </a:p>
        </p:txBody>
      </p:sp>
      <p:sp>
        <p:nvSpPr>
          <p:cNvPr id="75" name="矩形 74"/>
          <p:cNvSpPr/>
          <p:nvPr/>
        </p:nvSpPr>
        <p:spPr>
          <a:xfrm>
            <a:off x="7252452" y="5837218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8</a:t>
            </a:r>
            <a:endParaRPr lang="zh-TW" altLang="en-US" sz="2800" dirty="0"/>
          </a:p>
        </p:txBody>
      </p:sp>
      <p:sp>
        <p:nvSpPr>
          <p:cNvPr id="76" name="矩形 75"/>
          <p:cNvSpPr/>
          <p:nvPr/>
        </p:nvSpPr>
        <p:spPr>
          <a:xfrm>
            <a:off x="6517351" y="5837219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77" name="矩形 76"/>
          <p:cNvSpPr/>
          <p:nvPr/>
        </p:nvSpPr>
        <p:spPr>
          <a:xfrm>
            <a:off x="2321869" y="5801361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78" name="矩形 77"/>
          <p:cNvSpPr/>
          <p:nvPr/>
        </p:nvSpPr>
        <p:spPr>
          <a:xfrm>
            <a:off x="5853958" y="5819289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6</a:t>
            </a:r>
            <a:endParaRPr lang="zh-TW" altLang="en-US" sz="2800" dirty="0"/>
          </a:p>
        </p:txBody>
      </p:sp>
      <p:sp>
        <p:nvSpPr>
          <p:cNvPr id="79" name="矩形 78"/>
          <p:cNvSpPr/>
          <p:nvPr/>
        </p:nvSpPr>
        <p:spPr>
          <a:xfrm>
            <a:off x="3021116" y="5801361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sp>
        <p:nvSpPr>
          <p:cNvPr id="80" name="矩形 79"/>
          <p:cNvSpPr/>
          <p:nvPr/>
        </p:nvSpPr>
        <p:spPr>
          <a:xfrm>
            <a:off x="5136784" y="5819290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5</a:t>
            </a:r>
            <a:endParaRPr lang="zh-TW" altLang="en-US" sz="2800" dirty="0"/>
          </a:p>
        </p:txBody>
      </p:sp>
      <p:sp>
        <p:nvSpPr>
          <p:cNvPr id="81" name="矩形 80"/>
          <p:cNvSpPr/>
          <p:nvPr/>
        </p:nvSpPr>
        <p:spPr>
          <a:xfrm>
            <a:off x="3720363" y="5801361"/>
            <a:ext cx="699247" cy="699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33092" y="5808692"/>
            <a:ext cx="1097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Step 4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39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Generic programming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645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You can use the same idea to implement the sorting for characters, integers, floats, doubles, and strings.  </a:t>
            </a:r>
          </a:p>
          <a:p>
            <a:r>
              <a:rPr lang="en-US" altLang="zh-TW" dirty="0" smtClean="0"/>
              <a:t>To do so, you need to implement 5 functions</a:t>
            </a:r>
          </a:p>
          <a:p>
            <a:pPr lvl="1"/>
            <a:r>
              <a:rPr lang="en-US" altLang="zh-TW" dirty="0" smtClean="0"/>
              <a:t>Most of the codes are the same.</a:t>
            </a:r>
          </a:p>
          <a:p>
            <a:pPr lvl="1"/>
            <a:r>
              <a:rPr lang="en-US" altLang="zh-TW" dirty="0" smtClean="0"/>
              <a:t>Except the input/output data type, and the comparison</a:t>
            </a:r>
          </a:p>
          <a:p>
            <a:pPr lvl="1"/>
            <a:r>
              <a:rPr lang="en-US" altLang="zh-TW" dirty="0" smtClean="0"/>
              <a:t>For primitive data types, using &gt;,=, &lt;.  For strings, using </a:t>
            </a:r>
            <a:r>
              <a:rPr lang="en-US" altLang="zh-TW" dirty="0" err="1" smtClean="0"/>
              <a:t>strcmp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0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dirty="0" smtClean="0"/>
              <a:t> function in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zh-TW" dirty="0" smtClean="0"/>
              <a:t>, there is a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dirty="0" smtClean="0"/>
              <a:t> function.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array: the input array of elements to sort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ount: the size of array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ize: the size </a:t>
            </a:r>
            <a:r>
              <a:rPr lang="en-US" altLang="zh-TW" dirty="0"/>
              <a:t>(in byte) </a:t>
            </a:r>
            <a:r>
              <a:rPr lang="en-US" altLang="zh-TW" dirty="0" smtClean="0"/>
              <a:t>of each element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ompare: </a:t>
            </a:r>
            <a:r>
              <a:rPr lang="en-US" altLang="zh-TW" dirty="0" smtClean="0">
                <a:solidFill>
                  <a:srgbClr val="FF0000"/>
                </a:solidFill>
              </a:rPr>
              <a:t>function pointers </a:t>
            </a:r>
            <a:r>
              <a:rPr lang="en-US" altLang="zh-TW" dirty="0" smtClean="0"/>
              <a:t>of comparison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245223"/>
            <a:ext cx="84537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*array, </a:t>
            </a:r>
            <a:r>
              <a:rPr lang="en-US" altLang="zh-TW" sz="2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count, </a:t>
            </a:r>
            <a:endParaRPr lang="en-US" altLang="zh-TW" sz="2800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size, </a:t>
            </a:r>
            <a:r>
              <a:rPr lang="en-US" altLang="zh-TW" sz="2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comparison_fn_t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compare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it?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Implement a compare function</a:t>
            </a:r>
          </a:p>
          <a:p>
            <a:pPr marL="914400" lvl="1" indent="-514350"/>
            <a:r>
              <a:rPr lang="en-US" altLang="zh-TW" dirty="0" smtClean="0"/>
              <a:t>It return a positive number if a&gt;b, zero if a==b, and a negative number if a&lt;b.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3063821"/>
            <a:ext cx="7417415" cy="1631216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int compare_int (const void *a, const void *b){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int *va = (const int *) a;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int *vb = (const int *) b;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return *va-*vb;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}</a:t>
            </a:r>
            <a:endParaRPr kumimoji="0" lang="zh-TW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9404" y="4931818"/>
            <a:ext cx="7725192" cy="163121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int compare_double(const void *a, const void *b){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double *da = (const double *) a;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double *db = (const double *) b;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return (*da &gt; *db) - (*da &lt; *db);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}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it?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 smtClean="0"/>
              <a:t>Call the 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, and pass the name of compare function as an argument</a:t>
            </a:r>
          </a:p>
          <a:p>
            <a:pPr lvl="1"/>
            <a:r>
              <a:rPr lang="en-US" altLang="zh-TW" dirty="0" smtClean="0"/>
              <a:t>SIZE is the size of array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3632348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qsort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(data1, SIZE, 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),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compare_int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);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57200" y="4359746"/>
            <a:ext cx="8350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qsort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(data2, SIZE, 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(double</a:t>
            </a:r>
            <a:r>
              <a:rPr lang="en-US" altLang="zh-TW" sz="24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compare_double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59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about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dirty="0"/>
              <a:t> strings?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Suppose strings are stored in a 2D array.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Compare function &amp; 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6242" y="2383130"/>
            <a:ext cx="8111516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strs[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={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"aab", "abc", "aaa", "abb", "acb",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"bac", "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bbc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"ccc", "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cba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zh-TW" sz="2400" dirty="0" err="1" smtClean="0">
                <a:solidFill>
                  <a:srgbClr val="00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bca</a:t>
            </a:r>
            <a:r>
              <a:rPr lang="en-US" altLang="zh-TW" sz="2400" dirty="0" smtClean="0">
                <a:solidFill>
                  <a:srgbClr val="00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862" y="4275900"/>
            <a:ext cx="8681545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compare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_str(const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*a, const void *b){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*pa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*) a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*pb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*) b;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(pa, pb);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strs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SIZE,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(char),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compare_str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strcmp</a:t>
            </a:r>
            <a:r>
              <a:rPr lang="en-US" altLang="zh-TW" dirty="0" smtClean="0"/>
              <a:t> directly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function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TW" dirty="0" smtClean="0"/>
              <a:t> qualifies the interface of the compare function. (mostly)</a:t>
            </a:r>
          </a:p>
          <a:p>
            <a:r>
              <a:rPr lang="en-US" altLang="zh-TW" dirty="0" smtClean="0"/>
              <a:t>But the input of compare function are </a:t>
            </a:r>
            <a:br>
              <a:rPr lang="en-US" altLang="zh-TW" dirty="0" smtClean="0"/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*,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void*)</a:t>
            </a:r>
          </a:p>
          <a:p>
            <a:pPr lvl="1"/>
            <a:r>
              <a:rPr lang="en-US" altLang="zh-TW" dirty="0" smtClean="0"/>
              <a:t>Type cast</a:t>
            </a:r>
            <a:r>
              <a:rPr lang="en-US" altLang="zh-TW" dirty="0"/>
              <a:t> </a:t>
            </a:r>
            <a:r>
              <a:rPr lang="en-US" altLang="zh-TW" dirty="0" smtClean="0"/>
              <a:t>to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(*) (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void *, </a:t>
            </a:r>
            <a:r>
              <a:rPr lang="en-US" altLang="zh-TW" dirty="0" err="1" smtClean="0"/>
              <a:t>vonst</a:t>
            </a:r>
            <a:r>
              <a:rPr lang="en-US" altLang="zh-TW" dirty="0" smtClean="0"/>
              <a:t> void *);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758" y="4354816"/>
            <a:ext cx="9033242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qsort(strs, SIZE,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*sizeof(char),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99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(*) (const void *, const void *))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strcmp);</a:t>
            </a:r>
            <a:endParaRPr kumimoji="0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圖說文字 4"/>
          <p:cNvSpPr/>
          <p:nvPr/>
        </p:nvSpPr>
        <p:spPr>
          <a:xfrm>
            <a:off x="1618594" y="5532329"/>
            <a:ext cx="1408386" cy="878982"/>
          </a:xfrm>
          <a:prstGeom prst="wedgeRectCallout">
            <a:avLst>
              <a:gd name="adj1" fmla="val -44714"/>
              <a:gd name="adj2" fmla="val -826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 is a function pointer</a:t>
            </a:r>
            <a:endParaRPr lang="zh-TW" altLang="en-US" dirty="0"/>
          </a:p>
        </p:txBody>
      </p:sp>
      <p:sp>
        <p:nvSpPr>
          <p:cNvPr id="6" name="矩形圖說文字 5"/>
          <p:cNvSpPr/>
          <p:nvPr/>
        </p:nvSpPr>
        <p:spPr>
          <a:xfrm>
            <a:off x="110758" y="5532329"/>
            <a:ext cx="1408386" cy="878982"/>
          </a:xfrm>
          <a:prstGeom prst="wedgeRectCallout">
            <a:avLst>
              <a:gd name="adj1" fmla="val 9017"/>
              <a:gd name="adj2" fmla="val -1065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 data type is int.</a:t>
            </a:r>
            <a:endParaRPr lang="zh-TW" altLang="en-US" dirty="0"/>
          </a:p>
        </p:txBody>
      </p:sp>
      <p:sp>
        <p:nvSpPr>
          <p:cNvPr id="7" name="矩形圖說文字 6"/>
          <p:cNvSpPr/>
          <p:nvPr/>
        </p:nvSpPr>
        <p:spPr>
          <a:xfrm>
            <a:off x="3218992" y="5532329"/>
            <a:ext cx="1531683" cy="878982"/>
          </a:xfrm>
          <a:prstGeom prst="wedgeRectCallout">
            <a:avLst>
              <a:gd name="adj1" fmla="val -5162"/>
              <a:gd name="adj2" fmla="val -898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First </a:t>
            </a:r>
            <a:r>
              <a:rPr lang="en-US" altLang="zh-TW" dirty="0" err="1" smtClean="0"/>
              <a:t>arg</a:t>
            </a:r>
            <a:r>
              <a:rPr lang="en-US" altLang="zh-TW" dirty="0" smtClean="0"/>
              <a:t> is a void pointer</a:t>
            </a:r>
            <a:endParaRPr lang="zh-TW" altLang="en-US" dirty="0"/>
          </a:p>
        </p:txBody>
      </p:sp>
      <p:sp>
        <p:nvSpPr>
          <p:cNvPr id="8" name="矩形圖說文字 7"/>
          <p:cNvSpPr/>
          <p:nvPr/>
        </p:nvSpPr>
        <p:spPr>
          <a:xfrm>
            <a:off x="5105600" y="5532329"/>
            <a:ext cx="1652552" cy="878982"/>
          </a:xfrm>
          <a:prstGeom prst="wedgeRectCallout">
            <a:avLst>
              <a:gd name="adj1" fmla="val -5162"/>
              <a:gd name="adj2" fmla="val -898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Second </a:t>
            </a:r>
            <a:r>
              <a:rPr lang="en-US" altLang="zh-TW" dirty="0" err="1" smtClean="0"/>
              <a:t>arg</a:t>
            </a:r>
            <a:r>
              <a:rPr lang="en-US" altLang="zh-TW" dirty="0" smtClean="0"/>
              <a:t> is a void pointer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9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about variable length of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strcmp</a:t>
            </a:r>
            <a:r>
              <a:rPr lang="en-US" altLang="zh-TW" dirty="0" smtClean="0"/>
              <a:t> can compare different length of strings</a:t>
            </a:r>
          </a:p>
          <a:p>
            <a:r>
              <a:rPr lang="en-US" altLang="zh-TW" dirty="0" smtClean="0"/>
              <a:t>The problem is the input data type</a:t>
            </a:r>
          </a:p>
          <a:p>
            <a:pPr lvl="1"/>
            <a:r>
              <a:rPr lang="en-US" altLang="zh-TW" dirty="0" smtClean="0"/>
              <a:t>A string is an array of characters (pointer to char)</a:t>
            </a:r>
          </a:p>
          <a:p>
            <a:pPr lvl="1"/>
            <a:r>
              <a:rPr lang="en-US" altLang="zh-TW" dirty="0" smtClean="0"/>
              <a:t>An array of strings (of variable length) can be represented by </a:t>
            </a:r>
            <a:r>
              <a:rPr lang="en-US" altLang="zh-TW" dirty="0" smtClean="0">
                <a:solidFill>
                  <a:srgbClr val="FF0000"/>
                </a:solidFill>
              </a:rPr>
              <a:t>an array of char pointers.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5675" y="4376705"/>
            <a:ext cx="2595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ptrs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6233" y="4446495"/>
            <a:ext cx="77096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96233" y="4908160"/>
            <a:ext cx="77096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6232" y="5358893"/>
            <a:ext cx="77096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4" idx="3"/>
            <a:endCxn id="5" idx="1"/>
          </p:cNvCxnSpPr>
          <p:nvPr/>
        </p:nvCxnSpPr>
        <p:spPr>
          <a:xfrm>
            <a:off x="2740958" y="4607538"/>
            <a:ext cx="755275" cy="69790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32293" y="4317849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65693" y="4313327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12539" y="4313326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\0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32293" y="4971648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665693" y="4967126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212539" y="4967125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741458" y="4962603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288304" y="4971648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\0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132293" y="5653493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665693" y="5645421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\0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5" idx="3"/>
            <a:endCxn id="12" idx="1"/>
          </p:cNvCxnSpPr>
          <p:nvPr/>
        </p:nvCxnSpPr>
        <p:spPr>
          <a:xfrm flipV="1">
            <a:off x="4267198" y="4537749"/>
            <a:ext cx="865095" cy="139579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6" idx="3"/>
            <a:endCxn id="15" idx="1"/>
          </p:cNvCxnSpPr>
          <p:nvPr/>
        </p:nvCxnSpPr>
        <p:spPr>
          <a:xfrm>
            <a:off x="4267198" y="5138993"/>
            <a:ext cx="865095" cy="52555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" idx="3"/>
            <a:endCxn id="20" idx="1"/>
          </p:cNvCxnSpPr>
          <p:nvPr/>
        </p:nvCxnSpPr>
        <p:spPr>
          <a:xfrm>
            <a:off x="4267197" y="5589726"/>
            <a:ext cx="865096" cy="283667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502956" y="5832635"/>
            <a:ext cx="77096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>
            <a:endCxn id="43" idx="1"/>
          </p:cNvCxnSpPr>
          <p:nvPr/>
        </p:nvCxnSpPr>
        <p:spPr>
          <a:xfrm>
            <a:off x="4267197" y="6064921"/>
            <a:ext cx="865096" cy="380246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132293" y="6225267"/>
            <a:ext cx="533400" cy="4397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\0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45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Compare of varied </a:t>
            </a:r>
            <a:r>
              <a:rPr lang="en-US" altLang="zh-TW" smtClean="0"/>
              <a:t>length strings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Compare function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The size in 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 is 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(char*)</a:t>
            </a: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0158" y="2255745"/>
            <a:ext cx="7725192" cy="2554545"/>
          </a:xfrm>
          <a:prstGeom prst="rect">
            <a:avLst/>
          </a:prstGeom>
          <a:noFill/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compare_str_ptr(const void *a, const void *b)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char **pa;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char **pb;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pa = (char **) a;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pb = (char **) b;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return strcmp(*pa, *pb);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TW" altLang="zh-TW" sz="44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50" y="5421997"/>
            <a:ext cx="8162925" cy="40011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009933"/>
                </a:solidFill>
                <a:latin typeface="Courier New" panose="02070309020205020404" pitchFamily="49" charset="0"/>
              </a:rPr>
              <a:t>qsort</a:t>
            </a:r>
            <a:r>
              <a:rPr lang="en-US" altLang="zh-TW" sz="2000" dirty="0">
                <a:solidFill>
                  <a:srgbClr val="009933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9933"/>
                </a:solidFill>
                <a:latin typeface="Courier New" panose="02070309020205020404" pitchFamily="49" charset="0"/>
              </a:rPr>
              <a:t>ptrs</a:t>
            </a:r>
            <a:r>
              <a:rPr lang="en-US" altLang="zh-TW" sz="2000" dirty="0">
                <a:solidFill>
                  <a:srgbClr val="009933"/>
                </a:solidFill>
                <a:latin typeface="Courier New" panose="02070309020205020404" pitchFamily="49" charset="0"/>
              </a:rPr>
              <a:t>, SIZE,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(char*)</a:t>
            </a:r>
            <a:r>
              <a:rPr lang="en-US" altLang="zh-TW" sz="2000" dirty="0">
                <a:solidFill>
                  <a:srgbClr val="009933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2000" dirty="0" err="1">
                <a:solidFill>
                  <a:srgbClr val="009933"/>
                </a:solidFill>
                <a:latin typeface="Courier New" panose="02070309020205020404" pitchFamily="49" charset="0"/>
              </a:rPr>
              <a:t>compare_str_ptr</a:t>
            </a:r>
            <a:r>
              <a:rPr lang="en-US" altLang="zh-TW" sz="2000" dirty="0">
                <a:solidFill>
                  <a:srgbClr val="009933"/>
                </a:solidFill>
                <a:latin typeface="Courier New" panose="02070309020205020404" pitchFamily="49" charset="0"/>
              </a:rPr>
              <a:t>);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13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Schedule Part 1 (Tentative)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Algorithm, data </a:t>
            </a:r>
            <a:r>
              <a:rPr lang="en-US" altLang="zh-TW" dirty="0" smtClean="0"/>
              <a:t>structure: tree, linked list, </a:t>
            </a:r>
            <a:endParaRPr lang="zh-TW" altLang="en-US" dirty="0"/>
          </a:p>
          <a:p>
            <a:r>
              <a:rPr lang="en-US" altLang="zh-TW" dirty="0" smtClean="0"/>
              <a:t>System: computer architecture, compiler, assembly code</a:t>
            </a:r>
          </a:p>
          <a:p>
            <a:r>
              <a:rPr lang="en-US" altLang="zh-TW" dirty="0" smtClean="0"/>
              <a:t>Mini Project 1: simple calculator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99765"/>
              </p:ext>
            </p:extLst>
          </p:nvPr>
        </p:nvGraphicFramePr>
        <p:xfrm>
          <a:off x="628650" y="3854609"/>
          <a:ext cx="7886701" cy="2550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376"/>
                <a:gridCol w="631374"/>
                <a:gridCol w="2483957"/>
                <a:gridCol w="811693"/>
                <a:gridCol w="2781301"/>
              </a:tblGrid>
              <a:tr h="1635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50900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Week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Tuesday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Friday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71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01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3/3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Linked list/sorting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3/6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Josephus problem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3271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02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3/10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Quiz 1: C review 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3/13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Tree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3271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03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3/17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Parser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3/20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Parser, assembly code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3271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04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3/24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Quiz 2: linked list &amp; tree 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3/27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Mini-project 1: calculator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3271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05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3/31 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Midterm 1 review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4/3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清明節停課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3271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06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4/7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Midterm 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4/10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Computer system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4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</a:t>
            </a:r>
            <a:r>
              <a:rPr lang="en-US" altLang="zh-TW" dirty="0" err="1" smtClean="0"/>
              <a:t>sort</a:t>
            </a:r>
            <a:r>
              <a:rPr lang="en-US" altLang="zh-TW" dirty="0" smtClean="0"/>
              <a:t> of </a:t>
            </a:r>
            <a:r>
              <a:rPr lang="en-US" altLang="zh-TW" dirty="0" err="1" smtClean="0"/>
              <a:t>struct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set of 2D points, S={(x1, y1), … (</a:t>
            </a:r>
            <a:r>
              <a:rPr lang="en-US" altLang="zh-TW" dirty="0" err="1" smtClean="0"/>
              <a:t>xn,yn</a:t>
            </a:r>
            <a:r>
              <a:rPr lang="en-US" altLang="zh-TW" dirty="0" smtClean="0"/>
              <a:t>)}, sort them according to their lengths</a:t>
            </a:r>
          </a:p>
          <a:p>
            <a:pPr lvl="1"/>
            <a:r>
              <a:rPr lang="en-US" altLang="zh-TW" dirty="0" smtClean="0"/>
              <a:t>The length of a point is defined as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(xi^2+yi^2)</a:t>
            </a:r>
          </a:p>
          <a:p>
            <a:r>
              <a:rPr lang="en-US" altLang="zh-TW" dirty="0" smtClean="0"/>
              <a:t>Suppose a point </a:t>
            </a:r>
            <a:br>
              <a:rPr lang="en-US" altLang="zh-TW" dirty="0" smtClean="0"/>
            </a:br>
            <a:r>
              <a:rPr lang="en-US" altLang="zh-TW" dirty="0" smtClean="0"/>
              <a:t>is defined as 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You can use </a:t>
            </a:r>
            <a:r>
              <a:rPr lang="en-US" altLang="zh-TW" dirty="0" err="1" smtClean="0"/>
              <a:t>qsort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43400" y="323873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x;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y;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Point;</a:t>
            </a:r>
          </a:p>
        </p:txBody>
      </p:sp>
      <p:sp>
        <p:nvSpPr>
          <p:cNvPr id="5" name="矩形 4"/>
          <p:cNvSpPr/>
          <p:nvPr/>
        </p:nvSpPr>
        <p:spPr>
          <a:xfrm>
            <a:off x="367238" y="5513650"/>
            <a:ext cx="877676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qsort(s, SIZE, sizeof(Point),cmp_point);</a:t>
            </a:r>
          </a:p>
        </p:txBody>
      </p:sp>
    </p:spTree>
    <p:extLst>
      <p:ext uri="{BB962C8B-B14F-4D97-AF65-F5344CB8AC3E}">
        <p14:creationId xmlns:p14="http://schemas.microsoft.com/office/powerpoint/2010/main" val="31589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mp_point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6841" y="1457128"/>
            <a:ext cx="87971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cmp_point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*b){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convert void * to Point *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 *c = (Point *)a;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 *d = (Point *)b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their length square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c_l = c-&gt;x*c-&gt;x + c-&gt;y*c-&gt;y;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d_l = d-&gt;x*d-&gt;x + d-&gt;y*d-&gt;y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values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if(c_l == d_l) return 0;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if(c_l &gt; d_l) return 1;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return -1;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4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 of </a:t>
            </a:r>
            <a:r>
              <a:rPr lang="en-US" altLang="zh-TW" dirty="0" err="1" smtClean="0"/>
              <a:t>qsort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qsort</a:t>
            </a:r>
            <a:r>
              <a:rPr lang="en-US" altLang="zh-TW" dirty="0" smtClean="0"/>
              <a:t> needs an array to perform sorting</a:t>
            </a:r>
          </a:p>
          <a:p>
            <a:pPr lvl="1"/>
            <a:r>
              <a:rPr lang="en-US" altLang="zh-TW" dirty="0" smtClean="0"/>
              <a:t>What if the data are not stored in an array, but a linked list?</a:t>
            </a:r>
          </a:p>
          <a:p>
            <a:r>
              <a:rPr lang="en-US" altLang="zh-TW" dirty="0" smtClean="0"/>
              <a:t>We will talk about “container”, which include array, vector, linked list, tree, hash table, map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, in C++ STL next semester.</a:t>
            </a:r>
          </a:p>
          <a:p>
            <a:pPr lvl="1"/>
            <a:r>
              <a:rPr lang="en-US" altLang="zh-TW" dirty="0" smtClean="0"/>
              <a:t>How those containers work is taught in the class of data structure.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9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Sorting algorithms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251841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417846"/>
                <a:gridCol w="1873994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Sorting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Bubble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Insertion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Quick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Merge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Partition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1:N-1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1:N-1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N/2:N/2</a:t>
                      </a:r>
                    </a:p>
                    <a:p>
                      <a:r>
                        <a:rPr lang="en-US" altLang="zh-TW" sz="2800" dirty="0" smtClean="0"/>
                        <a:t>(probably)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N/2:N/2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Recursion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Put</a:t>
                      </a:r>
                      <a:r>
                        <a:rPr lang="en-US" altLang="zh-TW" sz="2800" baseline="0" dirty="0" smtClean="0"/>
                        <a:t> the </a:t>
                      </a:r>
                      <a:r>
                        <a:rPr lang="en-US" altLang="zh-TW" sz="2800" baseline="0" dirty="0" smtClean="0">
                          <a:solidFill>
                            <a:srgbClr val="FF0000"/>
                          </a:solidFill>
                        </a:rPr>
                        <a:t>max</a:t>
                      </a:r>
                      <a:r>
                        <a:rPr lang="en-US" altLang="zh-TW" sz="2800" baseline="0" dirty="0" smtClean="0"/>
                        <a:t> to end and sort N-1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Sort N-1 and </a:t>
                      </a:r>
                      <a:r>
                        <a:rPr lang="en-US" altLang="zh-TW" sz="2800" dirty="0" smtClean="0">
                          <a:solidFill>
                            <a:srgbClr val="00B050"/>
                          </a:solidFill>
                        </a:rPr>
                        <a:t>merge</a:t>
                      </a:r>
                      <a:r>
                        <a:rPr lang="en-US" altLang="zh-TW" sz="2800" dirty="0" smtClean="0"/>
                        <a:t> it with the last one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Put </a:t>
                      </a:r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</a:rPr>
                        <a:t>mid</a:t>
                      </a:r>
                      <a:r>
                        <a:rPr lang="en-US" altLang="zh-TW" sz="2800" baseline="0" dirty="0" smtClean="0"/>
                        <a:t> (probably) and sort two N/2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Sort two N/2 and </a:t>
                      </a:r>
                      <a:r>
                        <a:rPr lang="en-US" altLang="zh-TW" sz="2800" dirty="0" smtClean="0">
                          <a:solidFill>
                            <a:srgbClr val="00B050"/>
                          </a:solidFill>
                        </a:rPr>
                        <a:t>merge</a:t>
                      </a:r>
                      <a:r>
                        <a:rPr lang="en-US" altLang="zh-TW" sz="2800" dirty="0" smtClean="0"/>
                        <a:t> them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Time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O(N</a:t>
                      </a:r>
                      <a:r>
                        <a:rPr lang="en-US" altLang="zh-TW" sz="2800" baseline="30000" dirty="0" smtClean="0"/>
                        <a:t>2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O(N</a:t>
                      </a:r>
                      <a:r>
                        <a:rPr lang="en-US" altLang="zh-TW" sz="2800" baseline="30000" dirty="0" smtClean="0"/>
                        <a:t>2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O(N log N)</a:t>
                      </a:r>
                    </a:p>
                    <a:p>
                      <a:r>
                        <a:rPr lang="en-US" altLang="zh-TW" sz="2800" dirty="0" smtClean="0"/>
                        <a:t>(average)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O(N log N)</a:t>
                      </a:r>
                      <a:endParaRPr lang="zh-TW" alt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57200" y="1696686"/>
            <a:ext cx="8557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You will learn the analysis in the Algorithm course.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89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Search Tree (BST)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3466" y="1867745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2713" y="1867745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8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1960" y="1867745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1207" y="1867745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0454" y="1867745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9701" y="1867745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8948" y="1867745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9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28195" y="1867745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27442" y="1867745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7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26689" y="1867745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43668" y="2923055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6921596" y="3933824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8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5" idx="3"/>
            <a:endCxn id="16" idx="0"/>
          </p:cNvCxnSpPr>
          <p:nvPr/>
        </p:nvCxnSpPr>
        <p:spPr>
          <a:xfrm>
            <a:off x="4942915" y="3272679"/>
            <a:ext cx="2328305" cy="66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09725" y="3933824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15" idx="1"/>
            <a:endCxn id="19" idx="0"/>
          </p:cNvCxnSpPr>
          <p:nvPr/>
        </p:nvCxnSpPr>
        <p:spPr>
          <a:xfrm flipH="1">
            <a:off x="1959349" y="3272679"/>
            <a:ext cx="2284319" cy="66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918949" y="4815724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16" idx="1"/>
            <a:endCxn id="23" idx="0"/>
          </p:cNvCxnSpPr>
          <p:nvPr/>
        </p:nvCxnSpPr>
        <p:spPr>
          <a:xfrm flipH="1">
            <a:off x="6268573" y="4283448"/>
            <a:ext cx="653023" cy="53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999786" y="5692028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1"/>
            <a:endCxn id="29" idx="0"/>
          </p:cNvCxnSpPr>
          <p:nvPr/>
        </p:nvCxnSpPr>
        <p:spPr>
          <a:xfrm flipH="1">
            <a:off x="5349410" y="5165348"/>
            <a:ext cx="569539" cy="52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719038" y="4815723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直線單箭頭接點 35"/>
          <p:cNvCxnSpPr>
            <a:stCxn id="19" idx="3"/>
            <a:endCxn id="33" idx="0"/>
          </p:cNvCxnSpPr>
          <p:nvPr/>
        </p:nvCxnSpPr>
        <p:spPr>
          <a:xfrm>
            <a:off x="2308972" y="4283448"/>
            <a:ext cx="759690" cy="53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002402" y="4815722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9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16" idx="3"/>
            <a:endCxn id="39" idx="0"/>
          </p:cNvCxnSpPr>
          <p:nvPr/>
        </p:nvCxnSpPr>
        <p:spPr>
          <a:xfrm>
            <a:off x="7620843" y="4283448"/>
            <a:ext cx="731183" cy="53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34205" y="4815722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/>
          <p:cNvCxnSpPr>
            <a:stCxn id="19" idx="1"/>
            <a:endCxn id="47" idx="0"/>
          </p:cNvCxnSpPr>
          <p:nvPr/>
        </p:nvCxnSpPr>
        <p:spPr>
          <a:xfrm flipH="1">
            <a:off x="883829" y="4283448"/>
            <a:ext cx="725896" cy="53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814018" y="5694831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7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/>
          <p:cNvCxnSpPr>
            <a:stCxn id="23" idx="3"/>
            <a:endCxn id="52" idx="0"/>
          </p:cNvCxnSpPr>
          <p:nvPr/>
        </p:nvCxnSpPr>
        <p:spPr>
          <a:xfrm>
            <a:off x="6618196" y="5165348"/>
            <a:ext cx="545446" cy="52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776943" y="5692028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64" name="直線單箭頭接點 63"/>
          <p:cNvCxnSpPr>
            <a:stCxn id="33" idx="3"/>
            <a:endCxn id="63" idx="0"/>
          </p:cNvCxnSpPr>
          <p:nvPr/>
        </p:nvCxnSpPr>
        <p:spPr>
          <a:xfrm>
            <a:off x="3418285" y="5165347"/>
            <a:ext cx="708282" cy="52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3" grpId="0" animBg="1"/>
      <p:bldP spid="29" grpId="0" animBg="1"/>
      <p:bldP spid="33" grpId="0" animBg="1"/>
      <p:bldP spid="39" grpId="0" animBg="1"/>
      <p:bldP spid="47" grpId="0" animBg="1"/>
      <p:bldP spid="52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Sorted Result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>
          <a:xfrm>
            <a:off x="628650" y="5470431"/>
            <a:ext cx="7886700" cy="706532"/>
          </a:xfrm>
        </p:spPr>
        <p:txBody>
          <a:bodyPr/>
          <a:lstStyle/>
          <a:p>
            <a:r>
              <a:rPr lang="en-US" altLang="zh-TW" dirty="0" smtClean="0"/>
              <a:t>This is called the in-order traversal.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48418" y="1690689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4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826346" y="2701458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8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>
            <a:stCxn id="3" idx="3"/>
            <a:endCxn id="4" idx="0"/>
          </p:cNvCxnSpPr>
          <p:nvPr/>
        </p:nvCxnSpPr>
        <p:spPr>
          <a:xfrm>
            <a:off x="4847665" y="2040313"/>
            <a:ext cx="2328305" cy="66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514475" y="2701458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3" idx="1"/>
            <a:endCxn id="6" idx="0"/>
          </p:cNvCxnSpPr>
          <p:nvPr/>
        </p:nvCxnSpPr>
        <p:spPr>
          <a:xfrm flipH="1">
            <a:off x="1864099" y="2040313"/>
            <a:ext cx="2284319" cy="66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823699" y="3583358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4" idx="1"/>
            <a:endCxn id="8" idx="0"/>
          </p:cNvCxnSpPr>
          <p:nvPr/>
        </p:nvCxnSpPr>
        <p:spPr>
          <a:xfrm flipH="1">
            <a:off x="6173323" y="3051082"/>
            <a:ext cx="653023" cy="53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904536" y="4459662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8" idx="1"/>
            <a:endCxn id="10" idx="0"/>
          </p:cNvCxnSpPr>
          <p:nvPr/>
        </p:nvCxnSpPr>
        <p:spPr>
          <a:xfrm flipH="1">
            <a:off x="5254160" y="3932982"/>
            <a:ext cx="569539" cy="52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623788" y="3583357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6" idx="3"/>
            <a:endCxn id="12" idx="0"/>
          </p:cNvCxnSpPr>
          <p:nvPr/>
        </p:nvCxnSpPr>
        <p:spPr>
          <a:xfrm>
            <a:off x="2213722" y="3051082"/>
            <a:ext cx="759690" cy="53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907152" y="3583356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9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4" idx="3"/>
            <a:endCxn id="14" idx="0"/>
          </p:cNvCxnSpPr>
          <p:nvPr/>
        </p:nvCxnSpPr>
        <p:spPr>
          <a:xfrm>
            <a:off x="7525593" y="3051082"/>
            <a:ext cx="731183" cy="53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38955" y="3583356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6" idx="1"/>
            <a:endCxn id="16" idx="0"/>
          </p:cNvCxnSpPr>
          <p:nvPr/>
        </p:nvCxnSpPr>
        <p:spPr>
          <a:xfrm flipH="1">
            <a:off x="788579" y="3051082"/>
            <a:ext cx="725896" cy="53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718768" y="4462465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7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8" idx="3"/>
            <a:endCxn id="18" idx="0"/>
          </p:cNvCxnSpPr>
          <p:nvPr/>
        </p:nvCxnSpPr>
        <p:spPr>
          <a:xfrm>
            <a:off x="6522946" y="3932982"/>
            <a:ext cx="545446" cy="52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681693" y="4459662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12" idx="3"/>
            <a:endCxn id="20" idx="0"/>
          </p:cNvCxnSpPr>
          <p:nvPr/>
        </p:nvCxnSpPr>
        <p:spPr>
          <a:xfrm>
            <a:off x="3323035" y="3932981"/>
            <a:ext cx="708282" cy="52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 23"/>
          <p:cNvSpPr/>
          <p:nvPr/>
        </p:nvSpPr>
        <p:spPr>
          <a:xfrm>
            <a:off x="932079" y="1885950"/>
            <a:ext cx="7011771" cy="2924187"/>
          </a:xfrm>
          <a:custGeom>
            <a:avLst/>
            <a:gdLst>
              <a:gd name="connsiteX0" fmla="*/ 3116046 w 7011771"/>
              <a:gd name="connsiteY0" fmla="*/ 0 h 2924187"/>
              <a:gd name="connsiteX1" fmla="*/ 534771 w 7011771"/>
              <a:gd name="connsiteY1" fmla="*/ 723900 h 2924187"/>
              <a:gd name="connsiteX2" fmla="*/ 20421 w 7011771"/>
              <a:gd name="connsiteY2" fmla="*/ 1695450 h 2924187"/>
              <a:gd name="connsiteX3" fmla="*/ 915771 w 7011771"/>
              <a:gd name="connsiteY3" fmla="*/ 1485900 h 2924187"/>
              <a:gd name="connsiteX4" fmla="*/ 1725396 w 7011771"/>
              <a:gd name="connsiteY4" fmla="*/ 2009775 h 2924187"/>
              <a:gd name="connsiteX5" fmla="*/ 2639796 w 7011771"/>
              <a:gd name="connsiteY5" fmla="*/ 2800350 h 2924187"/>
              <a:gd name="connsiteX6" fmla="*/ 3192246 w 7011771"/>
              <a:gd name="connsiteY6" fmla="*/ 2466975 h 2924187"/>
              <a:gd name="connsiteX7" fmla="*/ 1934946 w 7011771"/>
              <a:gd name="connsiteY7" fmla="*/ 1000125 h 2924187"/>
              <a:gd name="connsiteX8" fmla="*/ 3106521 w 7011771"/>
              <a:gd name="connsiteY8" fmla="*/ 352425 h 2924187"/>
              <a:gd name="connsiteX9" fmla="*/ 5621121 w 7011771"/>
              <a:gd name="connsiteY9" fmla="*/ 923925 h 2924187"/>
              <a:gd name="connsiteX10" fmla="*/ 4239996 w 7011771"/>
              <a:gd name="connsiteY10" fmla="*/ 2438400 h 2924187"/>
              <a:gd name="connsiteX11" fmla="*/ 4754346 w 7011771"/>
              <a:gd name="connsiteY11" fmla="*/ 2924175 h 2924187"/>
              <a:gd name="connsiteX12" fmla="*/ 5202021 w 7011771"/>
              <a:gd name="connsiteY12" fmla="*/ 2428875 h 2924187"/>
              <a:gd name="connsiteX13" fmla="*/ 5640171 w 7011771"/>
              <a:gd name="connsiteY13" fmla="*/ 2752725 h 2924187"/>
              <a:gd name="connsiteX14" fmla="*/ 6449796 w 7011771"/>
              <a:gd name="connsiteY14" fmla="*/ 2581275 h 2924187"/>
              <a:gd name="connsiteX15" fmla="*/ 5830671 w 7011771"/>
              <a:gd name="connsiteY15" fmla="*/ 1924050 h 2924187"/>
              <a:gd name="connsiteX16" fmla="*/ 6325971 w 7011771"/>
              <a:gd name="connsiteY16" fmla="*/ 1543050 h 2924187"/>
              <a:gd name="connsiteX17" fmla="*/ 7011771 w 7011771"/>
              <a:gd name="connsiteY17" fmla="*/ 1981200 h 2924187"/>
              <a:gd name="connsiteX18" fmla="*/ 7011771 w 7011771"/>
              <a:gd name="connsiteY18" fmla="*/ 1981200 h 292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11771" h="2924187">
                <a:moveTo>
                  <a:pt x="3116046" y="0"/>
                </a:moveTo>
                <a:cubicBezTo>
                  <a:pt x="2083377" y="220662"/>
                  <a:pt x="1050708" y="441325"/>
                  <a:pt x="534771" y="723900"/>
                </a:cubicBezTo>
                <a:cubicBezTo>
                  <a:pt x="18833" y="1006475"/>
                  <a:pt x="-43079" y="1568450"/>
                  <a:pt x="20421" y="1695450"/>
                </a:cubicBezTo>
                <a:cubicBezTo>
                  <a:pt x="83921" y="1822450"/>
                  <a:pt x="631608" y="1433513"/>
                  <a:pt x="915771" y="1485900"/>
                </a:cubicBezTo>
                <a:cubicBezTo>
                  <a:pt x="1199933" y="1538288"/>
                  <a:pt x="1438059" y="1790700"/>
                  <a:pt x="1725396" y="2009775"/>
                </a:cubicBezTo>
                <a:cubicBezTo>
                  <a:pt x="2012733" y="2228850"/>
                  <a:pt x="2395321" y="2724150"/>
                  <a:pt x="2639796" y="2800350"/>
                </a:cubicBezTo>
                <a:cubicBezTo>
                  <a:pt x="2884271" y="2876550"/>
                  <a:pt x="3309721" y="2767012"/>
                  <a:pt x="3192246" y="2466975"/>
                </a:cubicBezTo>
                <a:cubicBezTo>
                  <a:pt x="3074771" y="2166938"/>
                  <a:pt x="1949233" y="1352550"/>
                  <a:pt x="1934946" y="1000125"/>
                </a:cubicBezTo>
                <a:cubicBezTo>
                  <a:pt x="1920659" y="647700"/>
                  <a:pt x="2492159" y="365125"/>
                  <a:pt x="3106521" y="352425"/>
                </a:cubicBezTo>
                <a:cubicBezTo>
                  <a:pt x="3720883" y="339725"/>
                  <a:pt x="5432209" y="576263"/>
                  <a:pt x="5621121" y="923925"/>
                </a:cubicBezTo>
                <a:cubicBezTo>
                  <a:pt x="5810033" y="1271587"/>
                  <a:pt x="4384458" y="2105025"/>
                  <a:pt x="4239996" y="2438400"/>
                </a:cubicBezTo>
                <a:cubicBezTo>
                  <a:pt x="4095534" y="2771775"/>
                  <a:pt x="4594009" y="2925762"/>
                  <a:pt x="4754346" y="2924175"/>
                </a:cubicBezTo>
                <a:cubicBezTo>
                  <a:pt x="4914683" y="2922588"/>
                  <a:pt x="5054384" y="2457450"/>
                  <a:pt x="5202021" y="2428875"/>
                </a:cubicBezTo>
                <a:cubicBezTo>
                  <a:pt x="5349659" y="2400300"/>
                  <a:pt x="5432209" y="2727325"/>
                  <a:pt x="5640171" y="2752725"/>
                </a:cubicBezTo>
                <a:cubicBezTo>
                  <a:pt x="5848134" y="2778125"/>
                  <a:pt x="6418046" y="2719388"/>
                  <a:pt x="6449796" y="2581275"/>
                </a:cubicBezTo>
                <a:cubicBezTo>
                  <a:pt x="6481546" y="2443162"/>
                  <a:pt x="5851309" y="2097088"/>
                  <a:pt x="5830671" y="1924050"/>
                </a:cubicBezTo>
                <a:cubicBezTo>
                  <a:pt x="5810034" y="1751013"/>
                  <a:pt x="6129121" y="1533525"/>
                  <a:pt x="6325971" y="1543050"/>
                </a:cubicBezTo>
                <a:cubicBezTo>
                  <a:pt x="6522821" y="1552575"/>
                  <a:pt x="7011771" y="1981200"/>
                  <a:pt x="7011771" y="1981200"/>
                </a:cubicBezTo>
                <a:lnTo>
                  <a:pt x="7011771" y="1981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88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Linked list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0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array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have shown how to use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 to allocate memory during the </a:t>
            </a:r>
            <a:r>
              <a:rPr lang="en-US" altLang="zh-TW" dirty="0" smtClean="0">
                <a:solidFill>
                  <a:srgbClr val="FF0000"/>
                </a:solidFill>
              </a:rPr>
              <a:t>run time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But what if the number of inputs is unknown so that you cannot even allocate the memory in the beginning.</a:t>
            </a:r>
          </a:p>
          <a:p>
            <a:pPr lvl="1"/>
            <a:r>
              <a:rPr lang="en-US" altLang="zh-TW" dirty="0" smtClean="0"/>
              <a:t>In most of the real case, no such information is given.</a:t>
            </a:r>
          </a:p>
          <a:p>
            <a:r>
              <a:rPr lang="en-US" altLang="zh-TW" dirty="0" smtClean="0"/>
              <a:t>We can use the </a:t>
            </a:r>
            <a:r>
              <a:rPr lang="en-US" altLang="zh-TW" dirty="0" smtClean="0">
                <a:solidFill>
                  <a:srgbClr val="FF0000"/>
                </a:solidFill>
              </a:rPr>
              <a:t>linked list</a:t>
            </a:r>
            <a:r>
              <a:rPr lang="en-US" altLang="zh-TW" dirty="0" smtClean="0"/>
              <a:t> to implement the dynamic array.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86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Linked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Head</a:t>
            </a:r>
            <a:r>
              <a:rPr lang="en-US" altLang="zh-TW" dirty="0" smtClean="0"/>
              <a:t>: a pointer points to the beginning of the linked list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Node</a:t>
            </a:r>
            <a:r>
              <a:rPr lang="en-US" altLang="zh-TW" dirty="0" smtClean="0"/>
              <a:t>: each node holds data, and a points to the next node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3694" y="4661647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1936376" y="5091953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21105" y="4670611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863787" y="5100917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57481" y="4679575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800163" y="5109881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866963" y="4670611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7709645" y="5100917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4" idx="1"/>
          </p:cNvCxnSpPr>
          <p:nvPr/>
        </p:nvCxnSpPr>
        <p:spPr>
          <a:xfrm>
            <a:off x="824753" y="4331983"/>
            <a:ext cx="268941" cy="76893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64542" y="3783284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57481" y="4331982"/>
            <a:ext cx="1936376" cy="149507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288707" y="382585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A node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Different ways of array allocation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Static allocate</a:t>
            </a:r>
          </a:p>
          <a:p>
            <a:pPr lvl="1"/>
            <a:r>
              <a:rPr lang="en-US" altLang="zh-TW" dirty="0" smtClean="0"/>
              <a:t>Ex: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a[100]</a:t>
            </a:r>
          </a:p>
          <a:p>
            <a:pPr lvl="1"/>
            <a:r>
              <a:rPr lang="en-US" altLang="zh-TW" dirty="0" smtClean="0"/>
              <a:t>Allocate the space in </a:t>
            </a:r>
            <a:r>
              <a:rPr lang="en-US" altLang="zh-TW" dirty="0" smtClean="0">
                <a:solidFill>
                  <a:srgbClr val="FF0000"/>
                </a:solidFill>
              </a:rPr>
              <a:t>loading time.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Dynamic allocate</a:t>
            </a:r>
          </a:p>
          <a:p>
            <a:pPr lvl="1"/>
            <a:r>
              <a:rPr lang="en-US" altLang="zh-TW" dirty="0" smtClean="0"/>
              <a:t>Ex: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</a:t>
            </a:r>
            <a:r>
              <a:rPr lang="en-US" altLang="zh-TW" dirty="0" err="1" smtClean="0"/>
              <a:t>ptr</a:t>
            </a:r>
            <a:r>
              <a:rPr lang="en-US" altLang="zh-TW" dirty="0" smtClean="0"/>
              <a:t> =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*)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(100*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));</a:t>
            </a:r>
          </a:p>
          <a:p>
            <a:pPr lvl="1"/>
            <a:r>
              <a:rPr lang="en-US" altLang="zh-TW" dirty="0" smtClean="0"/>
              <a:t>Allocate the space in </a:t>
            </a:r>
            <a:r>
              <a:rPr lang="en-US" altLang="zh-TW" dirty="0" smtClean="0">
                <a:solidFill>
                  <a:srgbClr val="FF0000"/>
                </a:solidFill>
              </a:rPr>
              <a:t>run time</a:t>
            </a:r>
          </a:p>
          <a:p>
            <a:r>
              <a:rPr lang="en-US" altLang="zh-TW" dirty="0" smtClean="0"/>
              <a:t>Dynamic array (linked list)</a:t>
            </a:r>
          </a:p>
          <a:p>
            <a:pPr lvl="1"/>
            <a:r>
              <a:rPr lang="en-US" altLang="zh-TW" dirty="0" smtClean="0"/>
              <a:t>Allocate the space based on the needs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23529" y="1618130"/>
            <a:ext cx="2106706" cy="18158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Can use </a:t>
            </a:r>
            <a:r>
              <a:rPr lang="en-US" altLang="zh-TW" sz="2800" dirty="0" smtClean="0">
                <a:solidFill>
                  <a:srgbClr val="FF0000"/>
                </a:solidFill>
              </a:rPr>
              <a:t>index</a:t>
            </a:r>
            <a:r>
              <a:rPr lang="en-US" altLang="zh-TW" sz="2800" dirty="0" smtClean="0"/>
              <a:t> to access the elements</a:t>
            </a:r>
            <a:endParaRPr lang="zh-TW" altLang="en-US" sz="2800" dirty="0"/>
          </a:p>
        </p:txBody>
      </p:sp>
      <p:cxnSp>
        <p:nvCxnSpPr>
          <p:cNvPr id="6" name="直線單箭頭接點 5"/>
          <p:cNvCxnSpPr>
            <a:stCxn id="4" idx="1"/>
          </p:cNvCxnSpPr>
          <p:nvPr/>
        </p:nvCxnSpPr>
        <p:spPr>
          <a:xfrm flipH="1" flipV="1">
            <a:off x="4572000" y="1918447"/>
            <a:ext cx="2151529" cy="607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1"/>
          </p:cNvCxnSpPr>
          <p:nvPr/>
        </p:nvCxnSpPr>
        <p:spPr>
          <a:xfrm flipH="1">
            <a:off x="5952565" y="2526071"/>
            <a:ext cx="770964" cy="110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4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Schedule Part 2 (Tentative)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Object oriented programming C++</a:t>
            </a:r>
          </a:p>
          <a:p>
            <a:r>
              <a:rPr lang="en-US" altLang="zh-TW" dirty="0" smtClean="0"/>
              <a:t>Mini Project 2: Simple STL 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314870"/>
              </p:ext>
            </p:extLst>
          </p:nvPr>
        </p:nvGraphicFramePr>
        <p:xfrm>
          <a:off x="628650" y="3498374"/>
          <a:ext cx="7886700" cy="2133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56718"/>
                <a:gridCol w="829232"/>
                <a:gridCol w="2389040"/>
                <a:gridCol w="668940"/>
                <a:gridCol w="2942770"/>
              </a:tblGrid>
              <a:tr h="163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Week 07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4/14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C++: introduction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4/17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C++: Basic 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08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4/21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C++: Class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4/24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C++: Operator overloading 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09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4/28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Quiz 3: C++ 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C++: Inheritance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5/5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C++ polymorphism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Midterm 2 review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5/12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Midterm 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5/15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C++: Iterator, template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5/19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C++: template and STL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Mini-project 2: MINI STL Mini-project 3: AI game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9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implement a linked list?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Declaration of a node: a data type 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 which has data and a pointer pointing to the </a:t>
            </a:r>
            <a:r>
              <a:rPr lang="en-US" altLang="zh-TW" dirty="0" err="1" smtClean="0"/>
              <a:t>struct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Declaration of the head node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5731" y="2693630"/>
            <a:ext cx="512512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struct _node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   int x;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struct _node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*next;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} Node;</a:t>
            </a:r>
            <a:endParaRPr kumimoji="0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1196" y="5377517"/>
            <a:ext cx="2547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9933"/>
                </a:solidFill>
                <a:latin typeface="Courier New" panose="02070309020205020404" pitchFamily="49" charset="0"/>
              </a:rPr>
              <a:t>Node </a:t>
            </a:r>
            <a:r>
              <a:rPr lang="en-US" altLang="zh-TW" sz="28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*head</a:t>
            </a:r>
            <a:r>
              <a:rPr lang="en-US" altLang="zh-TW" sz="2800" dirty="0">
                <a:solidFill>
                  <a:srgbClr val="009933"/>
                </a:solidFill>
                <a:latin typeface="Courier New" panose="02070309020205020404" pitchFamily="49" charset="0"/>
              </a:rPr>
              <a:t>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16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 careful!!!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 you use </a:t>
            </a:r>
            <a:r>
              <a:rPr lang="en-US" altLang="zh-TW" dirty="0">
                <a:solidFill>
                  <a:srgbClr val="009933"/>
                </a:solidFill>
                <a:latin typeface="Courier New" panose="02070309020205020404" pitchFamily="49" charset="0"/>
              </a:rPr>
              <a:t>Node </a:t>
            </a:r>
            <a:r>
              <a:rPr lang="en-US" altLang="zh-TW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*head</a:t>
            </a:r>
            <a:r>
              <a:rPr lang="en-US" altLang="zh-TW" dirty="0" smtClean="0"/>
              <a:t>, head is a pointer to a node. 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(Node*)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= NULL;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Beyond the head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Unlike the real arrays, linked list cannot use index to access the element.</a:t>
            </a:r>
          </a:p>
          <a:p>
            <a:pPr lvl="1"/>
            <a:r>
              <a:rPr lang="en-US" altLang="zh-TW" dirty="0" smtClean="0"/>
              <a:t>Visit each node from head one by one</a:t>
            </a:r>
          </a:p>
          <a:p>
            <a:pPr lvl="2"/>
            <a:r>
              <a:rPr lang="en-US" altLang="zh-TW" dirty="0" smtClean="0"/>
              <a:t>When to stop?</a:t>
            </a:r>
          </a:p>
          <a:p>
            <a:pPr lvl="1"/>
            <a:r>
              <a:rPr lang="en-US" altLang="zh-TW" dirty="0" smtClean="0"/>
              <a:t>Use a temp pointer to traverse the nodes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3854" y="4419601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2716536" y="4849907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141920" y="4428565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984602" y="4858871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078296" y="4437529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920978" y="4867835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4" idx="1"/>
          </p:cNvCxnSpPr>
          <p:nvPr/>
        </p:nvCxnSpPr>
        <p:spPr>
          <a:xfrm>
            <a:off x="1344702" y="4849907"/>
            <a:ext cx="529152" cy="896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24114" y="4570367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873854" y="5298142"/>
            <a:ext cx="1066702" cy="1120408"/>
            <a:chOff x="1909944" y="5298142"/>
            <a:chExt cx="1066702" cy="1120408"/>
          </a:xfrm>
        </p:grpSpPr>
        <p:cxnSp>
          <p:nvCxnSpPr>
            <p:cNvPr id="11" name="直線單箭頭接點 10"/>
            <p:cNvCxnSpPr>
              <a:stCxn id="15" idx="0"/>
              <a:endCxn id="4" idx="2"/>
            </p:cNvCxnSpPr>
            <p:nvPr/>
          </p:nvCxnSpPr>
          <p:spPr>
            <a:xfrm flipH="1" flipV="1">
              <a:off x="2438631" y="5298142"/>
              <a:ext cx="4664" cy="535633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1909944" y="5833775"/>
              <a:ext cx="106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temp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57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25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33333E-6 L 0.46823 -0.003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 pointer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Initially,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Move</a:t>
            </a:r>
          </a:p>
          <a:p>
            <a:r>
              <a:rPr lang="en-US" altLang="zh-TW" dirty="0" smtClean="0"/>
              <a:t>Stop</a:t>
            </a:r>
            <a:endParaRPr lang="en-US" altLang="zh-TW" dirty="0"/>
          </a:p>
          <a:p>
            <a:r>
              <a:rPr lang="en-US" altLang="zh-TW" dirty="0" smtClean="0"/>
              <a:t>Allocate space for the next node </a:t>
            </a:r>
          </a:p>
          <a:p>
            <a:endParaRPr lang="en-US" altLang="zh-TW" dirty="0"/>
          </a:p>
          <a:p>
            <a:r>
              <a:rPr lang="en-US" altLang="zh-TW" dirty="0" smtClean="0"/>
              <a:t>Free the next node</a:t>
            </a:r>
          </a:p>
          <a:p>
            <a:pPr lvl="1"/>
            <a:r>
              <a:rPr lang="en-US" altLang="zh-TW" dirty="0" smtClean="0"/>
              <a:t>Can you call </a:t>
            </a:r>
            <a:r>
              <a:rPr lang="en-US" altLang="zh-TW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free(temp)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05473" y="1669642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9933"/>
                </a:solidFill>
                <a:latin typeface="Courier New" panose="02070309020205020404" pitchFamily="49" charset="0"/>
              </a:rPr>
              <a:t>Node </a:t>
            </a:r>
            <a:r>
              <a:rPr lang="en-US" altLang="zh-TW" sz="28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*temp = head;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705473" y="2791422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temp = temp-&gt;next;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705473" y="3370738"/>
            <a:ext cx="5125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if (temp-&gt;next == NULL)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111507" y="4425067"/>
            <a:ext cx="6843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temp-&gt;next = (Node*) </a:t>
            </a:r>
            <a:r>
              <a:rPr lang="en-US" altLang="zh-TW" sz="2800" dirty="0" err="1" smtClean="0">
                <a:solidFill>
                  <a:srgbClr val="009933"/>
                </a:solidFill>
                <a:latin typeface="Courier New" panose="02070309020205020404" pitchFamily="49" charset="0"/>
              </a:rPr>
              <a:t>malloc</a:t>
            </a:r>
            <a:r>
              <a:rPr lang="en-US" altLang="zh-TW" sz="28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(…);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4209090" y="5078400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9933"/>
                </a:solidFill>
                <a:latin typeface="Courier New" panose="02070309020205020404" pitchFamily="49" charset="0"/>
              </a:rPr>
              <a:t>free(temp-&gt;next)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08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 a node pointed by Head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insert a node </a:t>
            </a:r>
            <a:r>
              <a:rPr lang="en-US" altLang="zh-TW" dirty="0" smtClean="0"/>
              <a:t>pointed by head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P-&gt;next = </a:t>
            </a:r>
            <a:r>
              <a:rPr lang="en-US" altLang="zh-TW" dirty="0" smtClean="0"/>
              <a:t>head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smtClean="0"/>
              <a:t>head </a:t>
            </a:r>
            <a:r>
              <a:rPr lang="en-US" altLang="zh-TW" dirty="0"/>
              <a:t>= P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66414" y="5249916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stCxn id="11" idx="3"/>
            <a:endCxn id="4" idx="1"/>
          </p:cNvCxnSpPr>
          <p:nvPr/>
        </p:nvCxnSpPr>
        <p:spPr>
          <a:xfrm>
            <a:off x="2549008" y="5689187"/>
            <a:ext cx="1517406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20035" y="5267844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162717" y="5698150"/>
            <a:ext cx="1093694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3"/>
          </p:cNvCxnSpPr>
          <p:nvPr/>
        </p:nvCxnSpPr>
        <p:spPr>
          <a:xfrm>
            <a:off x="5195967" y="5689187"/>
            <a:ext cx="1138513" cy="4049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490705" y="5396799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53676" y="3864523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661885" y="4270909"/>
            <a:ext cx="1093694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 rot="16200000" flipH="1">
            <a:off x="3770046" y="4295102"/>
            <a:ext cx="1031548" cy="967963"/>
          </a:xfrm>
          <a:prstGeom prst="bentConnector3">
            <a:avLst>
              <a:gd name="adj1" fmla="val 3071"/>
            </a:avLst>
          </a:prstGeom>
          <a:ln w="50800"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11" idx="3"/>
            <a:endCxn id="15" idx="2"/>
          </p:cNvCxnSpPr>
          <p:nvPr/>
        </p:nvCxnSpPr>
        <p:spPr>
          <a:xfrm flipV="1">
            <a:off x="2549008" y="4743064"/>
            <a:ext cx="969445" cy="946123"/>
          </a:xfrm>
          <a:prstGeom prst="bentConnector2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1490706" y="4011406"/>
            <a:ext cx="1452459" cy="584775"/>
            <a:chOff x="1514817" y="5416240"/>
            <a:chExt cx="889327" cy="584775"/>
          </a:xfrm>
        </p:grpSpPr>
        <p:cxnSp>
          <p:nvCxnSpPr>
            <p:cNvPr id="20" name="直線單箭頭接點 19"/>
            <p:cNvCxnSpPr>
              <a:stCxn id="21" idx="3"/>
              <a:endCxn id="15" idx="1"/>
            </p:cNvCxnSpPr>
            <p:nvPr/>
          </p:nvCxnSpPr>
          <p:spPr>
            <a:xfrm>
              <a:off x="1911079" y="5708628"/>
              <a:ext cx="493065" cy="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1514817" y="5416240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47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 a node in the middle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insert a node after the node pointed by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P-&gt;next = temp-&gt;next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t</a:t>
            </a:r>
            <a:r>
              <a:rPr lang="en-US" altLang="zh-TW" dirty="0" smtClean="0"/>
              <a:t>emp-&gt;next = P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31204" y="5165834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3073886" y="5596140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499270" y="5174798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341952" y="5605104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35646" y="5183762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278328" y="5614068"/>
            <a:ext cx="1093694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1702052" y="5596140"/>
            <a:ext cx="529152" cy="896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81464" y="5316600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414638" y="4539504"/>
            <a:ext cx="1606172" cy="584775"/>
            <a:chOff x="1909944" y="5833775"/>
            <a:chExt cx="1606172" cy="584775"/>
          </a:xfrm>
        </p:grpSpPr>
        <p:cxnSp>
          <p:nvCxnSpPr>
            <p:cNvPr id="13" name="直線單箭頭接點 12"/>
            <p:cNvCxnSpPr/>
            <p:nvPr/>
          </p:nvCxnSpPr>
          <p:spPr>
            <a:xfrm>
              <a:off x="2994576" y="6085401"/>
              <a:ext cx="521540" cy="333149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909944" y="5833775"/>
              <a:ext cx="106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temp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449754" y="3730873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032460" y="4152214"/>
            <a:ext cx="1093694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肘形接點 17"/>
          <p:cNvCxnSpPr/>
          <p:nvPr/>
        </p:nvCxnSpPr>
        <p:spPr>
          <a:xfrm rot="16200000" flipH="1">
            <a:off x="6126171" y="4147853"/>
            <a:ext cx="1031548" cy="967963"/>
          </a:xfrm>
          <a:prstGeom prst="bentConnector3">
            <a:avLst>
              <a:gd name="adj1" fmla="val 3071"/>
            </a:avLst>
          </a:prstGeom>
          <a:ln w="50800"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endCxn id="15" idx="1"/>
          </p:cNvCxnSpPr>
          <p:nvPr/>
        </p:nvCxnSpPr>
        <p:spPr>
          <a:xfrm rot="5400000" flipH="1" flipV="1">
            <a:off x="4543902" y="4690288"/>
            <a:ext cx="1425996" cy="385708"/>
          </a:xfrm>
          <a:prstGeom prst="bentConnector2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6046062" y="2911465"/>
            <a:ext cx="972743" cy="819408"/>
            <a:chOff x="740205" y="5599142"/>
            <a:chExt cx="972743" cy="819408"/>
          </a:xfrm>
        </p:grpSpPr>
        <p:cxnSp>
          <p:nvCxnSpPr>
            <p:cNvPr id="23" name="直線單箭頭接點 22"/>
            <p:cNvCxnSpPr>
              <a:stCxn id="24" idx="1"/>
              <a:endCxn id="15" idx="0"/>
            </p:cNvCxnSpPr>
            <p:nvPr/>
          </p:nvCxnSpPr>
          <p:spPr>
            <a:xfrm flipH="1">
              <a:off x="740205" y="5891530"/>
              <a:ext cx="576481" cy="52702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316686" y="5599142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1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 a node in the 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Suppose temp points to the end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temp-&gt;next =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 a new node</a:t>
            </a:r>
            <a:endParaRPr lang="en-US" altLang="zh-TW" dirty="0"/>
          </a:p>
          <a:p>
            <a:r>
              <a:rPr lang="en-US" altLang="zh-TW" dirty="0" smtClean="0"/>
              <a:t>Suppose temp points to the end node, and a node pointed by P is inserted after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temp-&gt;next = </a:t>
            </a:r>
            <a:r>
              <a:rPr lang="en-US" altLang="zh-TW" dirty="0" smtClean="0"/>
              <a:t>p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2231204" y="5165834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3073886" y="5596140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499270" y="5174798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1702052" y="5596140"/>
            <a:ext cx="529152" cy="896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81464" y="5316600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414638" y="4539504"/>
            <a:ext cx="1606172" cy="584775"/>
            <a:chOff x="1909944" y="5833775"/>
            <a:chExt cx="1606172" cy="584775"/>
          </a:xfrm>
        </p:grpSpPr>
        <p:cxnSp>
          <p:nvCxnSpPr>
            <p:cNvPr id="13" name="直線單箭頭接點 12"/>
            <p:cNvCxnSpPr/>
            <p:nvPr/>
          </p:nvCxnSpPr>
          <p:spPr>
            <a:xfrm>
              <a:off x="2994576" y="6085401"/>
              <a:ext cx="521540" cy="333149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909944" y="5833775"/>
              <a:ext cx="106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temp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018805" y="5176829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231018" y="5621938"/>
            <a:ext cx="1093694" cy="17929"/>
          </a:xfrm>
          <a:prstGeom prst="straightConnector1">
            <a:avLst/>
          </a:prstGeom>
          <a:ln w="50800">
            <a:solidFill>
              <a:srgbClr val="0070C0"/>
            </a:solidFill>
            <a:tailEnd type="oval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endCxn id="15" idx="1"/>
          </p:cNvCxnSpPr>
          <p:nvPr/>
        </p:nvCxnSpPr>
        <p:spPr>
          <a:xfrm flipV="1">
            <a:off x="5231018" y="5616100"/>
            <a:ext cx="1787787" cy="22751"/>
          </a:xfrm>
          <a:prstGeom prst="bentConnector3">
            <a:avLst>
              <a:gd name="adj1" fmla="val 50000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6234686" y="4505459"/>
            <a:ext cx="1348896" cy="671370"/>
            <a:chOff x="928829" y="7193136"/>
            <a:chExt cx="1348896" cy="671370"/>
          </a:xfrm>
        </p:grpSpPr>
        <p:cxnSp>
          <p:nvCxnSpPr>
            <p:cNvPr id="20" name="直線單箭頭接點 19"/>
            <p:cNvCxnSpPr>
              <a:stCxn id="21" idx="3"/>
              <a:endCxn id="15" idx="0"/>
            </p:cNvCxnSpPr>
            <p:nvPr/>
          </p:nvCxnSpPr>
          <p:spPr>
            <a:xfrm>
              <a:off x="1325091" y="7485524"/>
              <a:ext cx="952634" cy="37898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928829" y="7193136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" name="直線單箭頭接點 8"/>
          <p:cNvCxnSpPr/>
          <p:nvPr/>
        </p:nvCxnSpPr>
        <p:spPr>
          <a:xfrm>
            <a:off x="7557708" y="5639867"/>
            <a:ext cx="1093694" cy="17929"/>
          </a:xfrm>
          <a:prstGeom prst="straightConnector1">
            <a:avLst/>
          </a:prstGeom>
          <a:ln w="50800">
            <a:solidFill>
              <a:srgbClr val="7030A0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26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a linked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36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Add nodes one by one to the linked list 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*head, *temp;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 =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(Node*)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ead-&gt;data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read_in_data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ead-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&gt;next = NULL;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= head;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(there are still data)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temp-&gt;next = </a:t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(Node*)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temp = temp-&gt;next;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temp-&gt;data =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read_in_data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temp-&gt;next = NULL;</a:t>
            </a:r>
          </a:p>
        </p:txBody>
      </p:sp>
    </p:spTree>
    <p:extLst>
      <p:ext uri="{BB962C8B-B14F-4D97-AF65-F5344CB8AC3E}">
        <p14:creationId xmlns:p14="http://schemas.microsoft.com/office/powerpoint/2010/main" val="31912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Delete a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r>
              <a:rPr lang="en-US" altLang="zh-TW" dirty="0"/>
              <a:t>To </a:t>
            </a:r>
            <a:r>
              <a:rPr lang="en-US" altLang="zh-TW" dirty="0" smtClean="0"/>
              <a:t>delete </a:t>
            </a:r>
            <a:r>
              <a:rPr lang="en-US" altLang="zh-TW" dirty="0"/>
              <a:t>a node after the </a:t>
            </a:r>
            <a:r>
              <a:rPr lang="en-US" altLang="zh-TW" dirty="0" smtClean="0"/>
              <a:t>node pointed by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Let a pointer P point to that node, P=temp-&gt;next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temp-&gt;next = 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free(P)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6021" y="4616820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1658703" y="5047126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84087" y="4625784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926769" y="5056090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20463" y="4634748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863145" y="5065054"/>
            <a:ext cx="1093694" cy="1792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1" idx="3"/>
            <a:endCxn id="4" idx="0"/>
          </p:cNvCxnSpPr>
          <p:nvPr/>
        </p:nvCxnSpPr>
        <p:spPr>
          <a:xfrm>
            <a:off x="1176883" y="4044897"/>
            <a:ext cx="203915" cy="57192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18580" y="3752509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47118" y="3902058"/>
            <a:ext cx="1401746" cy="723726"/>
            <a:chOff x="1909944" y="5833775"/>
            <a:chExt cx="1401746" cy="723726"/>
          </a:xfrm>
        </p:grpSpPr>
        <p:cxnSp>
          <p:nvCxnSpPr>
            <p:cNvPr id="13" name="直線單箭頭接點 12"/>
            <p:cNvCxnSpPr>
              <a:endCxn id="6" idx="0"/>
            </p:cNvCxnSpPr>
            <p:nvPr/>
          </p:nvCxnSpPr>
          <p:spPr>
            <a:xfrm>
              <a:off x="2994576" y="6085401"/>
              <a:ext cx="317114" cy="47210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909944" y="5833775"/>
              <a:ext cx="106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temp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001658" y="4661645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844340" y="5091951"/>
            <a:ext cx="842460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4783337" y="3834820"/>
            <a:ext cx="801903" cy="799928"/>
            <a:chOff x="2482890" y="5775498"/>
            <a:chExt cx="801903" cy="799928"/>
          </a:xfrm>
        </p:grpSpPr>
        <p:cxnSp>
          <p:nvCxnSpPr>
            <p:cNvPr id="30" name="直線單箭頭接點 29"/>
            <p:cNvCxnSpPr>
              <a:stCxn id="31" idx="3"/>
              <a:endCxn id="8" idx="0"/>
            </p:cNvCxnSpPr>
            <p:nvPr/>
          </p:nvCxnSpPr>
          <p:spPr>
            <a:xfrm>
              <a:off x="2879152" y="6067886"/>
              <a:ext cx="405641" cy="50754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2482890" y="5775498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肘形接點 34"/>
          <p:cNvCxnSpPr>
            <a:stCxn id="6" idx="2"/>
            <a:endCxn id="27" idx="2"/>
          </p:cNvCxnSpPr>
          <p:nvPr/>
        </p:nvCxnSpPr>
        <p:spPr>
          <a:xfrm rot="16200000" flipH="1">
            <a:off x="5589719" y="3563469"/>
            <a:ext cx="35861" cy="3917571"/>
          </a:xfrm>
          <a:prstGeom prst="bentConnector3">
            <a:avLst>
              <a:gd name="adj1" fmla="val 1537414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6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Delete a node pointed by head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</a:t>
            </a:r>
            <a:r>
              <a:rPr lang="en-US" altLang="zh-TW" dirty="0" smtClean="0"/>
              <a:t>delete </a:t>
            </a:r>
            <a:r>
              <a:rPr lang="en-US" altLang="zh-TW" dirty="0"/>
              <a:t>a node </a:t>
            </a:r>
            <a:r>
              <a:rPr lang="en-US" altLang="zh-TW" dirty="0" smtClean="0"/>
              <a:t>pointed by head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Let temp point to head, temp=head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head = head-&gt;next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free(temp)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79715" y="4607855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3022397" y="5038161"/>
            <a:ext cx="1425384" cy="17929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447781" y="4616819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290463" y="5047125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1" idx="3"/>
            <a:endCxn id="4" idx="0"/>
          </p:cNvCxnSpPr>
          <p:nvPr/>
        </p:nvCxnSpPr>
        <p:spPr>
          <a:xfrm>
            <a:off x="2066099" y="4315468"/>
            <a:ext cx="678393" cy="29238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07796" y="4023080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944723" y="5486396"/>
            <a:ext cx="1799769" cy="784239"/>
            <a:chOff x="1372393" y="5634311"/>
            <a:chExt cx="1799769" cy="784239"/>
          </a:xfrm>
        </p:grpSpPr>
        <p:cxnSp>
          <p:nvCxnSpPr>
            <p:cNvPr id="13" name="直線單箭頭接點 12"/>
            <p:cNvCxnSpPr>
              <a:stCxn id="14" idx="3"/>
              <a:endCxn id="4" idx="2"/>
            </p:cNvCxnSpPr>
            <p:nvPr/>
          </p:nvCxnSpPr>
          <p:spPr>
            <a:xfrm flipV="1">
              <a:off x="2439095" y="5634311"/>
              <a:ext cx="733067" cy="49185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372393" y="5833775"/>
              <a:ext cx="106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temp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384157" y="4670609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226839" y="5100915"/>
            <a:ext cx="842460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1" idx="3"/>
            <a:endCxn id="6" idx="0"/>
          </p:cNvCxnSpPr>
          <p:nvPr/>
        </p:nvCxnSpPr>
        <p:spPr>
          <a:xfrm>
            <a:off x="2066099" y="4315468"/>
            <a:ext cx="2946459" cy="30135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0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Schedule Part 3 (Tentative)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Artificial intelligent: search techniques</a:t>
            </a:r>
            <a:r>
              <a:rPr lang="zh-TW" altLang="en-US" dirty="0" smtClean="0"/>
              <a:t> </a:t>
            </a:r>
            <a:r>
              <a:rPr lang="en-US" altLang="zh-TW" dirty="0" smtClean="0"/>
              <a:t>using STL</a:t>
            </a:r>
          </a:p>
          <a:p>
            <a:r>
              <a:rPr lang="en-US" altLang="zh-TW" dirty="0" smtClean="0"/>
              <a:t>Mini Project 3: AI game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04921"/>
              </p:ext>
            </p:extLst>
          </p:nvPr>
        </p:nvGraphicFramePr>
        <p:xfrm>
          <a:off x="628650" y="3744119"/>
          <a:ext cx="7886700" cy="15240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56718"/>
                <a:gridCol w="703849"/>
                <a:gridCol w="2514423"/>
                <a:gridCol w="668940"/>
                <a:gridCol w="2942770"/>
              </a:tblGrid>
              <a:tr h="163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STL applications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5/29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Written exam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Mini-project practices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Search problems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6/9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Quiz 4: STL and search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6/12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AI and heuristic search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6/16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More search problems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6/19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Review of final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  <a:tr h="163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Week 17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6/23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Final (</a:t>
                      </a:r>
                      <a:r>
                        <a:rPr lang="zh-TW" sz="2000" kern="100">
                          <a:effectLst/>
                        </a:rPr>
                        <a:t>由中午</a:t>
                      </a:r>
                      <a:r>
                        <a:rPr lang="en-US" sz="2000" kern="100">
                          <a:effectLst/>
                        </a:rPr>
                        <a:t>12:00</a:t>
                      </a:r>
                      <a:r>
                        <a:rPr lang="zh-TW" sz="2000" kern="100">
                          <a:effectLst/>
                        </a:rPr>
                        <a:t>考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6/26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端午節停課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1335" marR="613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1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Delete a node in the 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Suppose temp is pointed to the end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free(temp)</a:t>
            </a:r>
            <a:endParaRPr lang="en-US" altLang="zh-TW" dirty="0"/>
          </a:p>
          <a:p>
            <a:r>
              <a:rPr lang="en-US" altLang="zh-TW" dirty="0" smtClean="0"/>
              <a:t>What’s wrong with that?</a:t>
            </a:r>
          </a:p>
          <a:p>
            <a:r>
              <a:rPr lang="en-US" altLang="zh-TW" dirty="0" smtClean="0"/>
              <a:t>Let temp point to the node before end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free(temp-&gt;next)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temp-&gt;next = NULL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92844" y="5636811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2735526" y="6067117"/>
            <a:ext cx="1425384" cy="17929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" name="矩形 5"/>
          <p:cNvSpPr/>
          <p:nvPr/>
        </p:nvSpPr>
        <p:spPr>
          <a:xfrm>
            <a:off x="4160910" y="5645775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003592" y="6076081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1" idx="3"/>
            <a:endCxn id="4" idx="0"/>
          </p:cNvCxnSpPr>
          <p:nvPr/>
        </p:nvCxnSpPr>
        <p:spPr>
          <a:xfrm>
            <a:off x="1779228" y="5344424"/>
            <a:ext cx="678393" cy="29238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20925" y="5052036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4895424" y="4965959"/>
            <a:ext cx="1766639" cy="733606"/>
            <a:chOff x="1070416" y="6169040"/>
            <a:chExt cx="1766639" cy="733606"/>
          </a:xfrm>
        </p:grpSpPr>
        <p:cxnSp>
          <p:nvCxnSpPr>
            <p:cNvPr id="13" name="直線單箭頭接點 12"/>
            <p:cNvCxnSpPr>
              <a:stCxn id="14" idx="3"/>
              <a:endCxn id="27" idx="0"/>
            </p:cNvCxnSpPr>
            <p:nvPr/>
          </p:nvCxnSpPr>
          <p:spPr>
            <a:xfrm>
              <a:off x="2137118" y="6461428"/>
              <a:ext cx="699937" cy="441218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070416" y="6169040"/>
              <a:ext cx="106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temp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097286" y="5699565"/>
            <a:ext cx="1129553" cy="87854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6939968" y="6129871"/>
            <a:ext cx="842460" cy="17929"/>
          </a:xfrm>
          <a:prstGeom prst="straightConnector1">
            <a:avLst/>
          </a:prstGeom>
          <a:ln w="57150">
            <a:tailEnd type="oval" w="lg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grpSp>
        <p:nvGrpSpPr>
          <p:cNvPr id="19" name="群組 18"/>
          <p:cNvGrpSpPr/>
          <p:nvPr/>
        </p:nvGrpSpPr>
        <p:grpSpPr>
          <a:xfrm>
            <a:off x="3019042" y="4912169"/>
            <a:ext cx="1766639" cy="733606"/>
            <a:chOff x="1070416" y="6169040"/>
            <a:chExt cx="1766639" cy="733606"/>
          </a:xfrm>
        </p:grpSpPr>
        <p:cxnSp>
          <p:nvCxnSpPr>
            <p:cNvPr id="20" name="直線單箭頭接點 19"/>
            <p:cNvCxnSpPr>
              <a:stCxn id="21" idx="3"/>
            </p:cNvCxnSpPr>
            <p:nvPr/>
          </p:nvCxnSpPr>
          <p:spPr>
            <a:xfrm>
              <a:off x="2137118" y="6461428"/>
              <a:ext cx="699937" cy="441218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1070416" y="6169040"/>
              <a:ext cx="106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temp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直線單箭頭接點 24"/>
          <p:cNvCxnSpPr/>
          <p:nvPr/>
        </p:nvCxnSpPr>
        <p:spPr>
          <a:xfrm>
            <a:off x="4981183" y="6092157"/>
            <a:ext cx="980943" cy="34006"/>
          </a:xfrm>
          <a:prstGeom prst="straightConnector1">
            <a:avLst/>
          </a:prstGeom>
          <a:ln w="57150"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8246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 a linked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Free a linked list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*P, *temp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(temp!=NULL)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temp-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next; 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free(temp); 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temp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37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Move a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61294" cy="4525963"/>
          </a:xfrm>
        </p:spPr>
        <p:txBody>
          <a:bodyPr/>
          <a:lstStyle/>
          <a:p>
            <a:r>
              <a:rPr lang="en-US" altLang="zh-TW" dirty="0" smtClean="0"/>
              <a:t>To move a node, pointed by temp2-&gt;next, to the place after the node pointed by temp1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Let a pointer P point to that node, </a:t>
            </a:r>
            <a:r>
              <a:rPr lang="en-US" altLang="zh-TW" dirty="0" smtClean="0"/>
              <a:t>P=temp2-</a:t>
            </a:r>
            <a:r>
              <a:rPr lang="en-US" altLang="zh-TW" dirty="0"/>
              <a:t>&gt;</a:t>
            </a:r>
            <a:r>
              <a:rPr lang="en-US" altLang="zh-TW" dirty="0" smtClean="0"/>
              <a:t>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temp2-&gt;next = 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P-&gt;next = temp1-&gt;next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temp1-&gt;next = P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6376" y="5477421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1569058" y="5907727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994442" y="5486385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837124" y="5916691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930818" y="5495349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773500" y="5925655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4" idx="0"/>
          </p:cNvCxnSpPr>
          <p:nvPr/>
        </p:nvCxnSpPr>
        <p:spPr>
          <a:xfrm>
            <a:off x="663669" y="5221409"/>
            <a:ext cx="627484" cy="25601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8935" y="4613110"/>
            <a:ext cx="1275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temp1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12013" y="5522246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7476789" y="5970481"/>
            <a:ext cx="121001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7" name="群組 16"/>
          <p:cNvGrpSpPr/>
          <p:nvPr/>
        </p:nvGrpSpPr>
        <p:grpSpPr>
          <a:xfrm>
            <a:off x="5495595" y="3837471"/>
            <a:ext cx="1297501" cy="1657878"/>
            <a:chOff x="4080646" y="4975816"/>
            <a:chExt cx="1297501" cy="1657878"/>
          </a:xfrm>
        </p:grpSpPr>
        <p:cxnSp>
          <p:nvCxnSpPr>
            <p:cNvPr id="18" name="直線單箭頭接點 17"/>
            <p:cNvCxnSpPr>
              <a:stCxn id="19" idx="2"/>
              <a:endCxn id="8" idx="0"/>
            </p:cNvCxnSpPr>
            <p:nvPr/>
          </p:nvCxnSpPr>
          <p:spPr>
            <a:xfrm flipH="1">
              <a:off x="4080646" y="5560591"/>
              <a:ext cx="659955" cy="1073103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4103054" y="4975816"/>
              <a:ext cx="12750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temp2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8704958" y="5540175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7476790" y="4518537"/>
            <a:ext cx="1021477" cy="1003709"/>
            <a:chOff x="3794953" y="5629985"/>
            <a:chExt cx="1021477" cy="1003709"/>
          </a:xfrm>
        </p:grpSpPr>
        <p:cxnSp>
          <p:nvCxnSpPr>
            <p:cNvPr id="27" name="直線單箭頭接點 26"/>
            <p:cNvCxnSpPr>
              <a:stCxn id="28" idx="1"/>
              <a:endCxn id="15" idx="0"/>
            </p:cNvCxnSpPr>
            <p:nvPr/>
          </p:nvCxnSpPr>
          <p:spPr>
            <a:xfrm flipH="1">
              <a:off x="3794953" y="5922373"/>
              <a:ext cx="625215" cy="711321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4420168" y="5629985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肘形接點 29"/>
          <p:cNvCxnSpPr>
            <a:stCxn id="8" idx="2"/>
          </p:cNvCxnSpPr>
          <p:nvPr/>
        </p:nvCxnSpPr>
        <p:spPr>
          <a:xfrm rot="5400000" flipH="1" flipV="1">
            <a:off x="6992485" y="4661417"/>
            <a:ext cx="215582" cy="3209363"/>
          </a:xfrm>
          <a:prstGeom prst="bentConnector4">
            <a:avLst>
              <a:gd name="adj1" fmla="val -164257"/>
              <a:gd name="adj2" fmla="val 86732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endCxn id="6" idx="0"/>
          </p:cNvCxnSpPr>
          <p:nvPr/>
        </p:nvCxnSpPr>
        <p:spPr>
          <a:xfrm rot="10800000">
            <a:off x="3559219" y="5486385"/>
            <a:ext cx="3917570" cy="484096"/>
          </a:xfrm>
          <a:prstGeom prst="bentConnector4">
            <a:avLst>
              <a:gd name="adj1" fmla="val 23112"/>
              <a:gd name="adj2" fmla="val 280555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endCxn id="15" idx="0"/>
          </p:cNvCxnSpPr>
          <p:nvPr/>
        </p:nvCxnSpPr>
        <p:spPr>
          <a:xfrm flipV="1">
            <a:off x="1444698" y="5522246"/>
            <a:ext cx="6032092" cy="376512"/>
          </a:xfrm>
          <a:prstGeom prst="bentConnector4">
            <a:avLst>
              <a:gd name="adj1" fmla="val 17973"/>
              <a:gd name="adj2" fmla="val 213097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3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 linked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Hard to debug</a:t>
            </a:r>
          </a:p>
          <a:p>
            <a:r>
              <a:rPr lang="en-US" altLang="zh-TW" dirty="0" smtClean="0"/>
              <a:t>Check list of bugs</a:t>
            </a:r>
          </a:p>
          <a:p>
            <a:pPr lvl="1"/>
            <a:r>
              <a:rPr lang="en-US" altLang="zh-TW" dirty="0" smtClean="0"/>
              <a:t>Is temp/head a NULL pointer when using temp-&gt;data/temp-&gt;next or head-</a:t>
            </a:r>
            <a:r>
              <a:rPr lang="en-US" altLang="zh-TW" smtClean="0"/>
              <a:t>&gt;data/head-</a:t>
            </a:r>
            <a:r>
              <a:rPr lang="en-US" altLang="zh-TW" dirty="0" smtClean="0"/>
              <a:t>&gt;next</a:t>
            </a:r>
          </a:p>
          <a:p>
            <a:pPr lvl="1"/>
            <a:r>
              <a:rPr lang="en-US" altLang="zh-TW" dirty="0" smtClean="0"/>
              <a:t>Is the end node’s next 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59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Qualification Exam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will have a pre-class exam, whose scope is from the winter assignments</a:t>
            </a:r>
          </a:p>
          <a:p>
            <a:r>
              <a:rPr lang="en-US" altLang="zh-TW" dirty="0">
                <a:hlinkClick r:id="rId2"/>
              </a:rPr>
              <a:t>https://acm.cs.nthu.edu.tw/contest/1903/</a:t>
            </a:r>
            <a:endParaRPr lang="en-US" altLang="zh-TW" dirty="0" smtClean="0"/>
          </a:p>
          <a:p>
            <a:r>
              <a:rPr lang="en-US" altLang="zh-TW" dirty="0" smtClean="0"/>
              <a:t>The exam will be on next Tuesday (3/10)</a:t>
            </a:r>
            <a:r>
              <a:rPr lang="zh-TW" altLang="en-US" dirty="0" smtClean="0"/>
              <a:t> </a:t>
            </a:r>
            <a:r>
              <a:rPr lang="en-US" altLang="zh-TW" dirty="0" smtClean="0"/>
              <a:t>1:20-3:10 </a:t>
            </a:r>
          </a:p>
          <a:p>
            <a:r>
              <a:rPr lang="en-US" altLang="zh-TW" dirty="0" smtClean="0"/>
              <a:t>Three questions.</a:t>
            </a:r>
          </a:p>
        </p:txBody>
      </p:sp>
    </p:spTree>
    <p:extLst>
      <p:ext uri="{BB962C8B-B14F-4D97-AF65-F5344CB8AC3E}">
        <p14:creationId xmlns:p14="http://schemas.microsoft.com/office/powerpoint/2010/main" val="27693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Messages of the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Accepted</a:t>
            </a:r>
          </a:p>
          <a:p>
            <a:r>
              <a:rPr lang="en-US" altLang="zh-TW" dirty="0" smtClean="0"/>
              <a:t>Wrong </a:t>
            </a:r>
            <a:r>
              <a:rPr lang="en-US" altLang="zh-TW" dirty="0"/>
              <a:t>Answer</a:t>
            </a:r>
          </a:p>
          <a:p>
            <a:r>
              <a:rPr lang="en-US" altLang="zh-TW" dirty="0" smtClean="0"/>
              <a:t>Presentation </a:t>
            </a:r>
            <a:r>
              <a:rPr lang="en-US" altLang="zh-TW" dirty="0"/>
              <a:t>Error</a:t>
            </a:r>
          </a:p>
          <a:p>
            <a:r>
              <a:rPr lang="en-US" altLang="zh-TW" dirty="0" smtClean="0"/>
              <a:t>Runtime </a:t>
            </a:r>
            <a:r>
              <a:rPr lang="en-US" altLang="zh-TW" dirty="0"/>
              <a:t>Error</a:t>
            </a:r>
          </a:p>
          <a:p>
            <a:r>
              <a:rPr lang="en-US" altLang="zh-TW" dirty="0" smtClean="0"/>
              <a:t>Time </a:t>
            </a:r>
            <a:r>
              <a:rPr lang="en-US" altLang="zh-TW" dirty="0"/>
              <a:t>Limit Exceed</a:t>
            </a:r>
          </a:p>
          <a:p>
            <a:r>
              <a:rPr lang="en-US" altLang="zh-TW" dirty="0" smtClean="0"/>
              <a:t>Compile </a:t>
            </a:r>
            <a:r>
              <a:rPr lang="en-US" altLang="zh-TW" dirty="0"/>
              <a:t>Error</a:t>
            </a:r>
          </a:p>
          <a:p>
            <a:r>
              <a:rPr lang="en-US" altLang="zh-TW" dirty="0" smtClean="0"/>
              <a:t>Restricted </a:t>
            </a:r>
            <a:r>
              <a:rPr lang="en-US" altLang="zh-TW" dirty="0"/>
              <a:t>Function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5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sorting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3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3430</Words>
  <Application>Microsoft Office PowerPoint</Application>
  <PresentationFormat>如螢幕大小 (4:3)</PresentationFormat>
  <Paragraphs>774</Paragraphs>
  <Slides>63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1" baseType="lpstr">
      <vt:lpstr>Open Sans</vt:lpstr>
      <vt:lpstr>新細明體</vt:lpstr>
      <vt:lpstr>Arial</vt:lpstr>
      <vt:lpstr>Calibri</vt:lpstr>
      <vt:lpstr>Calibri Light</vt:lpstr>
      <vt:lpstr>Courier New</vt:lpstr>
      <vt:lpstr>Times New Roman</vt:lpstr>
      <vt:lpstr>Office 佈景主題</vt:lpstr>
      <vt:lpstr>Introduction to Programming II  Week01</vt:lpstr>
      <vt:lpstr>Class information</vt:lpstr>
      <vt:lpstr>Grading</vt:lpstr>
      <vt:lpstr>Class Schedule Part 1 (Tentative)</vt:lpstr>
      <vt:lpstr>Class Schedule Part 2 (Tentative)</vt:lpstr>
      <vt:lpstr>Class Schedule Part 3 (Tentative)</vt:lpstr>
      <vt:lpstr>Qualification Exam</vt:lpstr>
      <vt:lpstr>Messages of the result</vt:lpstr>
      <vt:lpstr>sorting</vt:lpstr>
      <vt:lpstr>Sorting 排序</vt:lpstr>
      <vt:lpstr>Think Recursively</vt:lpstr>
      <vt:lpstr>Recursive Version</vt:lpstr>
      <vt:lpstr>Recursion for finding max</vt:lpstr>
      <vt:lpstr>PowerPoint 簡報</vt:lpstr>
      <vt:lpstr>Example</vt:lpstr>
      <vt:lpstr>Using loop to find max</vt:lpstr>
      <vt:lpstr>Recursion version 1</vt:lpstr>
      <vt:lpstr>Pure loop version: Bubble sort</vt:lpstr>
      <vt:lpstr>Example: from wikipedia</vt:lpstr>
      <vt:lpstr>Another recursion idea</vt:lpstr>
      <vt:lpstr>Recursion version 2</vt:lpstr>
      <vt:lpstr>Example</vt:lpstr>
      <vt:lpstr>Loop version: Insertion sort</vt:lpstr>
      <vt:lpstr>Example from wikipedia</vt:lpstr>
      <vt:lpstr>Bubble sort and insertion sort</vt:lpstr>
      <vt:lpstr>Sorting strings</vt:lpstr>
      <vt:lpstr>Example: string array</vt:lpstr>
      <vt:lpstr>Method 1: using 2D array</vt:lpstr>
      <vt:lpstr>Method 2: using pointer array</vt:lpstr>
      <vt:lpstr>qsort</vt:lpstr>
      <vt:lpstr>Example:</vt:lpstr>
      <vt:lpstr>Generic programming</vt:lpstr>
      <vt:lpstr>qsort function in stdlib.h</vt:lpstr>
      <vt:lpstr>How to use it? (1/2)</vt:lpstr>
      <vt:lpstr>How to use it? (2/2)</vt:lpstr>
      <vt:lpstr>How about qsort strings?</vt:lpstr>
      <vt:lpstr>Using strcmp directly</vt:lpstr>
      <vt:lpstr>How about variable length of str?</vt:lpstr>
      <vt:lpstr>Compare of varied length strings</vt:lpstr>
      <vt:lpstr>qsort of struct</vt:lpstr>
      <vt:lpstr>cmp_point</vt:lpstr>
      <vt:lpstr>Limitation of qsort</vt:lpstr>
      <vt:lpstr>Sorting algorithms</vt:lpstr>
      <vt:lpstr>Binary Search Tree (BST)</vt:lpstr>
      <vt:lpstr>Output Sorted Result</vt:lpstr>
      <vt:lpstr>Linked list</vt:lpstr>
      <vt:lpstr>Dynamic array</vt:lpstr>
      <vt:lpstr>Linked list</vt:lpstr>
      <vt:lpstr>Different ways of array allocation</vt:lpstr>
      <vt:lpstr>How to implement a linked list?</vt:lpstr>
      <vt:lpstr>Be careful!!!</vt:lpstr>
      <vt:lpstr>Beyond the head node</vt:lpstr>
      <vt:lpstr>Temp pointer</vt:lpstr>
      <vt:lpstr>Insert a node pointed by Head</vt:lpstr>
      <vt:lpstr>Insert a node in the middle</vt:lpstr>
      <vt:lpstr>Insert a node in the end</vt:lpstr>
      <vt:lpstr>Create a linked list</vt:lpstr>
      <vt:lpstr>Delete a node</vt:lpstr>
      <vt:lpstr>Delete a node pointed by head</vt:lpstr>
      <vt:lpstr>Delete a node in the end</vt:lpstr>
      <vt:lpstr>Free a linked list</vt:lpstr>
      <vt:lpstr>Move a node</vt:lpstr>
      <vt:lpstr>Debug linked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程式設計二</dc:title>
  <dc:creator>roger</dc:creator>
  <cp:lastModifiedBy>CRL</cp:lastModifiedBy>
  <cp:revision>192</cp:revision>
  <dcterms:created xsi:type="dcterms:W3CDTF">2015-02-24T18:06:19Z</dcterms:created>
  <dcterms:modified xsi:type="dcterms:W3CDTF">2020-03-03T05:18:45Z</dcterms:modified>
</cp:coreProperties>
</file>