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880" r:id="rId1"/>
  </p:sldMasterIdLst>
  <p:notesMasterIdLst>
    <p:notesMasterId r:id="rId71"/>
  </p:notesMasterIdLst>
  <p:sldIdLst>
    <p:sldId id="256" r:id="rId2"/>
    <p:sldId id="368" r:id="rId3"/>
    <p:sldId id="369" r:id="rId4"/>
    <p:sldId id="432" r:id="rId5"/>
    <p:sldId id="370" r:id="rId6"/>
    <p:sldId id="371" r:id="rId7"/>
    <p:sldId id="372" r:id="rId8"/>
    <p:sldId id="374" r:id="rId9"/>
    <p:sldId id="433" r:id="rId10"/>
    <p:sldId id="383" r:id="rId11"/>
    <p:sldId id="434" r:id="rId12"/>
    <p:sldId id="386" r:id="rId13"/>
    <p:sldId id="417" r:id="rId14"/>
    <p:sldId id="387" r:id="rId15"/>
    <p:sldId id="435" r:id="rId16"/>
    <p:sldId id="436" r:id="rId17"/>
    <p:sldId id="437" r:id="rId18"/>
    <p:sldId id="438" r:id="rId19"/>
    <p:sldId id="441" r:id="rId20"/>
    <p:sldId id="440" r:id="rId21"/>
    <p:sldId id="415" r:id="rId22"/>
    <p:sldId id="442" r:id="rId23"/>
    <p:sldId id="443" r:id="rId24"/>
    <p:sldId id="388" r:id="rId25"/>
    <p:sldId id="420" r:id="rId26"/>
    <p:sldId id="422" r:id="rId27"/>
    <p:sldId id="423" r:id="rId28"/>
    <p:sldId id="425" r:id="rId29"/>
    <p:sldId id="426" r:id="rId30"/>
    <p:sldId id="427" r:id="rId31"/>
    <p:sldId id="444" r:id="rId32"/>
    <p:sldId id="465" r:id="rId33"/>
    <p:sldId id="466" r:id="rId34"/>
    <p:sldId id="467" r:id="rId35"/>
    <p:sldId id="468" r:id="rId36"/>
    <p:sldId id="469" r:id="rId37"/>
    <p:sldId id="470" r:id="rId38"/>
    <p:sldId id="471" r:id="rId39"/>
    <p:sldId id="445" r:id="rId40"/>
    <p:sldId id="446" r:id="rId41"/>
    <p:sldId id="373" r:id="rId42"/>
    <p:sldId id="448" r:id="rId43"/>
    <p:sldId id="449" r:id="rId44"/>
    <p:sldId id="450" r:id="rId45"/>
    <p:sldId id="451" r:id="rId46"/>
    <p:sldId id="452" r:id="rId47"/>
    <p:sldId id="453" r:id="rId48"/>
    <p:sldId id="454" r:id="rId49"/>
    <p:sldId id="447" r:id="rId50"/>
    <p:sldId id="455" r:id="rId51"/>
    <p:sldId id="456" r:id="rId52"/>
    <p:sldId id="458" r:id="rId53"/>
    <p:sldId id="459" r:id="rId54"/>
    <p:sldId id="460" r:id="rId55"/>
    <p:sldId id="461" r:id="rId56"/>
    <p:sldId id="462" r:id="rId57"/>
    <p:sldId id="463" r:id="rId58"/>
    <p:sldId id="457" r:id="rId59"/>
    <p:sldId id="464" r:id="rId60"/>
    <p:sldId id="472" r:id="rId61"/>
    <p:sldId id="473" r:id="rId62"/>
    <p:sldId id="474" r:id="rId63"/>
    <p:sldId id="475" r:id="rId64"/>
    <p:sldId id="476" r:id="rId65"/>
    <p:sldId id="477" r:id="rId66"/>
    <p:sldId id="478" r:id="rId67"/>
    <p:sldId id="479" r:id="rId68"/>
    <p:sldId id="480" r:id="rId69"/>
    <p:sldId id="481" r:id="rId7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中等深淺樣式 1 - 輔色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佈景主題樣式 1 - 輔色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76" autoAdjust="0"/>
    <p:restoredTop sz="91983" autoAdjust="0"/>
  </p:normalViewPr>
  <p:slideViewPr>
    <p:cSldViewPr snapToGrid="0" snapToObjects="1">
      <p:cViewPr varScale="1">
        <p:scale>
          <a:sx n="59" d="100"/>
          <a:sy n="59" d="100"/>
        </p:scale>
        <p:origin x="404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3275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-210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7F45887-809E-4A8E-99DF-E0F062601BCD}" type="doc">
      <dgm:prSet loTypeId="urn:microsoft.com/office/officeart/2005/8/layout/cycle2" loCatId="cycle" qsTypeId="urn:microsoft.com/office/officeart/2005/8/quickstyle/3d3" qsCatId="3D" csTypeId="urn:microsoft.com/office/officeart/2005/8/colors/colorful5" csCatId="colorful" phldr="1"/>
      <dgm:spPr/>
      <dgm:t>
        <a:bodyPr/>
        <a:lstStyle/>
        <a:p>
          <a:endParaRPr lang="zh-TW" altLang="en-US"/>
        </a:p>
      </dgm:t>
    </dgm:pt>
    <dgm:pt modelId="{30EA4787-EEF1-47F0-BD47-D6E5128518C2}">
      <dgm:prSet phldrT="[文字]"/>
      <dgm:spPr/>
      <dgm:t>
        <a:bodyPr/>
        <a:lstStyle/>
        <a:p>
          <a:r>
            <a:rPr lang="en-US" altLang="zh-TW" dirty="0" smtClean="0"/>
            <a:t>1</a:t>
          </a:r>
          <a:endParaRPr lang="zh-TW" altLang="en-US" dirty="0"/>
        </a:p>
      </dgm:t>
    </dgm:pt>
    <dgm:pt modelId="{4A87229A-0917-4469-B5A9-74717FECF317}" type="parTrans" cxnId="{6FFEA263-1558-4107-8AB6-56BC78F83B2C}">
      <dgm:prSet/>
      <dgm:spPr/>
      <dgm:t>
        <a:bodyPr/>
        <a:lstStyle/>
        <a:p>
          <a:endParaRPr lang="zh-TW" altLang="en-US"/>
        </a:p>
      </dgm:t>
    </dgm:pt>
    <dgm:pt modelId="{D04A3129-78E6-4B73-B389-B8D5425863CB}" type="sibTrans" cxnId="{6FFEA263-1558-4107-8AB6-56BC78F83B2C}">
      <dgm:prSet/>
      <dgm:spPr/>
      <dgm:t>
        <a:bodyPr/>
        <a:lstStyle/>
        <a:p>
          <a:endParaRPr lang="zh-TW" altLang="en-US"/>
        </a:p>
      </dgm:t>
    </dgm:pt>
    <dgm:pt modelId="{07F1F3E0-DB1E-4D5A-82FC-C1C2F83B8ED9}">
      <dgm:prSet phldrT="[文字]"/>
      <dgm:spPr/>
      <dgm:t>
        <a:bodyPr/>
        <a:lstStyle/>
        <a:p>
          <a:r>
            <a:rPr lang="en-US" altLang="zh-TW" dirty="0" smtClean="0"/>
            <a:t>2</a:t>
          </a:r>
          <a:endParaRPr lang="zh-TW" altLang="en-US" dirty="0"/>
        </a:p>
      </dgm:t>
    </dgm:pt>
    <dgm:pt modelId="{9E3105CE-064D-4614-B77D-A2FFB737F28B}" type="parTrans" cxnId="{7EF7701A-EEC8-4697-BA8A-833100CC4DD5}">
      <dgm:prSet/>
      <dgm:spPr/>
      <dgm:t>
        <a:bodyPr/>
        <a:lstStyle/>
        <a:p>
          <a:endParaRPr lang="zh-TW" altLang="en-US"/>
        </a:p>
      </dgm:t>
    </dgm:pt>
    <dgm:pt modelId="{CA735CC5-20A8-4D58-8768-BCD72DFB6885}" type="sibTrans" cxnId="{7EF7701A-EEC8-4697-BA8A-833100CC4DD5}">
      <dgm:prSet/>
      <dgm:spPr/>
      <dgm:t>
        <a:bodyPr/>
        <a:lstStyle/>
        <a:p>
          <a:endParaRPr lang="zh-TW" altLang="en-US"/>
        </a:p>
      </dgm:t>
    </dgm:pt>
    <dgm:pt modelId="{6669079A-8F8D-4200-9AFE-6CEC41C084A4}">
      <dgm:prSet phldrT="[文字]"/>
      <dgm:spPr/>
      <dgm:t>
        <a:bodyPr/>
        <a:lstStyle/>
        <a:p>
          <a:r>
            <a:rPr lang="en-US" altLang="zh-TW" dirty="0" smtClean="0"/>
            <a:t>3</a:t>
          </a:r>
          <a:endParaRPr lang="zh-TW" altLang="en-US" dirty="0"/>
        </a:p>
      </dgm:t>
    </dgm:pt>
    <dgm:pt modelId="{562F2F21-6A41-4107-BB59-1605A73AD2C2}" type="parTrans" cxnId="{FFBCDB13-9BAE-4257-A084-59845BF36CF6}">
      <dgm:prSet/>
      <dgm:spPr/>
      <dgm:t>
        <a:bodyPr/>
        <a:lstStyle/>
        <a:p>
          <a:endParaRPr lang="zh-TW" altLang="en-US"/>
        </a:p>
      </dgm:t>
    </dgm:pt>
    <dgm:pt modelId="{13A2AC69-0A51-4140-A89C-8B41C659D108}" type="sibTrans" cxnId="{FFBCDB13-9BAE-4257-A084-59845BF36CF6}">
      <dgm:prSet/>
      <dgm:spPr/>
      <dgm:t>
        <a:bodyPr/>
        <a:lstStyle/>
        <a:p>
          <a:endParaRPr lang="zh-TW" altLang="en-US"/>
        </a:p>
      </dgm:t>
    </dgm:pt>
    <dgm:pt modelId="{C861B31A-1873-4926-8E65-929FE91926B5}">
      <dgm:prSet phldrT="[文字]"/>
      <dgm:spPr/>
      <dgm:t>
        <a:bodyPr/>
        <a:lstStyle/>
        <a:p>
          <a:r>
            <a:rPr lang="en-US" altLang="zh-TW" dirty="0" smtClean="0"/>
            <a:t>4</a:t>
          </a:r>
          <a:endParaRPr lang="zh-TW" altLang="en-US" dirty="0"/>
        </a:p>
      </dgm:t>
    </dgm:pt>
    <dgm:pt modelId="{D0BDE660-428A-492D-9542-8ADC0640EC5A}" type="parTrans" cxnId="{E83F6487-BAB8-4991-81DC-5EC494A95A18}">
      <dgm:prSet/>
      <dgm:spPr/>
      <dgm:t>
        <a:bodyPr/>
        <a:lstStyle/>
        <a:p>
          <a:endParaRPr lang="zh-TW" altLang="en-US"/>
        </a:p>
      </dgm:t>
    </dgm:pt>
    <dgm:pt modelId="{758D91E4-097A-4DC4-9112-93AD69D965EC}" type="sibTrans" cxnId="{E83F6487-BAB8-4991-81DC-5EC494A95A18}">
      <dgm:prSet/>
      <dgm:spPr/>
      <dgm:t>
        <a:bodyPr/>
        <a:lstStyle/>
        <a:p>
          <a:endParaRPr lang="zh-TW" altLang="en-US"/>
        </a:p>
      </dgm:t>
    </dgm:pt>
    <dgm:pt modelId="{D2B37FBF-4AD6-423B-A671-5FDFB6995A9A}">
      <dgm:prSet phldrT="[文字]"/>
      <dgm:spPr/>
      <dgm:t>
        <a:bodyPr/>
        <a:lstStyle/>
        <a:p>
          <a:r>
            <a:rPr lang="en-US" altLang="zh-TW" dirty="0" smtClean="0"/>
            <a:t>5</a:t>
          </a:r>
          <a:endParaRPr lang="zh-TW" altLang="en-US" dirty="0"/>
        </a:p>
      </dgm:t>
    </dgm:pt>
    <dgm:pt modelId="{A602BABA-4C81-4EBD-9F88-E0DF1BADFF73}" type="parTrans" cxnId="{D3AE1D6D-72B3-49D4-BD9A-937175FF6422}">
      <dgm:prSet/>
      <dgm:spPr/>
      <dgm:t>
        <a:bodyPr/>
        <a:lstStyle/>
        <a:p>
          <a:endParaRPr lang="zh-TW" altLang="en-US"/>
        </a:p>
      </dgm:t>
    </dgm:pt>
    <dgm:pt modelId="{E6B829BD-EDF8-45E8-B131-F61935606717}" type="sibTrans" cxnId="{D3AE1D6D-72B3-49D4-BD9A-937175FF6422}">
      <dgm:prSet/>
      <dgm:spPr/>
      <dgm:t>
        <a:bodyPr/>
        <a:lstStyle/>
        <a:p>
          <a:endParaRPr lang="zh-TW" altLang="en-US"/>
        </a:p>
      </dgm:t>
    </dgm:pt>
    <dgm:pt modelId="{635CC887-FE74-48DF-8BBE-BA9843210D71}">
      <dgm:prSet phldrT="[文字]"/>
      <dgm:spPr/>
      <dgm:t>
        <a:bodyPr/>
        <a:lstStyle/>
        <a:p>
          <a:r>
            <a:rPr lang="en-US" altLang="zh-TW" dirty="0" smtClean="0"/>
            <a:t>6</a:t>
          </a:r>
          <a:endParaRPr lang="zh-TW" altLang="en-US" dirty="0"/>
        </a:p>
      </dgm:t>
    </dgm:pt>
    <dgm:pt modelId="{4CE96EE2-E70F-42FA-9769-04F396D60CBE}" type="parTrans" cxnId="{F3FDCB12-8B10-4221-8126-1AD8DCE49A28}">
      <dgm:prSet/>
      <dgm:spPr/>
      <dgm:t>
        <a:bodyPr/>
        <a:lstStyle/>
        <a:p>
          <a:endParaRPr lang="zh-TW" altLang="en-US"/>
        </a:p>
      </dgm:t>
    </dgm:pt>
    <dgm:pt modelId="{978DAD92-1DE1-4AAF-8208-BF68C6CF3E62}" type="sibTrans" cxnId="{F3FDCB12-8B10-4221-8126-1AD8DCE49A28}">
      <dgm:prSet/>
      <dgm:spPr/>
      <dgm:t>
        <a:bodyPr/>
        <a:lstStyle/>
        <a:p>
          <a:endParaRPr lang="zh-TW" altLang="en-US"/>
        </a:p>
      </dgm:t>
    </dgm:pt>
    <dgm:pt modelId="{40EC5436-60BA-43A5-A653-94E5EED904E4}">
      <dgm:prSet phldrT="[文字]"/>
      <dgm:spPr/>
      <dgm:t>
        <a:bodyPr/>
        <a:lstStyle/>
        <a:p>
          <a:r>
            <a:rPr lang="en-US" altLang="zh-TW" dirty="0" smtClean="0"/>
            <a:t>7</a:t>
          </a:r>
          <a:endParaRPr lang="zh-TW" altLang="en-US" dirty="0"/>
        </a:p>
      </dgm:t>
    </dgm:pt>
    <dgm:pt modelId="{508ABB52-FFB4-403A-BCBE-2869AF2474B1}" type="parTrans" cxnId="{06B3E1C5-C8BE-4488-86B4-06FE0332411D}">
      <dgm:prSet/>
      <dgm:spPr/>
      <dgm:t>
        <a:bodyPr/>
        <a:lstStyle/>
        <a:p>
          <a:endParaRPr lang="zh-TW" altLang="en-US"/>
        </a:p>
      </dgm:t>
    </dgm:pt>
    <dgm:pt modelId="{EFBE63D5-5171-409F-94FD-A1D748F83975}" type="sibTrans" cxnId="{06B3E1C5-C8BE-4488-86B4-06FE0332411D}">
      <dgm:prSet/>
      <dgm:spPr/>
      <dgm:t>
        <a:bodyPr/>
        <a:lstStyle/>
        <a:p>
          <a:endParaRPr lang="zh-TW" altLang="en-US"/>
        </a:p>
      </dgm:t>
    </dgm:pt>
    <dgm:pt modelId="{D98CCE3A-C921-4149-8EA0-064C1CF0D42C}">
      <dgm:prSet phldrT="[文字]"/>
      <dgm:spPr/>
      <dgm:t>
        <a:bodyPr/>
        <a:lstStyle/>
        <a:p>
          <a:r>
            <a:rPr lang="en-US" altLang="zh-TW" dirty="0" smtClean="0"/>
            <a:t>8</a:t>
          </a:r>
          <a:endParaRPr lang="zh-TW" altLang="en-US" dirty="0"/>
        </a:p>
      </dgm:t>
    </dgm:pt>
    <dgm:pt modelId="{A2A624E1-3785-4F08-B9BD-18B0BBF5A39C}" type="parTrans" cxnId="{93E65FB8-3D0C-4392-883C-5A6242FA9A88}">
      <dgm:prSet/>
      <dgm:spPr/>
      <dgm:t>
        <a:bodyPr/>
        <a:lstStyle/>
        <a:p>
          <a:endParaRPr lang="zh-TW" altLang="en-US"/>
        </a:p>
      </dgm:t>
    </dgm:pt>
    <dgm:pt modelId="{F946C282-E149-43B6-8AC0-05F34DBDB4C3}" type="sibTrans" cxnId="{93E65FB8-3D0C-4392-883C-5A6242FA9A88}">
      <dgm:prSet/>
      <dgm:spPr/>
      <dgm:t>
        <a:bodyPr/>
        <a:lstStyle/>
        <a:p>
          <a:endParaRPr lang="zh-TW" altLang="en-US"/>
        </a:p>
      </dgm:t>
    </dgm:pt>
    <dgm:pt modelId="{14B3A6B6-5539-468C-AEFB-9DBFC9EDB309}" type="pres">
      <dgm:prSet presAssocID="{07F45887-809E-4A8E-99DF-E0F062601BCD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279B273D-0269-410C-BE3E-5AA8F02C3C1C}" type="pres">
      <dgm:prSet presAssocID="{30EA4787-EEF1-47F0-BD47-D6E5128518C2}" presName="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17391791-579E-4CF2-8A1B-CB8FCE03CC33}" type="pres">
      <dgm:prSet presAssocID="{D04A3129-78E6-4B73-B389-B8D5425863CB}" presName="sibTrans" presStyleLbl="sibTrans2D1" presStyleIdx="0" presStyleCnt="8"/>
      <dgm:spPr/>
      <dgm:t>
        <a:bodyPr/>
        <a:lstStyle/>
        <a:p>
          <a:endParaRPr lang="zh-TW" altLang="en-US"/>
        </a:p>
      </dgm:t>
    </dgm:pt>
    <dgm:pt modelId="{BC5ADDEF-1B76-4351-9CD3-767C415926DF}" type="pres">
      <dgm:prSet presAssocID="{D04A3129-78E6-4B73-B389-B8D5425863CB}" presName="connectorText" presStyleLbl="sibTrans2D1" presStyleIdx="0" presStyleCnt="8"/>
      <dgm:spPr/>
      <dgm:t>
        <a:bodyPr/>
        <a:lstStyle/>
        <a:p>
          <a:endParaRPr lang="zh-TW" altLang="en-US"/>
        </a:p>
      </dgm:t>
    </dgm:pt>
    <dgm:pt modelId="{37EF381D-1283-491A-8999-CB54F50AF0AA}" type="pres">
      <dgm:prSet presAssocID="{07F1F3E0-DB1E-4D5A-82FC-C1C2F83B8ED9}" presName="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5E8EF35-8989-4EB6-BA4D-453DBDB01B2C}" type="pres">
      <dgm:prSet presAssocID="{CA735CC5-20A8-4D58-8768-BCD72DFB6885}" presName="sibTrans" presStyleLbl="sibTrans2D1" presStyleIdx="1" presStyleCnt="8"/>
      <dgm:spPr/>
      <dgm:t>
        <a:bodyPr/>
        <a:lstStyle/>
        <a:p>
          <a:endParaRPr lang="zh-TW" altLang="en-US"/>
        </a:p>
      </dgm:t>
    </dgm:pt>
    <dgm:pt modelId="{57C6AE93-3E6B-449E-ACEB-78BC4E2CB692}" type="pres">
      <dgm:prSet presAssocID="{CA735CC5-20A8-4D58-8768-BCD72DFB6885}" presName="connectorText" presStyleLbl="sibTrans2D1" presStyleIdx="1" presStyleCnt="8"/>
      <dgm:spPr/>
      <dgm:t>
        <a:bodyPr/>
        <a:lstStyle/>
        <a:p>
          <a:endParaRPr lang="zh-TW" altLang="en-US"/>
        </a:p>
      </dgm:t>
    </dgm:pt>
    <dgm:pt modelId="{177EF7AD-B3EE-4BFE-B3D3-3CB65E3A664B}" type="pres">
      <dgm:prSet presAssocID="{6669079A-8F8D-4200-9AFE-6CEC41C084A4}" presName="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10C68381-3FD6-4D15-867E-F40DE26BDADA}" type="pres">
      <dgm:prSet presAssocID="{13A2AC69-0A51-4140-A89C-8B41C659D108}" presName="sibTrans" presStyleLbl="sibTrans2D1" presStyleIdx="2" presStyleCnt="8"/>
      <dgm:spPr/>
      <dgm:t>
        <a:bodyPr/>
        <a:lstStyle/>
        <a:p>
          <a:endParaRPr lang="zh-TW" altLang="en-US"/>
        </a:p>
      </dgm:t>
    </dgm:pt>
    <dgm:pt modelId="{ACC5F348-BE40-4090-81E9-BED84C00AD44}" type="pres">
      <dgm:prSet presAssocID="{13A2AC69-0A51-4140-A89C-8B41C659D108}" presName="connectorText" presStyleLbl="sibTrans2D1" presStyleIdx="2" presStyleCnt="8"/>
      <dgm:spPr/>
      <dgm:t>
        <a:bodyPr/>
        <a:lstStyle/>
        <a:p>
          <a:endParaRPr lang="zh-TW" altLang="en-US"/>
        </a:p>
      </dgm:t>
    </dgm:pt>
    <dgm:pt modelId="{FD29CA53-9E01-49B6-91B1-963036D3EFE8}" type="pres">
      <dgm:prSet presAssocID="{C861B31A-1873-4926-8E65-929FE91926B5}" presName="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E63FEE0-3701-4562-9ED8-C13A8F15693C}" type="pres">
      <dgm:prSet presAssocID="{758D91E4-097A-4DC4-9112-93AD69D965EC}" presName="sibTrans" presStyleLbl="sibTrans2D1" presStyleIdx="3" presStyleCnt="8"/>
      <dgm:spPr/>
      <dgm:t>
        <a:bodyPr/>
        <a:lstStyle/>
        <a:p>
          <a:endParaRPr lang="zh-TW" altLang="en-US"/>
        </a:p>
      </dgm:t>
    </dgm:pt>
    <dgm:pt modelId="{90389639-ADD8-4D64-A9C2-D1278E326820}" type="pres">
      <dgm:prSet presAssocID="{758D91E4-097A-4DC4-9112-93AD69D965EC}" presName="connectorText" presStyleLbl="sibTrans2D1" presStyleIdx="3" presStyleCnt="8"/>
      <dgm:spPr/>
      <dgm:t>
        <a:bodyPr/>
        <a:lstStyle/>
        <a:p>
          <a:endParaRPr lang="zh-TW" altLang="en-US"/>
        </a:p>
      </dgm:t>
    </dgm:pt>
    <dgm:pt modelId="{35B07F5A-05B0-4654-87F3-81CB007B556C}" type="pres">
      <dgm:prSet presAssocID="{D2B37FBF-4AD6-423B-A671-5FDFB6995A9A}" presName="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00C00B3F-38EF-48AD-BEB4-DD6BC39D3521}" type="pres">
      <dgm:prSet presAssocID="{E6B829BD-EDF8-45E8-B131-F61935606717}" presName="sibTrans" presStyleLbl="sibTrans2D1" presStyleIdx="4" presStyleCnt="8"/>
      <dgm:spPr/>
      <dgm:t>
        <a:bodyPr/>
        <a:lstStyle/>
        <a:p>
          <a:endParaRPr lang="zh-TW" altLang="en-US"/>
        </a:p>
      </dgm:t>
    </dgm:pt>
    <dgm:pt modelId="{1DC0B10D-ECF0-4CA0-BD51-E31FCD746AF0}" type="pres">
      <dgm:prSet presAssocID="{E6B829BD-EDF8-45E8-B131-F61935606717}" presName="connectorText" presStyleLbl="sibTrans2D1" presStyleIdx="4" presStyleCnt="8"/>
      <dgm:spPr/>
      <dgm:t>
        <a:bodyPr/>
        <a:lstStyle/>
        <a:p>
          <a:endParaRPr lang="zh-TW" altLang="en-US"/>
        </a:p>
      </dgm:t>
    </dgm:pt>
    <dgm:pt modelId="{C6495D69-209D-49F5-A17B-8012972599AD}" type="pres">
      <dgm:prSet presAssocID="{635CC887-FE74-48DF-8BBE-BA9843210D71}" presName="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0B23572D-162D-40B7-99BE-EC2322587280}" type="pres">
      <dgm:prSet presAssocID="{978DAD92-1DE1-4AAF-8208-BF68C6CF3E62}" presName="sibTrans" presStyleLbl="sibTrans2D1" presStyleIdx="5" presStyleCnt="8"/>
      <dgm:spPr/>
      <dgm:t>
        <a:bodyPr/>
        <a:lstStyle/>
        <a:p>
          <a:endParaRPr lang="zh-TW" altLang="en-US"/>
        </a:p>
      </dgm:t>
    </dgm:pt>
    <dgm:pt modelId="{7C8A93AC-4A8F-46C7-9BF5-04F4D894EA74}" type="pres">
      <dgm:prSet presAssocID="{978DAD92-1DE1-4AAF-8208-BF68C6CF3E62}" presName="connectorText" presStyleLbl="sibTrans2D1" presStyleIdx="5" presStyleCnt="8"/>
      <dgm:spPr/>
      <dgm:t>
        <a:bodyPr/>
        <a:lstStyle/>
        <a:p>
          <a:endParaRPr lang="zh-TW" altLang="en-US"/>
        </a:p>
      </dgm:t>
    </dgm:pt>
    <dgm:pt modelId="{A7221A32-7085-43A9-9C5E-568832F1EE2E}" type="pres">
      <dgm:prSet presAssocID="{40EC5436-60BA-43A5-A653-94E5EED904E4}" presName="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B133730C-5C85-4B72-A693-CD47D34ABF31}" type="pres">
      <dgm:prSet presAssocID="{EFBE63D5-5171-409F-94FD-A1D748F83975}" presName="sibTrans" presStyleLbl="sibTrans2D1" presStyleIdx="6" presStyleCnt="8"/>
      <dgm:spPr/>
      <dgm:t>
        <a:bodyPr/>
        <a:lstStyle/>
        <a:p>
          <a:endParaRPr lang="zh-TW" altLang="en-US"/>
        </a:p>
      </dgm:t>
    </dgm:pt>
    <dgm:pt modelId="{560CD46D-5D3B-44D1-83DD-B6C6FDAD32FD}" type="pres">
      <dgm:prSet presAssocID="{EFBE63D5-5171-409F-94FD-A1D748F83975}" presName="connectorText" presStyleLbl="sibTrans2D1" presStyleIdx="6" presStyleCnt="8"/>
      <dgm:spPr/>
      <dgm:t>
        <a:bodyPr/>
        <a:lstStyle/>
        <a:p>
          <a:endParaRPr lang="zh-TW" altLang="en-US"/>
        </a:p>
      </dgm:t>
    </dgm:pt>
    <dgm:pt modelId="{25D780BF-CCF4-4EE8-BEA5-B12E1E09B327}" type="pres">
      <dgm:prSet presAssocID="{D98CCE3A-C921-4149-8EA0-064C1CF0D42C}" presName="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B40B3362-D0B5-4BBB-8B54-8DE8BDE6611B}" type="pres">
      <dgm:prSet presAssocID="{F946C282-E149-43B6-8AC0-05F34DBDB4C3}" presName="sibTrans" presStyleLbl="sibTrans2D1" presStyleIdx="7" presStyleCnt="8"/>
      <dgm:spPr/>
      <dgm:t>
        <a:bodyPr/>
        <a:lstStyle/>
        <a:p>
          <a:endParaRPr lang="zh-TW" altLang="en-US"/>
        </a:p>
      </dgm:t>
    </dgm:pt>
    <dgm:pt modelId="{F65D7182-4407-477C-92EF-50CD97535BF6}" type="pres">
      <dgm:prSet presAssocID="{F946C282-E149-43B6-8AC0-05F34DBDB4C3}" presName="connectorText" presStyleLbl="sibTrans2D1" presStyleIdx="7" presStyleCnt="8"/>
      <dgm:spPr/>
      <dgm:t>
        <a:bodyPr/>
        <a:lstStyle/>
        <a:p>
          <a:endParaRPr lang="zh-TW" altLang="en-US"/>
        </a:p>
      </dgm:t>
    </dgm:pt>
  </dgm:ptLst>
  <dgm:cxnLst>
    <dgm:cxn modelId="{EB5C7707-318C-4380-AC3E-19D5FC07E9D4}" type="presOf" srcId="{6669079A-8F8D-4200-9AFE-6CEC41C084A4}" destId="{177EF7AD-B3EE-4BFE-B3D3-3CB65E3A664B}" srcOrd="0" destOrd="0" presId="urn:microsoft.com/office/officeart/2005/8/layout/cycle2"/>
    <dgm:cxn modelId="{D69A5206-E455-4874-B25F-E9487E53D60E}" type="presOf" srcId="{40EC5436-60BA-43A5-A653-94E5EED904E4}" destId="{A7221A32-7085-43A9-9C5E-568832F1EE2E}" srcOrd="0" destOrd="0" presId="urn:microsoft.com/office/officeart/2005/8/layout/cycle2"/>
    <dgm:cxn modelId="{08F90FD1-F37A-48C1-A426-2535E8FB4512}" type="presOf" srcId="{07F45887-809E-4A8E-99DF-E0F062601BCD}" destId="{14B3A6B6-5539-468C-AEFB-9DBFC9EDB309}" srcOrd="0" destOrd="0" presId="urn:microsoft.com/office/officeart/2005/8/layout/cycle2"/>
    <dgm:cxn modelId="{152B6BA6-DB68-45DD-8D2D-9A822E564214}" type="presOf" srcId="{CA735CC5-20A8-4D58-8768-BCD72DFB6885}" destId="{95E8EF35-8989-4EB6-BA4D-453DBDB01B2C}" srcOrd="0" destOrd="0" presId="urn:microsoft.com/office/officeart/2005/8/layout/cycle2"/>
    <dgm:cxn modelId="{70D38BB5-3730-458D-94F4-608DE1E23819}" type="presOf" srcId="{D98CCE3A-C921-4149-8EA0-064C1CF0D42C}" destId="{25D780BF-CCF4-4EE8-BEA5-B12E1E09B327}" srcOrd="0" destOrd="0" presId="urn:microsoft.com/office/officeart/2005/8/layout/cycle2"/>
    <dgm:cxn modelId="{4A218BDD-05BC-4AA6-AE60-9CAB08ACEE38}" type="presOf" srcId="{758D91E4-097A-4DC4-9112-93AD69D965EC}" destId="{EE63FEE0-3701-4562-9ED8-C13A8F15693C}" srcOrd="0" destOrd="0" presId="urn:microsoft.com/office/officeart/2005/8/layout/cycle2"/>
    <dgm:cxn modelId="{FFBCDB13-9BAE-4257-A084-59845BF36CF6}" srcId="{07F45887-809E-4A8E-99DF-E0F062601BCD}" destId="{6669079A-8F8D-4200-9AFE-6CEC41C084A4}" srcOrd="2" destOrd="0" parTransId="{562F2F21-6A41-4107-BB59-1605A73AD2C2}" sibTransId="{13A2AC69-0A51-4140-A89C-8B41C659D108}"/>
    <dgm:cxn modelId="{F43FE714-052D-43D0-9D24-D0A8C1539C80}" type="presOf" srcId="{CA735CC5-20A8-4D58-8768-BCD72DFB6885}" destId="{57C6AE93-3E6B-449E-ACEB-78BC4E2CB692}" srcOrd="1" destOrd="0" presId="urn:microsoft.com/office/officeart/2005/8/layout/cycle2"/>
    <dgm:cxn modelId="{49F07385-6C9C-4B03-BE63-CC2D1A95237A}" type="presOf" srcId="{758D91E4-097A-4DC4-9112-93AD69D965EC}" destId="{90389639-ADD8-4D64-A9C2-D1278E326820}" srcOrd="1" destOrd="0" presId="urn:microsoft.com/office/officeart/2005/8/layout/cycle2"/>
    <dgm:cxn modelId="{F3FDCB12-8B10-4221-8126-1AD8DCE49A28}" srcId="{07F45887-809E-4A8E-99DF-E0F062601BCD}" destId="{635CC887-FE74-48DF-8BBE-BA9843210D71}" srcOrd="5" destOrd="0" parTransId="{4CE96EE2-E70F-42FA-9769-04F396D60CBE}" sibTransId="{978DAD92-1DE1-4AAF-8208-BF68C6CF3E62}"/>
    <dgm:cxn modelId="{D166AFAB-1099-4126-B953-9E2DC8608589}" type="presOf" srcId="{D04A3129-78E6-4B73-B389-B8D5425863CB}" destId="{BC5ADDEF-1B76-4351-9CD3-767C415926DF}" srcOrd="1" destOrd="0" presId="urn:microsoft.com/office/officeart/2005/8/layout/cycle2"/>
    <dgm:cxn modelId="{06B3E1C5-C8BE-4488-86B4-06FE0332411D}" srcId="{07F45887-809E-4A8E-99DF-E0F062601BCD}" destId="{40EC5436-60BA-43A5-A653-94E5EED904E4}" srcOrd="6" destOrd="0" parTransId="{508ABB52-FFB4-403A-BCBE-2869AF2474B1}" sibTransId="{EFBE63D5-5171-409F-94FD-A1D748F83975}"/>
    <dgm:cxn modelId="{CD15B18C-A617-4674-97C0-4030A52A9CC4}" type="presOf" srcId="{EFBE63D5-5171-409F-94FD-A1D748F83975}" destId="{560CD46D-5D3B-44D1-83DD-B6C6FDAD32FD}" srcOrd="1" destOrd="0" presId="urn:microsoft.com/office/officeart/2005/8/layout/cycle2"/>
    <dgm:cxn modelId="{F8950880-6452-48D7-B461-AF97E603B8F3}" type="presOf" srcId="{E6B829BD-EDF8-45E8-B131-F61935606717}" destId="{1DC0B10D-ECF0-4CA0-BD51-E31FCD746AF0}" srcOrd="1" destOrd="0" presId="urn:microsoft.com/office/officeart/2005/8/layout/cycle2"/>
    <dgm:cxn modelId="{308CD258-0365-4D73-9596-59FCB0848F47}" type="presOf" srcId="{978DAD92-1DE1-4AAF-8208-BF68C6CF3E62}" destId="{0B23572D-162D-40B7-99BE-EC2322587280}" srcOrd="0" destOrd="0" presId="urn:microsoft.com/office/officeart/2005/8/layout/cycle2"/>
    <dgm:cxn modelId="{2DBA660C-9559-493D-8A46-82B51EC43472}" type="presOf" srcId="{D04A3129-78E6-4B73-B389-B8D5425863CB}" destId="{17391791-579E-4CF2-8A1B-CB8FCE03CC33}" srcOrd="0" destOrd="0" presId="urn:microsoft.com/office/officeart/2005/8/layout/cycle2"/>
    <dgm:cxn modelId="{7EF7701A-EEC8-4697-BA8A-833100CC4DD5}" srcId="{07F45887-809E-4A8E-99DF-E0F062601BCD}" destId="{07F1F3E0-DB1E-4D5A-82FC-C1C2F83B8ED9}" srcOrd="1" destOrd="0" parTransId="{9E3105CE-064D-4614-B77D-A2FFB737F28B}" sibTransId="{CA735CC5-20A8-4D58-8768-BCD72DFB6885}"/>
    <dgm:cxn modelId="{6BA6CCBD-365E-4CDB-B5A1-FE217515B389}" type="presOf" srcId="{978DAD92-1DE1-4AAF-8208-BF68C6CF3E62}" destId="{7C8A93AC-4A8F-46C7-9BF5-04F4D894EA74}" srcOrd="1" destOrd="0" presId="urn:microsoft.com/office/officeart/2005/8/layout/cycle2"/>
    <dgm:cxn modelId="{8147B49F-B118-487A-BA43-CE2479BE84BB}" type="presOf" srcId="{30EA4787-EEF1-47F0-BD47-D6E5128518C2}" destId="{279B273D-0269-410C-BE3E-5AA8F02C3C1C}" srcOrd="0" destOrd="0" presId="urn:microsoft.com/office/officeart/2005/8/layout/cycle2"/>
    <dgm:cxn modelId="{E83F6487-BAB8-4991-81DC-5EC494A95A18}" srcId="{07F45887-809E-4A8E-99DF-E0F062601BCD}" destId="{C861B31A-1873-4926-8E65-929FE91926B5}" srcOrd="3" destOrd="0" parTransId="{D0BDE660-428A-492D-9542-8ADC0640EC5A}" sibTransId="{758D91E4-097A-4DC4-9112-93AD69D965EC}"/>
    <dgm:cxn modelId="{D0149033-F6E3-494A-A8C9-E2D53DE7ACAD}" type="presOf" srcId="{F946C282-E149-43B6-8AC0-05F34DBDB4C3}" destId="{B40B3362-D0B5-4BBB-8B54-8DE8BDE6611B}" srcOrd="0" destOrd="0" presId="urn:microsoft.com/office/officeart/2005/8/layout/cycle2"/>
    <dgm:cxn modelId="{C7030D99-647C-48F3-89FA-DA7BAA6C0A3E}" type="presOf" srcId="{F946C282-E149-43B6-8AC0-05F34DBDB4C3}" destId="{F65D7182-4407-477C-92EF-50CD97535BF6}" srcOrd="1" destOrd="0" presId="urn:microsoft.com/office/officeart/2005/8/layout/cycle2"/>
    <dgm:cxn modelId="{0BDB3C9A-5D4E-467D-B81F-AD4F86D833D0}" type="presOf" srcId="{D2B37FBF-4AD6-423B-A671-5FDFB6995A9A}" destId="{35B07F5A-05B0-4654-87F3-81CB007B556C}" srcOrd="0" destOrd="0" presId="urn:microsoft.com/office/officeart/2005/8/layout/cycle2"/>
    <dgm:cxn modelId="{0DD57DF4-FA7F-4174-9031-9970EBE437D4}" type="presOf" srcId="{13A2AC69-0A51-4140-A89C-8B41C659D108}" destId="{10C68381-3FD6-4D15-867E-F40DE26BDADA}" srcOrd="0" destOrd="0" presId="urn:microsoft.com/office/officeart/2005/8/layout/cycle2"/>
    <dgm:cxn modelId="{6F622498-81D1-43D5-9AE8-5516BC16CF1A}" type="presOf" srcId="{E6B829BD-EDF8-45E8-B131-F61935606717}" destId="{00C00B3F-38EF-48AD-BEB4-DD6BC39D3521}" srcOrd="0" destOrd="0" presId="urn:microsoft.com/office/officeart/2005/8/layout/cycle2"/>
    <dgm:cxn modelId="{D3AE1D6D-72B3-49D4-BD9A-937175FF6422}" srcId="{07F45887-809E-4A8E-99DF-E0F062601BCD}" destId="{D2B37FBF-4AD6-423B-A671-5FDFB6995A9A}" srcOrd="4" destOrd="0" parTransId="{A602BABA-4C81-4EBD-9F88-E0DF1BADFF73}" sibTransId="{E6B829BD-EDF8-45E8-B131-F61935606717}"/>
    <dgm:cxn modelId="{386DFD12-20F0-48AB-90BB-CCE955BF59C6}" type="presOf" srcId="{07F1F3E0-DB1E-4D5A-82FC-C1C2F83B8ED9}" destId="{37EF381D-1283-491A-8999-CB54F50AF0AA}" srcOrd="0" destOrd="0" presId="urn:microsoft.com/office/officeart/2005/8/layout/cycle2"/>
    <dgm:cxn modelId="{2AED7910-FB1A-4701-8886-4C37FA2064EB}" type="presOf" srcId="{EFBE63D5-5171-409F-94FD-A1D748F83975}" destId="{B133730C-5C85-4B72-A693-CD47D34ABF31}" srcOrd="0" destOrd="0" presId="urn:microsoft.com/office/officeart/2005/8/layout/cycle2"/>
    <dgm:cxn modelId="{21258BE3-54EB-4516-B46F-A59B2FC7EB38}" type="presOf" srcId="{13A2AC69-0A51-4140-A89C-8B41C659D108}" destId="{ACC5F348-BE40-4090-81E9-BED84C00AD44}" srcOrd="1" destOrd="0" presId="urn:microsoft.com/office/officeart/2005/8/layout/cycle2"/>
    <dgm:cxn modelId="{6FFEA263-1558-4107-8AB6-56BC78F83B2C}" srcId="{07F45887-809E-4A8E-99DF-E0F062601BCD}" destId="{30EA4787-EEF1-47F0-BD47-D6E5128518C2}" srcOrd="0" destOrd="0" parTransId="{4A87229A-0917-4469-B5A9-74717FECF317}" sibTransId="{D04A3129-78E6-4B73-B389-B8D5425863CB}"/>
    <dgm:cxn modelId="{93E65FB8-3D0C-4392-883C-5A6242FA9A88}" srcId="{07F45887-809E-4A8E-99DF-E0F062601BCD}" destId="{D98CCE3A-C921-4149-8EA0-064C1CF0D42C}" srcOrd="7" destOrd="0" parTransId="{A2A624E1-3785-4F08-B9BD-18B0BBF5A39C}" sibTransId="{F946C282-E149-43B6-8AC0-05F34DBDB4C3}"/>
    <dgm:cxn modelId="{2E114114-74B7-472F-BAA1-EF1F684DD119}" type="presOf" srcId="{C861B31A-1873-4926-8E65-929FE91926B5}" destId="{FD29CA53-9E01-49B6-91B1-963036D3EFE8}" srcOrd="0" destOrd="0" presId="urn:microsoft.com/office/officeart/2005/8/layout/cycle2"/>
    <dgm:cxn modelId="{27655826-48F1-45C0-A36E-0B94E03E1E85}" type="presOf" srcId="{635CC887-FE74-48DF-8BBE-BA9843210D71}" destId="{C6495D69-209D-49F5-A17B-8012972599AD}" srcOrd="0" destOrd="0" presId="urn:microsoft.com/office/officeart/2005/8/layout/cycle2"/>
    <dgm:cxn modelId="{783E9807-C8EE-4CBD-9296-0C1839B5495E}" type="presParOf" srcId="{14B3A6B6-5539-468C-AEFB-9DBFC9EDB309}" destId="{279B273D-0269-410C-BE3E-5AA8F02C3C1C}" srcOrd="0" destOrd="0" presId="urn:microsoft.com/office/officeart/2005/8/layout/cycle2"/>
    <dgm:cxn modelId="{D1923D00-A7ED-4477-AD4F-1C6D86AA7FE4}" type="presParOf" srcId="{14B3A6B6-5539-468C-AEFB-9DBFC9EDB309}" destId="{17391791-579E-4CF2-8A1B-CB8FCE03CC33}" srcOrd="1" destOrd="0" presId="urn:microsoft.com/office/officeart/2005/8/layout/cycle2"/>
    <dgm:cxn modelId="{14FF2905-2933-4D41-B459-0D8DB5A2D84C}" type="presParOf" srcId="{17391791-579E-4CF2-8A1B-CB8FCE03CC33}" destId="{BC5ADDEF-1B76-4351-9CD3-767C415926DF}" srcOrd="0" destOrd="0" presId="urn:microsoft.com/office/officeart/2005/8/layout/cycle2"/>
    <dgm:cxn modelId="{AE840CB2-4C89-4A18-8B70-616817035D2B}" type="presParOf" srcId="{14B3A6B6-5539-468C-AEFB-9DBFC9EDB309}" destId="{37EF381D-1283-491A-8999-CB54F50AF0AA}" srcOrd="2" destOrd="0" presId="urn:microsoft.com/office/officeart/2005/8/layout/cycle2"/>
    <dgm:cxn modelId="{F0040F8C-B2B1-476D-9C17-3926EA2C6AA8}" type="presParOf" srcId="{14B3A6B6-5539-468C-AEFB-9DBFC9EDB309}" destId="{95E8EF35-8989-4EB6-BA4D-453DBDB01B2C}" srcOrd="3" destOrd="0" presId="urn:microsoft.com/office/officeart/2005/8/layout/cycle2"/>
    <dgm:cxn modelId="{AECECF68-08F3-48F9-B940-64DBEBAD6C9B}" type="presParOf" srcId="{95E8EF35-8989-4EB6-BA4D-453DBDB01B2C}" destId="{57C6AE93-3E6B-449E-ACEB-78BC4E2CB692}" srcOrd="0" destOrd="0" presId="urn:microsoft.com/office/officeart/2005/8/layout/cycle2"/>
    <dgm:cxn modelId="{E5922C6A-E1AF-4B9E-BFEC-F195B173E702}" type="presParOf" srcId="{14B3A6B6-5539-468C-AEFB-9DBFC9EDB309}" destId="{177EF7AD-B3EE-4BFE-B3D3-3CB65E3A664B}" srcOrd="4" destOrd="0" presId="urn:microsoft.com/office/officeart/2005/8/layout/cycle2"/>
    <dgm:cxn modelId="{2CCF3745-A7C8-41DE-9055-1D721AF198FF}" type="presParOf" srcId="{14B3A6B6-5539-468C-AEFB-9DBFC9EDB309}" destId="{10C68381-3FD6-4D15-867E-F40DE26BDADA}" srcOrd="5" destOrd="0" presId="urn:microsoft.com/office/officeart/2005/8/layout/cycle2"/>
    <dgm:cxn modelId="{7938D1AC-0D9A-4B4C-91DE-004E600CB515}" type="presParOf" srcId="{10C68381-3FD6-4D15-867E-F40DE26BDADA}" destId="{ACC5F348-BE40-4090-81E9-BED84C00AD44}" srcOrd="0" destOrd="0" presId="urn:microsoft.com/office/officeart/2005/8/layout/cycle2"/>
    <dgm:cxn modelId="{6034C5D2-24D0-4566-9A66-D26E05653E1E}" type="presParOf" srcId="{14B3A6B6-5539-468C-AEFB-9DBFC9EDB309}" destId="{FD29CA53-9E01-49B6-91B1-963036D3EFE8}" srcOrd="6" destOrd="0" presId="urn:microsoft.com/office/officeart/2005/8/layout/cycle2"/>
    <dgm:cxn modelId="{CCDA81AA-5059-4244-9106-E9B555DD9FBD}" type="presParOf" srcId="{14B3A6B6-5539-468C-AEFB-9DBFC9EDB309}" destId="{EE63FEE0-3701-4562-9ED8-C13A8F15693C}" srcOrd="7" destOrd="0" presId="urn:microsoft.com/office/officeart/2005/8/layout/cycle2"/>
    <dgm:cxn modelId="{6675D363-F988-4876-9215-DE6E12E0E7ED}" type="presParOf" srcId="{EE63FEE0-3701-4562-9ED8-C13A8F15693C}" destId="{90389639-ADD8-4D64-A9C2-D1278E326820}" srcOrd="0" destOrd="0" presId="urn:microsoft.com/office/officeart/2005/8/layout/cycle2"/>
    <dgm:cxn modelId="{D27D4B9F-1FAD-467C-9F26-45C83CA57C20}" type="presParOf" srcId="{14B3A6B6-5539-468C-AEFB-9DBFC9EDB309}" destId="{35B07F5A-05B0-4654-87F3-81CB007B556C}" srcOrd="8" destOrd="0" presId="urn:microsoft.com/office/officeart/2005/8/layout/cycle2"/>
    <dgm:cxn modelId="{58068150-CBBB-4A5A-8122-2EFA24A1ED0F}" type="presParOf" srcId="{14B3A6B6-5539-468C-AEFB-9DBFC9EDB309}" destId="{00C00B3F-38EF-48AD-BEB4-DD6BC39D3521}" srcOrd="9" destOrd="0" presId="urn:microsoft.com/office/officeart/2005/8/layout/cycle2"/>
    <dgm:cxn modelId="{5A77D2D4-0A40-4719-875B-4763C7F1EC3B}" type="presParOf" srcId="{00C00B3F-38EF-48AD-BEB4-DD6BC39D3521}" destId="{1DC0B10D-ECF0-4CA0-BD51-E31FCD746AF0}" srcOrd="0" destOrd="0" presId="urn:microsoft.com/office/officeart/2005/8/layout/cycle2"/>
    <dgm:cxn modelId="{C7DAC30A-5FBE-4C0A-A9DD-BED809E31429}" type="presParOf" srcId="{14B3A6B6-5539-468C-AEFB-9DBFC9EDB309}" destId="{C6495D69-209D-49F5-A17B-8012972599AD}" srcOrd="10" destOrd="0" presId="urn:microsoft.com/office/officeart/2005/8/layout/cycle2"/>
    <dgm:cxn modelId="{FC1099D0-D353-4445-89A7-37B1EB419302}" type="presParOf" srcId="{14B3A6B6-5539-468C-AEFB-9DBFC9EDB309}" destId="{0B23572D-162D-40B7-99BE-EC2322587280}" srcOrd="11" destOrd="0" presId="urn:microsoft.com/office/officeart/2005/8/layout/cycle2"/>
    <dgm:cxn modelId="{70A71A87-63E9-438F-9BCF-A63DB60E968C}" type="presParOf" srcId="{0B23572D-162D-40B7-99BE-EC2322587280}" destId="{7C8A93AC-4A8F-46C7-9BF5-04F4D894EA74}" srcOrd="0" destOrd="0" presId="urn:microsoft.com/office/officeart/2005/8/layout/cycle2"/>
    <dgm:cxn modelId="{5ABEF1C9-8449-4466-81A7-550D606CE9E0}" type="presParOf" srcId="{14B3A6B6-5539-468C-AEFB-9DBFC9EDB309}" destId="{A7221A32-7085-43A9-9C5E-568832F1EE2E}" srcOrd="12" destOrd="0" presId="urn:microsoft.com/office/officeart/2005/8/layout/cycle2"/>
    <dgm:cxn modelId="{F1309F9F-CBE5-4CD4-B42D-F9A50E7ABC53}" type="presParOf" srcId="{14B3A6B6-5539-468C-AEFB-9DBFC9EDB309}" destId="{B133730C-5C85-4B72-A693-CD47D34ABF31}" srcOrd="13" destOrd="0" presId="urn:microsoft.com/office/officeart/2005/8/layout/cycle2"/>
    <dgm:cxn modelId="{F4C30899-8B57-4C56-AB95-190B69FA3ABB}" type="presParOf" srcId="{B133730C-5C85-4B72-A693-CD47D34ABF31}" destId="{560CD46D-5D3B-44D1-83DD-B6C6FDAD32FD}" srcOrd="0" destOrd="0" presId="urn:microsoft.com/office/officeart/2005/8/layout/cycle2"/>
    <dgm:cxn modelId="{F7AFF08A-2A3C-48CB-B4DA-A2A16336B724}" type="presParOf" srcId="{14B3A6B6-5539-468C-AEFB-9DBFC9EDB309}" destId="{25D780BF-CCF4-4EE8-BEA5-B12E1E09B327}" srcOrd="14" destOrd="0" presId="urn:microsoft.com/office/officeart/2005/8/layout/cycle2"/>
    <dgm:cxn modelId="{F7A6A8E0-4C3C-467D-BCD9-0DA0A60CED3C}" type="presParOf" srcId="{14B3A6B6-5539-468C-AEFB-9DBFC9EDB309}" destId="{B40B3362-D0B5-4BBB-8B54-8DE8BDE6611B}" srcOrd="15" destOrd="0" presId="urn:microsoft.com/office/officeart/2005/8/layout/cycle2"/>
    <dgm:cxn modelId="{A6AA8065-DE3E-4569-AC8B-CEED25EA3A73}" type="presParOf" srcId="{B40B3362-D0B5-4BBB-8B54-8DE8BDE6611B}" destId="{F65D7182-4407-477C-92EF-50CD97535BF6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FBB33C-050F-194E-9F71-A5A73BBD8CBC}" type="datetimeFigureOut">
              <a:rPr kumimoji="1" lang="zh-TW" altLang="en-US" smtClean="0"/>
              <a:t>2020/3/6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34A9D5-F0D8-354E-9F0A-63F83BF169B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149989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TW" altLang="en-US" smtClean="0"/>
          </a:p>
        </p:txBody>
      </p:sp>
      <p:sp>
        <p:nvSpPr>
          <p:cNvPr id="53252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4A6250E-CEEE-44A9-A0E4-8D130650EAAB}" type="slidenum">
              <a:rPr lang="zh-TW" altLang="en-US"/>
              <a:pPr eaLnBrk="1" hangingPunct="1"/>
              <a:t>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649900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3731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73732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496BEEE-470C-4D33-96A2-6FA26BE38410}" type="slidenum">
              <a:rPr lang="zh-TW" altLang="en-US"/>
              <a:pPr eaLnBrk="1" hangingPunct="1"/>
              <a:t>24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973583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3731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73732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496BEEE-470C-4D33-96A2-6FA26BE38410}" type="slidenum">
              <a:rPr lang="zh-TW" altLang="en-US"/>
              <a:pPr eaLnBrk="1" hangingPunct="1"/>
              <a:t>39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557247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TW" altLang="en-US" smtClean="0"/>
          </a:p>
        </p:txBody>
      </p:sp>
      <p:sp>
        <p:nvSpPr>
          <p:cNvPr id="58372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1FC8111-2B1F-49C2-8903-960FF9ACC653}" type="slidenum">
              <a:rPr lang="zh-TW" altLang="en-US"/>
              <a:pPr eaLnBrk="1" hangingPunct="1"/>
              <a:t>41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194652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5779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75780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05F42DF-69D5-42DE-80AB-A1C9D828A0FC}" type="slidenum">
              <a:rPr lang="zh-TW" altLang="en-US"/>
              <a:pPr eaLnBrk="1" hangingPunct="1"/>
              <a:t>42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6564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6803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76804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CAEF4F5-DB7A-4337-A0E0-0B0D48E73088}" type="slidenum">
              <a:rPr lang="zh-TW" altLang="en-US"/>
              <a:pPr eaLnBrk="1" hangingPunct="1"/>
              <a:t>43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383646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7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77828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EB3C1AA-38EE-406B-BA13-285AEF05D981}" type="slidenum">
              <a:rPr lang="zh-TW" altLang="en-US"/>
              <a:pPr eaLnBrk="1" hangingPunct="1"/>
              <a:t>44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825742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8851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78852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2804188-6F18-4AB9-A4CE-E81F3F4DE51B}" type="slidenum">
              <a:rPr lang="zh-TW" altLang="en-US"/>
              <a:pPr eaLnBrk="1" hangingPunct="1"/>
              <a:t>45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184145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9875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79876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E83CE2B-79DE-4DFA-9185-9284A87E52EA}" type="slidenum">
              <a:rPr lang="zh-TW" altLang="en-US"/>
              <a:pPr eaLnBrk="1" hangingPunct="1"/>
              <a:t>46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941805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899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80900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FEF73E2-EC49-47A7-B3C5-7CA5C5E99073}" type="slidenum">
              <a:rPr lang="zh-TW" altLang="en-US"/>
              <a:pPr eaLnBrk="1" hangingPunct="1"/>
              <a:t>47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153702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23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81924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651F705-22F1-494C-9D23-DD5CC8C60164}" type="slidenum">
              <a:rPr lang="zh-TW" altLang="en-US"/>
              <a:pPr eaLnBrk="1" hangingPunct="1"/>
              <a:t>48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760254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TW" altLang="en-US" smtClean="0"/>
          </a:p>
        </p:txBody>
      </p:sp>
      <p:sp>
        <p:nvSpPr>
          <p:cNvPr id="54276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9195096-A47C-4BEA-8F74-EFC5CF3BF33E}" type="slidenum">
              <a:rPr lang="zh-TW" altLang="en-US"/>
              <a:pPr eaLnBrk="1" hangingPunct="1"/>
              <a:t>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033097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3731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73732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496BEEE-470C-4D33-96A2-6FA26BE38410}" type="slidenum">
              <a:rPr lang="zh-TW" altLang="en-US"/>
              <a:pPr eaLnBrk="1" hangingPunct="1"/>
              <a:t>51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474123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3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dirty="0" smtClean="0"/>
          </a:p>
        </p:txBody>
      </p:sp>
      <p:sp>
        <p:nvSpPr>
          <p:cNvPr id="87044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693128D-D611-4680-9ED8-E91C91324CBC}" type="slidenum">
              <a:rPr lang="zh-TW" altLang="en-US"/>
              <a:pPr eaLnBrk="1" hangingPunct="1"/>
              <a:t>52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1465367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8067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88068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D7BCEF4-90FA-4475-A3F9-ED380E738962}" type="slidenum">
              <a:rPr lang="zh-TW" altLang="en-US"/>
              <a:pPr eaLnBrk="1" hangingPunct="1"/>
              <a:t>53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6517715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89092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14C3EF0-7671-447B-A81C-E22C6AF5AD00}" type="slidenum">
              <a:rPr lang="zh-TW" altLang="en-US"/>
              <a:pPr eaLnBrk="1" hangingPunct="1"/>
              <a:t>54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9779931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0115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90116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B9BD263-D2CB-4E07-8ACD-60D7BEB95370}" type="slidenum">
              <a:rPr lang="zh-TW" altLang="en-US"/>
              <a:pPr eaLnBrk="1" hangingPunct="1"/>
              <a:t>55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485502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1139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91140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F0F7D09-6603-48F0-B22F-92E6EE9C321D}" type="slidenum">
              <a:rPr lang="zh-TW" altLang="en-US"/>
              <a:pPr eaLnBrk="1" hangingPunct="1"/>
              <a:t>56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5386730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3971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/>
          </a:p>
        </p:txBody>
      </p:sp>
      <p:sp>
        <p:nvSpPr>
          <p:cNvPr id="83972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5A6DB8C-4013-4913-8E42-D6C29EB4FC15}" type="slidenum">
              <a:rPr lang="zh-TW" altLang="en-US"/>
              <a:pPr eaLnBrk="1" hangingPunct="1"/>
              <a:t>57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86815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9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TW" altLang="en-US" smtClean="0"/>
          </a:p>
        </p:txBody>
      </p:sp>
      <p:sp>
        <p:nvSpPr>
          <p:cNvPr id="55300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0086C70-D241-4C75-B6A1-3E6F37FB17DC}" type="slidenum">
              <a:rPr lang="zh-TW" altLang="en-US"/>
              <a:pPr eaLnBrk="1" hangingPunct="1"/>
              <a:t>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326720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3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TW" altLang="en-US" smtClean="0"/>
          </a:p>
        </p:txBody>
      </p:sp>
      <p:sp>
        <p:nvSpPr>
          <p:cNvPr id="56324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C8BB2BB-A05E-4B72-80E2-0E274C962E5A}" type="slidenum">
              <a:rPr lang="zh-TW" altLang="en-US"/>
              <a:pPr eaLnBrk="1" hangingPunct="1"/>
              <a:t>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700618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TW" altLang="en-US" smtClean="0"/>
          </a:p>
        </p:txBody>
      </p:sp>
      <p:sp>
        <p:nvSpPr>
          <p:cNvPr id="57348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F99E395-28C5-43C4-917C-0DFFD4481160}" type="slidenum">
              <a:rPr lang="zh-TW" altLang="en-US"/>
              <a:pPr eaLnBrk="1" hangingPunct="1"/>
              <a:t>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651312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5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TW" altLang="en-US" smtClean="0"/>
          </a:p>
        </p:txBody>
      </p:sp>
      <p:sp>
        <p:nvSpPr>
          <p:cNvPr id="59396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49CFB20-EB5E-4471-B38C-9FA943D41CF9}" type="slidenum">
              <a:rPr lang="zh-TW" altLang="en-US"/>
              <a:pPr eaLnBrk="1" hangingPunct="1"/>
              <a:t>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239079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1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smtClean="0"/>
          </a:p>
        </p:txBody>
      </p:sp>
      <p:sp>
        <p:nvSpPr>
          <p:cNvPr id="68612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69FF69E-6F11-4DA0-9D7A-CF6A51D58CB3}" type="slidenum">
              <a:rPr lang="zh-TW" altLang="en-US"/>
              <a:pPr eaLnBrk="1" hangingPunct="1"/>
              <a:t>10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828810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3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TW" altLang="en-US" smtClean="0"/>
          </a:p>
        </p:txBody>
      </p:sp>
      <p:sp>
        <p:nvSpPr>
          <p:cNvPr id="71684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0567D7B-BF6A-4BAD-B59B-A44B4525F36D}" type="slidenum">
              <a:rPr lang="zh-TW" altLang="en-US"/>
              <a:pPr eaLnBrk="1" hangingPunct="1"/>
              <a:t>12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148913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7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TW" dirty="0" smtClean="0"/>
              <a:t>N +</a:t>
            </a:r>
            <a:r>
              <a:rPr lang="en-US" altLang="zh-TW" baseline="0" dirty="0" smtClean="0"/>
              <a:t> (N-M) + (N-2M) + (N-3M)+ …1</a:t>
            </a:r>
            <a:endParaRPr lang="zh-TW" altLang="en-US" dirty="0" smtClean="0"/>
          </a:p>
        </p:txBody>
      </p:sp>
      <p:sp>
        <p:nvSpPr>
          <p:cNvPr id="72708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0589EB4-B0BB-48E8-A890-1E3CD539A513}" type="slidenum">
              <a:rPr lang="zh-TW" altLang="en-US"/>
              <a:pPr eaLnBrk="1" hangingPunct="1"/>
              <a:t>14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814834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子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TW" altLang="en-US" smtClean="0"/>
              <a:t>按一下以編輯母片子標題樣式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3/6/2020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414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652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649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0863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3/6/2020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759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807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74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663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40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387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632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grpSp>
        <p:nvGrpSpPr>
          <p:cNvPr id="27" name="群組 26"/>
          <p:cNvGrpSpPr/>
          <p:nvPr userDrawn="1"/>
        </p:nvGrpSpPr>
        <p:grpSpPr>
          <a:xfrm>
            <a:off x="0" y="5420794"/>
            <a:ext cx="9143999" cy="1419688"/>
            <a:chOff x="0" y="5420794"/>
            <a:chExt cx="9143999" cy="1419688"/>
          </a:xfrm>
        </p:grpSpPr>
        <p:grpSp>
          <p:nvGrpSpPr>
            <p:cNvPr id="26" name="群組 25"/>
            <p:cNvGrpSpPr/>
            <p:nvPr userDrawn="1"/>
          </p:nvGrpSpPr>
          <p:grpSpPr>
            <a:xfrm>
              <a:off x="0" y="5420794"/>
              <a:ext cx="9143999" cy="1419688"/>
              <a:chOff x="351803" y="2311485"/>
              <a:chExt cx="8723376" cy="1419688"/>
            </a:xfrm>
          </p:grpSpPr>
          <p:sp>
            <p:nvSpPr>
              <p:cNvPr id="19" name="Rounded Rectangle 13"/>
              <p:cNvSpPr/>
              <p:nvPr/>
            </p:nvSpPr>
            <p:spPr>
              <a:xfrm>
                <a:off x="368738" y="2774487"/>
                <a:ext cx="8695944" cy="956686"/>
              </a:xfrm>
              <a:prstGeom prst="roundRect">
                <a:avLst>
                  <a:gd name="adj" fmla="val 3362"/>
                </a:avLst>
              </a:prstGeom>
              <a:gradFill>
                <a:gsLst>
                  <a:gs pos="0">
                    <a:schemeClr val="accent1">
                      <a:lumMod val="75000"/>
                    </a:schemeClr>
                  </a:gs>
                  <a:gs pos="90000">
                    <a:schemeClr val="accent1">
                      <a:lumMod val="60000"/>
                      <a:lumOff val="4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0" name="Group 15"/>
              <p:cNvGrpSpPr>
                <a:grpSpLocks noChangeAspect="1"/>
              </p:cNvGrpSpPr>
              <p:nvPr/>
            </p:nvGrpSpPr>
            <p:grpSpPr bwMode="hidden">
              <a:xfrm flipV="1">
                <a:off x="351803" y="2311485"/>
                <a:ext cx="8723376" cy="1329874"/>
                <a:chOff x="-3905251" y="4294188"/>
                <a:chExt cx="13027839" cy="1892300"/>
              </a:xfrm>
            </p:grpSpPr>
            <p:sp>
              <p:nvSpPr>
                <p:cNvPr id="21" name="Freeform 14"/>
                <p:cNvSpPr>
                  <a:spLocks/>
                </p:cNvSpPr>
                <p:nvPr/>
              </p:nvSpPr>
              <p:spPr bwMode="hidden">
                <a:xfrm>
                  <a:off x="4810125" y="4500563"/>
                  <a:ext cx="4295775" cy="1016000"/>
                </a:xfrm>
                <a:custGeom>
                  <a:avLst/>
                  <a:gdLst/>
                  <a:ahLst/>
                  <a:cxnLst>
                    <a:cxn ang="0">
                      <a:pos x="2700" y="0"/>
                    </a:cxn>
                    <a:cxn ang="0">
                      <a:pos x="2700" y="0"/>
                    </a:cxn>
                    <a:cxn ang="0">
                      <a:pos x="2586" y="18"/>
                    </a:cxn>
                    <a:cxn ang="0">
                      <a:pos x="2470" y="38"/>
                    </a:cxn>
                    <a:cxn ang="0">
                      <a:pos x="2352" y="60"/>
                    </a:cxn>
                    <a:cxn ang="0">
                      <a:pos x="2230" y="82"/>
                    </a:cxn>
                    <a:cxn ang="0">
                      <a:pos x="2106" y="108"/>
                    </a:cxn>
                    <a:cxn ang="0">
                      <a:pos x="1978" y="134"/>
                    </a:cxn>
                    <a:cxn ang="0">
                      <a:pos x="1848" y="164"/>
                    </a:cxn>
                    <a:cxn ang="0">
                      <a:pos x="1714" y="194"/>
                    </a:cxn>
                    <a:cxn ang="0">
                      <a:pos x="1714" y="194"/>
                    </a:cxn>
                    <a:cxn ang="0">
                      <a:pos x="1472" y="252"/>
                    </a:cxn>
                    <a:cxn ang="0">
                      <a:pos x="1236" y="304"/>
                    </a:cxn>
                    <a:cxn ang="0">
                      <a:pos x="1010" y="352"/>
                    </a:cxn>
                    <a:cxn ang="0">
                      <a:pos x="792" y="398"/>
                    </a:cxn>
                    <a:cxn ang="0">
                      <a:pos x="584" y="438"/>
                    </a:cxn>
                    <a:cxn ang="0">
                      <a:pos x="382" y="474"/>
                    </a:cxn>
                    <a:cxn ang="0">
                      <a:pos x="188" y="508"/>
                    </a:cxn>
                    <a:cxn ang="0">
                      <a:pos x="0" y="538"/>
                    </a:cxn>
                    <a:cxn ang="0">
                      <a:pos x="0" y="538"/>
                    </a:cxn>
                    <a:cxn ang="0">
                      <a:pos x="130" y="556"/>
                    </a:cxn>
                    <a:cxn ang="0">
                      <a:pos x="254" y="572"/>
                    </a:cxn>
                    <a:cxn ang="0">
                      <a:pos x="374" y="586"/>
                    </a:cxn>
                    <a:cxn ang="0">
                      <a:pos x="492" y="598"/>
                    </a:cxn>
                    <a:cxn ang="0">
                      <a:pos x="606" y="610"/>
                    </a:cxn>
                    <a:cxn ang="0">
                      <a:pos x="716" y="618"/>
                    </a:cxn>
                    <a:cxn ang="0">
                      <a:pos x="822" y="626"/>
                    </a:cxn>
                    <a:cxn ang="0">
                      <a:pos x="926" y="632"/>
                    </a:cxn>
                    <a:cxn ang="0">
                      <a:pos x="1028" y="636"/>
                    </a:cxn>
                    <a:cxn ang="0">
                      <a:pos x="1126" y="638"/>
                    </a:cxn>
                    <a:cxn ang="0">
                      <a:pos x="1220" y="640"/>
                    </a:cxn>
                    <a:cxn ang="0">
                      <a:pos x="1312" y="640"/>
                    </a:cxn>
                    <a:cxn ang="0">
                      <a:pos x="1402" y="638"/>
                    </a:cxn>
                    <a:cxn ang="0">
                      <a:pos x="1490" y="636"/>
                    </a:cxn>
                    <a:cxn ang="0">
                      <a:pos x="1574" y="632"/>
                    </a:cxn>
                    <a:cxn ang="0">
                      <a:pos x="1656" y="626"/>
                    </a:cxn>
                    <a:cxn ang="0">
                      <a:pos x="1734" y="620"/>
                    </a:cxn>
                    <a:cxn ang="0">
                      <a:pos x="1812" y="612"/>
                    </a:cxn>
                    <a:cxn ang="0">
                      <a:pos x="1886" y="602"/>
                    </a:cxn>
                    <a:cxn ang="0">
                      <a:pos x="1960" y="592"/>
                    </a:cxn>
                    <a:cxn ang="0">
                      <a:pos x="2030" y="580"/>
                    </a:cxn>
                    <a:cxn ang="0">
                      <a:pos x="2100" y="568"/>
                    </a:cxn>
                    <a:cxn ang="0">
                      <a:pos x="2166" y="554"/>
                    </a:cxn>
                    <a:cxn ang="0">
                      <a:pos x="2232" y="540"/>
                    </a:cxn>
                    <a:cxn ang="0">
                      <a:pos x="2296" y="524"/>
                    </a:cxn>
                    <a:cxn ang="0">
                      <a:pos x="2358" y="508"/>
                    </a:cxn>
                    <a:cxn ang="0">
                      <a:pos x="2418" y="490"/>
                    </a:cxn>
                    <a:cxn ang="0">
                      <a:pos x="2478" y="472"/>
                    </a:cxn>
                    <a:cxn ang="0">
                      <a:pos x="2592" y="432"/>
                    </a:cxn>
                    <a:cxn ang="0">
                      <a:pos x="2702" y="390"/>
                    </a:cxn>
                    <a:cxn ang="0">
                      <a:pos x="2702" y="390"/>
                    </a:cxn>
                    <a:cxn ang="0">
                      <a:pos x="2706" y="388"/>
                    </a:cxn>
                    <a:cxn ang="0">
                      <a:pos x="2706" y="388"/>
                    </a:cxn>
                    <a:cxn ang="0">
                      <a:pos x="2706" y="0"/>
                    </a:cxn>
                    <a:cxn ang="0">
                      <a:pos x="2706" y="0"/>
                    </a:cxn>
                    <a:cxn ang="0">
                      <a:pos x="2700" y="0"/>
                    </a:cxn>
                    <a:cxn ang="0">
                      <a:pos x="2700" y="0"/>
                    </a:cxn>
                  </a:cxnLst>
                  <a:rect l="0" t="0" r="r" b="b"/>
                  <a:pathLst>
                    <a:path w="2706" h="640">
                      <a:moveTo>
                        <a:pt x="2700" y="0"/>
                      </a:moveTo>
                      <a:lnTo>
                        <a:pt x="2700" y="0"/>
                      </a:lnTo>
                      <a:lnTo>
                        <a:pt x="2586" y="18"/>
                      </a:lnTo>
                      <a:lnTo>
                        <a:pt x="2470" y="38"/>
                      </a:lnTo>
                      <a:lnTo>
                        <a:pt x="2352" y="60"/>
                      </a:lnTo>
                      <a:lnTo>
                        <a:pt x="2230" y="82"/>
                      </a:lnTo>
                      <a:lnTo>
                        <a:pt x="2106" y="108"/>
                      </a:lnTo>
                      <a:lnTo>
                        <a:pt x="1978" y="134"/>
                      </a:lnTo>
                      <a:lnTo>
                        <a:pt x="1848" y="164"/>
                      </a:lnTo>
                      <a:lnTo>
                        <a:pt x="1714" y="194"/>
                      </a:lnTo>
                      <a:lnTo>
                        <a:pt x="1714" y="194"/>
                      </a:lnTo>
                      <a:lnTo>
                        <a:pt x="1472" y="252"/>
                      </a:lnTo>
                      <a:lnTo>
                        <a:pt x="1236" y="304"/>
                      </a:lnTo>
                      <a:lnTo>
                        <a:pt x="1010" y="352"/>
                      </a:lnTo>
                      <a:lnTo>
                        <a:pt x="792" y="398"/>
                      </a:lnTo>
                      <a:lnTo>
                        <a:pt x="584" y="438"/>
                      </a:lnTo>
                      <a:lnTo>
                        <a:pt x="382" y="474"/>
                      </a:lnTo>
                      <a:lnTo>
                        <a:pt x="188" y="508"/>
                      </a:lnTo>
                      <a:lnTo>
                        <a:pt x="0" y="538"/>
                      </a:lnTo>
                      <a:lnTo>
                        <a:pt x="0" y="538"/>
                      </a:lnTo>
                      <a:lnTo>
                        <a:pt x="130" y="556"/>
                      </a:lnTo>
                      <a:lnTo>
                        <a:pt x="254" y="572"/>
                      </a:lnTo>
                      <a:lnTo>
                        <a:pt x="374" y="586"/>
                      </a:lnTo>
                      <a:lnTo>
                        <a:pt x="492" y="598"/>
                      </a:lnTo>
                      <a:lnTo>
                        <a:pt x="606" y="610"/>
                      </a:lnTo>
                      <a:lnTo>
                        <a:pt x="716" y="618"/>
                      </a:lnTo>
                      <a:lnTo>
                        <a:pt x="822" y="626"/>
                      </a:lnTo>
                      <a:lnTo>
                        <a:pt x="926" y="632"/>
                      </a:lnTo>
                      <a:lnTo>
                        <a:pt x="1028" y="636"/>
                      </a:lnTo>
                      <a:lnTo>
                        <a:pt x="1126" y="638"/>
                      </a:lnTo>
                      <a:lnTo>
                        <a:pt x="1220" y="640"/>
                      </a:lnTo>
                      <a:lnTo>
                        <a:pt x="1312" y="640"/>
                      </a:lnTo>
                      <a:lnTo>
                        <a:pt x="1402" y="638"/>
                      </a:lnTo>
                      <a:lnTo>
                        <a:pt x="1490" y="636"/>
                      </a:lnTo>
                      <a:lnTo>
                        <a:pt x="1574" y="632"/>
                      </a:lnTo>
                      <a:lnTo>
                        <a:pt x="1656" y="626"/>
                      </a:lnTo>
                      <a:lnTo>
                        <a:pt x="1734" y="620"/>
                      </a:lnTo>
                      <a:lnTo>
                        <a:pt x="1812" y="612"/>
                      </a:lnTo>
                      <a:lnTo>
                        <a:pt x="1886" y="602"/>
                      </a:lnTo>
                      <a:lnTo>
                        <a:pt x="1960" y="592"/>
                      </a:lnTo>
                      <a:lnTo>
                        <a:pt x="2030" y="580"/>
                      </a:lnTo>
                      <a:lnTo>
                        <a:pt x="2100" y="568"/>
                      </a:lnTo>
                      <a:lnTo>
                        <a:pt x="2166" y="554"/>
                      </a:lnTo>
                      <a:lnTo>
                        <a:pt x="2232" y="540"/>
                      </a:lnTo>
                      <a:lnTo>
                        <a:pt x="2296" y="524"/>
                      </a:lnTo>
                      <a:lnTo>
                        <a:pt x="2358" y="508"/>
                      </a:lnTo>
                      <a:lnTo>
                        <a:pt x="2418" y="490"/>
                      </a:lnTo>
                      <a:lnTo>
                        <a:pt x="2478" y="472"/>
                      </a:lnTo>
                      <a:lnTo>
                        <a:pt x="2592" y="432"/>
                      </a:lnTo>
                      <a:lnTo>
                        <a:pt x="2702" y="390"/>
                      </a:lnTo>
                      <a:lnTo>
                        <a:pt x="2702" y="390"/>
                      </a:lnTo>
                      <a:lnTo>
                        <a:pt x="2706" y="388"/>
                      </a:lnTo>
                      <a:lnTo>
                        <a:pt x="2706" y="388"/>
                      </a:lnTo>
                      <a:lnTo>
                        <a:pt x="2706" y="0"/>
                      </a:lnTo>
                      <a:lnTo>
                        <a:pt x="2706" y="0"/>
                      </a:lnTo>
                      <a:lnTo>
                        <a:pt x="2700" y="0"/>
                      </a:lnTo>
                      <a:lnTo>
                        <a:pt x="2700" y="0"/>
                      </a:lnTo>
                      <a:close/>
                    </a:path>
                  </a:pathLst>
                </a:custGeom>
                <a:solidFill>
                  <a:schemeClr val="bg2">
                    <a:alpha val="29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" name="Freeform 18"/>
                <p:cNvSpPr>
                  <a:spLocks/>
                </p:cNvSpPr>
                <p:nvPr/>
              </p:nvSpPr>
              <p:spPr bwMode="hidden">
                <a:xfrm>
                  <a:off x="-309563" y="4318000"/>
                  <a:ext cx="8280401" cy="1209675"/>
                </a:xfrm>
                <a:custGeom>
                  <a:avLst/>
                  <a:gdLst/>
                  <a:ahLst/>
                  <a:cxnLst>
                    <a:cxn ang="0">
                      <a:pos x="5216" y="714"/>
                    </a:cxn>
                    <a:cxn ang="0">
                      <a:pos x="4984" y="686"/>
                    </a:cxn>
                    <a:cxn ang="0">
                      <a:pos x="4478" y="610"/>
                    </a:cxn>
                    <a:cxn ang="0">
                      <a:pos x="3914" y="508"/>
                    </a:cxn>
                    <a:cxn ang="0">
                      <a:pos x="3286" y="374"/>
                    </a:cxn>
                    <a:cxn ang="0">
                      <a:pos x="2946" y="296"/>
                    </a:cxn>
                    <a:cxn ang="0">
                      <a:pos x="2682" y="236"/>
                    </a:cxn>
                    <a:cxn ang="0">
                      <a:pos x="2430" y="184"/>
                    </a:cxn>
                    <a:cxn ang="0">
                      <a:pos x="2190" y="140"/>
                    </a:cxn>
                    <a:cxn ang="0">
                      <a:pos x="1960" y="102"/>
                    </a:cxn>
                    <a:cxn ang="0">
                      <a:pos x="1740" y="72"/>
                    </a:cxn>
                    <a:cxn ang="0">
                      <a:pos x="1334" y="28"/>
                    </a:cxn>
                    <a:cxn ang="0">
                      <a:pos x="970" y="4"/>
                    </a:cxn>
                    <a:cxn ang="0">
                      <a:pos x="644" y="0"/>
                    </a:cxn>
                    <a:cxn ang="0">
                      <a:pos x="358" y="10"/>
                    </a:cxn>
                    <a:cxn ang="0">
                      <a:pos x="110" y="32"/>
                    </a:cxn>
                    <a:cxn ang="0">
                      <a:pos x="0" y="48"/>
                    </a:cxn>
                    <a:cxn ang="0">
                      <a:pos x="314" y="86"/>
                    </a:cxn>
                    <a:cxn ang="0">
                      <a:pos x="652" y="140"/>
                    </a:cxn>
                    <a:cxn ang="0">
                      <a:pos x="1014" y="210"/>
                    </a:cxn>
                    <a:cxn ang="0">
                      <a:pos x="1402" y="296"/>
                    </a:cxn>
                    <a:cxn ang="0">
                      <a:pos x="1756" y="378"/>
                    </a:cxn>
                    <a:cxn ang="0">
                      <a:pos x="2408" y="516"/>
                    </a:cxn>
                    <a:cxn ang="0">
                      <a:pos x="2708" y="572"/>
                    </a:cxn>
                    <a:cxn ang="0">
                      <a:pos x="2992" y="620"/>
                    </a:cxn>
                    <a:cxn ang="0">
                      <a:pos x="3260" y="662"/>
                    </a:cxn>
                    <a:cxn ang="0">
                      <a:pos x="3512" y="694"/>
                    </a:cxn>
                    <a:cxn ang="0">
                      <a:pos x="3750" y="722"/>
                    </a:cxn>
                    <a:cxn ang="0">
                      <a:pos x="3974" y="740"/>
                    </a:cxn>
                    <a:cxn ang="0">
                      <a:pos x="4184" y="754"/>
                    </a:cxn>
                    <a:cxn ang="0">
                      <a:pos x="4384" y="762"/>
                    </a:cxn>
                    <a:cxn ang="0">
                      <a:pos x="4570" y="762"/>
                    </a:cxn>
                    <a:cxn ang="0">
                      <a:pos x="4746" y="758"/>
                    </a:cxn>
                    <a:cxn ang="0">
                      <a:pos x="4912" y="748"/>
                    </a:cxn>
                    <a:cxn ang="0">
                      <a:pos x="5068" y="732"/>
                    </a:cxn>
                    <a:cxn ang="0">
                      <a:pos x="5216" y="714"/>
                    </a:cxn>
                  </a:cxnLst>
                  <a:rect l="0" t="0" r="r" b="b"/>
                  <a:pathLst>
                    <a:path w="5216" h="762">
                      <a:moveTo>
                        <a:pt x="5216" y="714"/>
                      </a:moveTo>
                      <a:lnTo>
                        <a:pt x="5216" y="714"/>
                      </a:lnTo>
                      <a:lnTo>
                        <a:pt x="5102" y="700"/>
                      </a:lnTo>
                      <a:lnTo>
                        <a:pt x="4984" y="686"/>
                      </a:lnTo>
                      <a:lnTo>
                        <a:pt x="4738" y="652"/>
                      </a:lnTo>
                      <a:lnTo>
                        <a:pt x="4478" y="610"/>
                      </a:lnTo>
                      <a:lnTo>
                        <a:pt x="4204" y="564"/>
                      </a:lnTo>
                      <a:lnTo>
                        <a:pt x="3914" y="508"/>
                      </a:lnTo>
                      <a:lnTo>
                        <a:pt x="3608" y="446"/>
                      </a:lnTo>
                      <a:lnTo>
                        <a:pt x="3286" y="374"/>
                      </a:lnTo>
                      <a:lnTo>
                        <a:pt x="2946" y="296"/>
                      </a:lnTo>
                      <a:lnTo>
                        <a:pt x="2946" y="296"/>
                      </a:lnTo>
                      <a:lnTo>
                        <a:pt x="2812" y="266"/>
                      </a:lnTo>
                      <a:lnTo>
                        <a:pt x="2682" y="236"/>
                      </a:lnTo>
                      <a:lnTo>
                        <a:pt x="2556" y="210"/>
                      </a:lnTo>
                      <a:lnTo>
                        <a:pt x="2430" y="184"/>
                      </a:lnTo>
                      <a:lnTo>
                        <a:pt x="2308" y="162"/>
                      </a:lnTo>
                      <a:lnTo>
                        <a:pt x="2190" y="140"/>
                      </a:lnTo>
                      <a:lnTo>
                        <a:pt x="2074" y="120"/>
                      </a:lnTo>
                      <a:lnTo>
                        <a:pt x="1960" y="102"/>
                      </a:lnTo>
                      <a:lnTo>
                        <a:pt x="1850" y="86"/>
                      </a:lnTo>
                      <a:lnTo>
                        <a:pt x="1740" y="72"/>
                      </a:lnTo>
                      <a:lnTo>
                        <a:pt x="1532" y="46"/>
                      </a:lnTo>
                      <a:lnTo>
                        <a:pt x="1334" y="28"/>
                      </a:lnTo>
                      <a:lnTo>
                        <a:pt x="1148" y="14"/>
                      </a:lnTo>
                      <a:lnTo>
                        <a:pt x="970" y="4"/>
                      </a:lnTo>
                      <a:lnTo>
                        <a:pt x="802" y="0"/>
                      </a:lnTo>
                      <a:lnTo>
                        <a:pt x="644" y="0"/>
                      </a:lnTo>
                      <a:lnTo>
                        <a:pt x="496" y="4"/>
                      </a:lnTo>
                      <a:lnTo>
                        <a:pt x="358" y="10"/>
                      </a:lnTo>
                      <a:lnTo>
                        <a:pt x="230" y="20"/>
                      </a:lnTo>
                      <a:lnTo>
                        <a:pt x="110" y="32"/>
                      </a:lnTo>
                      <a:lnTo>
                        <a:pt x="0" y="48"/>
                      </a:lnTo>
                      <a:lnTo>
                        <a:pt x="0" y="48"/>
                      </a:lnTo>
                      <a:lnTo>
                        <a:pt x="154" y="66"/>
                      </a:lnTo>
                      <a:lnTo>
                        <a:pt x="314" y="86"/>
                      </a:lnTo>
                      <a:lnTo>
                        <a:pt x="480" y="112"/>
                      </a:lnTo>
                      <a:lnTo>
                        <a:pt x="652" y="140"/>
                      </a:lnTo>
                      <a:lnTo>
                        <a:pt x="830" y="174"/>
                      </a:lnTo>
                      <a:lnTo>
                        <a:pt x="1014" y="210"/>
                      </a:lnTo>
                      <a:lnTo>
                        <a:pt x="1206" y="250"/>
                      </a:lnTo>
                      <a:lnTo>
                        <a:pt x="1402" y="296"/>
                      </a:lnTo>
                      <a:lnTo>
                        <a:pt x="1402" y="296"/>
                      </a:lnTo>
                      <a:lnTo>
                        <a:pt x="1756" y="378"/>
                      </a:lnTo>
                      <a:lnTo>
                        <a:pt x="2092" y="450"/>
                      </a:lnTo>
                      <a:lnTo>
                        <a:pt x="2408" y="516"/>
                      </a:lnTo>
                      <a:lnTo>
                        <a:pt x="2562" y="544"/>
                      </a:lnTo>
                      <a:lnTo>
                        <a:pt x="2708" y="572"/>
                      </a:lnTo>
                      <a:lnTo>
                        <a:pt x="2852" y="598"/>
                      </a:lnTo>
                      <a:lnTo>
                        <a:pt x="2992" y="620"/>
                      </a:lnTo>
                      <a:lnTo>
                        <a:pt x="3128" y="642"/>
                      </a:lnTo>
                      <a:lnTo>
                        <a:pt x="3260" y="662"/>
                      </a:lnTo>
                      <a:lnTo>
                        <a:pt x="3388" y="678"/>
                      </a:lnTo>
                      <a:lnTo>
                        <a:pt x="3512" y="694"/>
                      </a:lnTo>
                      <a:lnTo>
                        <a:pt x="3632" y="708"/>
                      </a:lnTo>
                      <a:lnTo>
                        <a:pt x="3750" y="722"/>
                      </a:lnTo>
                      <a:lnTo>
                        <a:pt x="3864" y="732"/>
                      </a:lnTo>
                      <a:lnTo>
                        <a:pt x="3974" y="740"/>
                      </a:lnTo>
                      <a:lnTo>
                        <a:pt x="4080" y="748"/>
                      </a:lnTo>
                      <a:lnTo>
                        <a:pt x="4184" y="754"/>
                      </a:lnTo>
                      <a:lnTo>
                        <a:pt x="4286" y="758"/>
                      </a:lnTo>
                      <a:lnTo>
                        <a:pt x="4384" y="762"/>
                      </a:lnTo>
                      <a:lnTo>
                        <a:pt x="4478" y="762"/>
                      </a:lnTo>
                      <a:lnTo>
                        <a:pt x="4570" y="762"/>
                      </a:lnTo>
                      <a:lnTo>
                        <a:pt x="4660" y="760"/>
                      </a:lnTo>
                      <a:lnTo>
                        <a:pt x="4746" y="758"/>
                      </a:lnTo>
                      <a:lnTo>
                        <a:pt x="4830" y="754"/>
                      </a:lnTo>
                      <a:lnTo>
                        <a:pt x="4912" y="748"/>
                      </a:lnTo>
                      <a:lnTo>
                        <a:pt x="4992" y="740"/>
                      </a:lnTo>
                      <a:lnTo>
                        <a:pt x="5068" y="732"/>
                      </a:lnTo>
                      <a:lnTo>
                        <a:pt x="5144" y="724"/>
                      </a:lnTo>
                      <a:lnTo>
                        <a:pt x="5216" y="714"/>
                      </a:lnTo>
                      <a:lnTo>
                        <a:pt x="5216" y="714"/>
                      </a:lnTo>
                      <a:close/>
                    </a:path>
                  </a:pathLst>
                </a:custGeom>
                <a:solidFill>
                  <a:schemeClr val="bg2">
                    <a:alpha val="40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" name="Freeform 22"/>
                <p:cNvSpPr>
                  <a:spLocks/>
                </p:cNvSpPr>
                <p:nvPr/>
              </p:nvSpPr>
              <p:spPr bwMode="hidden">
                <a:xfrm>
                  <a:off x="3175" y="4335463"/>
                  <a:ext cx="8166100" cy="1101725"/>
                </a:xfrm>
                <a:custGeom>
                  <a:avLst/>
                  <a:gdLst/>
                  <a:ahLst/>
                  <a:cxnLst>
                    <a:cxn ang="0">
                      <a:pos x="0" y="70"/>
                    </a:cxn>
                    <a:cxn ang="0">
                      <a:pos x="0" y="70"/>
                    </a:cxn>
                    <a:cxn ang="0">
                      <a:pos x="18" y="66"/>
                    </a:cxn>
                    <a:cxn ang="0">
                      <a:pos x="72" y="56"/>
                    </a:cxn>
                    <a:cxn ang="0">
                      <a:pos x="164" y="42"/>
                    </a:cxn>
                    <a:cxn ang="0">
                      <a:pos x="224" y="34"/>
                    </a:cxn>
                    <a:cxn ang="0">
                      <a:pos x="294" y="26"/>
                    </a:cxn>
                    <a:cxn ang="0">
                      <a:pos x="372" y="20"/>
                    </a:cxn>
                    <a:cxn ang="0">
                      <a:pos x="462" y="14"/>
                    </a:cxn>
                    <a:cxn ang="0">
                      <a:pos x="560" y="8"/>
                    </a:cxn>
                    <a:cxn ang="0">
                      <a:pos x="670" y="4"/>
                    </a:cxn>
                    <a:cxn ang="0">
                      <a:pos x="790" y="2"/>
                    </a:cxn>
                    <a:cxn ang="0">
                      <a:pos x="920" y="0"/>
                    </a:cxn>
                    <a:cxn ang="0">
                      <a:pos x="1060" y="2"/>
                    </a:cxn>
                    <a:cxn ang="0">
                      <a:pos x="1210" y="6"/>
                    </a:cxn>
                    <a:cxn ang="0">
                      <a:pos x="1372" y="14"/>
                    </a:cxn>
                    <a:cxn ang="0">
                      <a:pos x="1544" y="24"/>
                    </a:cxn>
                    <a:cxn ang="0">
                      <a:pos x="1726" y="40"/>
                    </a:cxn>
                    <a:cxn ang="0">
                      <a:pos x="1920" y="58"/>
                    </a:cxn>
                    <a:cxn ang="0">
                      <a:pos x="2126" y="80"/>
                    </a:cxn>
                    <a:cxn ang="0">
                      <a:pos x="2342" y="106"/>
                    </a:cxn>
                    <a:cxn ang="0">
                      <a:pos x="2570" y="138"/>
                    </a:cxn>
                    <a:cxn ang="0">
                      <a:pos x="2808" y="174"/>
                    </a:cxn>
                    <a:cxn ang="0">
                      <a:pos x="3058" y="216"/>
                    </a:cxn>
                    <a:cxn ang="0">
                      <a:pos x="3320" y="266"/>
                    </a:cxn>
                    <a:cxn ang="0">
                      <a:pos x="3594" y="320"/>
                    </a:cxn>
                    <a:cxn ang="0">
                      <a:pos x="3880" y="380"/>
                    </a:cxn>
                    <a:cxn ang="0">
                      <a:pos x="4178" y="448"/>
                    </a:cxn>
                    <a:cxn ang="0">
                      <a:pos x="4488" y="522"/>
                    </a:cxn>
                    <a:cxn ang="0">
                      <a:pos x="4810" y="604"/>
                    </a:cxn>
                    <a:cxn ang="0">
                      <a:pos x="5144" y="694"/>
                    </a:cxn>
                  </a:cxnLst>
                  <a:rect l="0" t="0" r="r" b="b"/>
                  <a:pathLst>
                    <a:path w="5144" h="694">
                      <a:moveTo>
                        <a:pt x="0" y="70"/>
                      </a:moveTo>
                      <a:lnTo>
                        <a:pt x="0" y="70"/>
                      </a:lnTo>
                      <a:lnTo>
                        <a:pt x="18" y="66"/>
                      </a:lnTo>
                      <a:lnTo>
                        <a:pt x="72" y="56"/>
                      </a:lnTo>
                      <a:lnTo>
                        <a:pt x="164" y="42"/>
                      </a:lnTo>
                      <a:lnTo>
                        <a:pt x="224" y="34"/>
                      </a:lnTo>
                      <a:lnTo>
                        <a:pt x="294" y="26"/>
                      </a:lnTo>
                      <a:lnTo>
                        <a:pt x="372" y="20"/>
                      </a:lnTo>
                      <a:lnTo>
                        <a:pt x="462" y="14"/>
                      </a:lnTo>
                      <a:lnTo>
                        <a:pt x="560" y="8"/>
                      </a:lnTo>
                      <a:lnTo>
                        <a:pt x="670" y="4"/>
                      </a:lnTo>
                      <a:lnTo>
                        <a:pt x="790" y="2"/>
                      </a:lnTo>
                      <a:lnTo>
                        <a:pt x="920" y="0"/>
                      </a:lnTo>
                      <a:lnTo>
                        <a:pt x="1060" y="2"/>
                      </a:lnTo>
                      <a:lnTo>
                        <a:pt x="1210" y="6"/>
                      </a:lnTo>
                      <a:lnTo>
                        <a:pt x="1372" y="14"/>
                      </a:lnTo>
                      <a:lnTo>
                        <a:pt x="1544" y="24"/>
                      </a:lnTo>
                      <a:lnTo>
                        <a:pt x="1726" y="40"/>
                      </a:lnTo>
                      <a:lnTo>
                        <a:pt x="1920" y="58"/>
                      </a:lnTo>
                      <a:lnTo>
                        <a:pt x="2126" y="80"/>
                      </a:lnTo>
                      <a:lnTo>
                        <a:pt x="2342" y="106"/>
                      </a:lnTo>
                      <a:lnTo>
                        <a:pt x="2570" y="138"/>
                      </a:lnTo>
                      <a:lnTo>
                        <a:pt x="2808" y="174"/>
                      </a:lnTo>
                      <a:lnTo>
                        <a:pt x="3058" y="216"/>
                      </a:lnTo>
                      <a:lnTo>
                        <a:pt x="3320" y="266"/>
                      </a:lnTo>
                      <a:lnTo>
                        <a:pt x="3594" y="320"/>
                      </a:lnTo>
                      <a:lnTo>
                        <a:pt x="3880" y="380"/>
                      </a:lnTo>
                      <a:lnTo>
                        <a:pt x="4178" y="448"/>
                      </a:lnTo>
                      <a:lnTo>
                        <a:pt x="4488" y="522"/>
                      </a:lnTo>
                      <a:lnTo>
                        <a:pt x="4810" y="604"/>
                      </a:lnTo>
                      <a:lnTo>
                        <a:pt x="5144" y="694"/>
                      </a:lnTo>
                    </a:path>
                  </a:pathLst>
                </a:custGeom>
                <a:noFill/>
                <a:ln w="12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" name="Freeform 26"/>
                <p:cNvSpPr>
                  <a:spLocks/>
                </p:cNvSpPr>
                <p:nvPr/>
              </p:nvSpPr>
              <p:spPr bwMode="hidden">
                <a:xfrm>
                  <a:off x="4156075" y="4316413"/>
                  <a:ext cx="4940300" cy="927100"/>
                </a:xfrm>
                <a:custGeom>
                  <a:avLst/>
                  <a:gdLst/>
                  <a:ahLst/>
                  <a:cxnLst>
                    <a:cxn ang="0">
                      <a:pos x="0" y="584"/>
                    </a:cxn>
                    <a:cxn ang="0">
                      <a:pos x="0" y="584"/>
                    </a:cxn>
                    <a:cxn ang="0">
                      <a:pos x="90" y="560"/>
                    </a:cxn>
                    <a:cxn ang="0">
                      <a:pos x="336" y="498"/>
                    </a:cxn>
                    <a:cxn ang="0">
                      <a:pos x="506" y="456"/>
                    </a:cxn>
                    <a:cxn ang="0">
                      <a:pos x="702" y="410"/>
                    </a:cxn>
                    <a:cxn ang="0">
                      <a:pos x="920" y="360"/>
                    </a:cxn>
                    <a:cxn ang="0">
                      <a:pos x="1154" y="306"/>
                    </a:cxn>
                    <a:cxn ang="0">
                      <a:pos x="1402" y="254"/>
                    </a:cxn>
                    <a:cxn ang="0">
                      <a:pos x="1656" y="202"/>
                    </a:cxn>
                    <a:cxn ang="0">
                      <a:pos x="1916" y="154"/>
                    </a:cxn>
                    <a:cxn ang="0">
                      <a:pos x="2174" y="108"/>
                    </a:cxn>
                    <a:cxn ang="0">
                      <a:pos x="2302" y="88"/>
                    </a:cxn>
                    <a:cxn ang="0">
                      <a:pos x="2426" y="68"/>
                    </a:cxn>
                    <a:cxn ang="0">
                      <a:pos x="2550" y="52"/>
                    </a:cxn>
                    <a:cxn ang="0">
                      <a:pos x="2670" y="36"/>
                    </a:cxn>
                    <a:cxn ang="0">
                      <a:pos x="2788" y="24"/>
                    </a:cxn>
                    <a:cxn ang="0">
                      <a:pos x="2900" y="14"/>
                    </a:cxn>
                    <a:cxn ang="0">
                      <a:pos x="3008" y="6"/>
                    </a:cxn>
                    <a:cxn ang="0">
                      <a:pos x="3112" y="0"/>
                    </a:cxn>
                  </a:cxnLst>
                  <a:rect l="0" t="0" r="r" b="b"/>
                  <a:pathLst>
                    <a:path w="3112" h="584">
                      <a:moveTo>
                        <a:pt x="0" y="584"/>
                      </a:moveTo>
                      <a:lnTo>
                        <a:pt x="0" y="584"/>
                      </a:lnTo>
                      <a:lnTo>
                        <a:pt x="90" y="560"/>
                      </a:lnTo>
                      <a:lnTo>
                        <a:pt x="336" y="498"/>
                      </a:lnTo>
                      <a:lnTo>
                        <a:pt x="506" y="456"/>
                      </a:lnTo>
                      <a:lnTo>
                        <a:pt x="702" y="410"/>
                      </a:lnTo>
                      <a:lnTo>
                        <a:pt x="920" y="360"/>
                      </a:lnTo>
                      <a:lnTo>
                        <a:pt x="1154" y="306"/>
                      </a:lnTo>
                      <a:lnTo>
                        <a:pt x="1402" y="254"/>
                      </a:lnTo>
                      <a:lnTo>
                        <a:pt x="1656" y="202"/>
                      </a:lnTo>
                      <a:lnTo>
                        <a:pt x="1916" y="154"/>
                      </a:lnTo>
                      <a:lnTo>
                        <a:pt x="2174" y="108"/>
                      </a:lnTo>
                      <a:lnTo>
                        <a:pt x="2302" y="88"/>
                      </a:lnTo>
                      <a:lnTo>
                        <a:pt x="2426" y="68"/>
                      </a:lnTo>
                      <a:lnTo>
                        <a:pt x="2550" y="52"/>
                      </a:lnTo>
                      <a:lnTo>
                        <a:pt x="2670" y="36"/>
                      </a:lnTo>
                      <a:lnTo>
                        <a:pt x="2788" y="24"/>
                      </a:lnTo>
                      <a:lnTo>
                        <a:pt x="2900" y="14"/>
                      </a:lnTo>
                      <a:lnTo>
                        <a:pt x="3008" y="6"/>
                      </a:lnTo>
                      <a:lnTo>
                        <a:pt x="3112" y="0"/>
                      </a:lnTo>
                    </a:path>
                  </a:pathLst>
                </a:custGeom>
                <a:noFill/>
                <a:ln w="12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 useBgFill="1">
              <p:nvSpPr>
                <p:cNvPr id="25" name="Freeform 10"/>
                <p:cNvSpPr>
                  <a:spLocks/>
                </p:cNvSpPr>
                <p:nvPr/>
              </p:nvSpPr>
              <p:spPr bwMode="hidden">
                <a:xfrm>
                  <a:off x="-3905251" y="4294188"/>
                  <a:ext cx="13027839" cy="1892300"/>
                </a:xfrm>
                <a:custGeom>
                  <a:avLst/>
                  <a:gdLst/>
                  <a:ahLst/>
                  <a:cxnLst>
                    <a:cxn ang="0">
                      <a:pos x="8192" y="512"/>
                    </a:cxn>
                    <a:cxn ang="0">
                      <a:pos x="8040" y="570"/>
                    </a:cxn>
                    <a:cxn ang="0">
                      <a:pos x="7878" y="620"/>
                    </a:cxn>
                    <a:cxn ang="0">
                      <a:pos x="7706" y="666"/>
                    </a:cxn>
                    <a:cxn ang="0">
                      <a:pos x="7522" y="702"/>
                    </a:cxn>
                    <a:cxn ang="0">
                      <a:pos x="7322" y="730"/>
                    </a:cxn>
                    <a:cxn ang="0">
                      <a:pos x="7106" y="750"/>
                    </a:cxn>
                    <a:cxn ang="0">
                      <a:pos x="6872" y="762"/>
                    </a:cxn>
                    <a:cxn ang="0">
                      <a:pos x="6618" y="760"/>
                    </a:cxn>
                    <a:cxn ang="0">
                      <a:pos x="6342" y="750"/>
                    </a:cxn>
                    <a:cxn ang="0">
                      <a:pos x="6042" y="726"/>
                    </a:cxn>
                    <a:cxn ang="0">
                      <a:pos x="5716" y="690"/>
                    </a:cxn>
                    <a:cxn ang="0">
                      <a:pos x="5364" y="642"/>
                    </a:cxn>
                    <a:cxn ang="0">
                      <a:pos x="4982" y="578"/>
                    </a:cxn>
                    <a:cxn ang="0">
                      <a:pos x="4568" y="500"/>
                    </a:cxn>
                    <a:cxn ang="0">
                      <a:pos x="4122" y="406"/>
                    </a:cxn>
                    <a:cxn ang="0">
                      <a:pos x="3640" y="296"/>
                    </a:cxn>
                    <a:cxn ang="0">
                      <a:pos x="3396" y="240"/>
                    </a:cxn>
                    <a:cxn ang="0">
                      <a:pos x="2934" y="148"/>
                    </a:cxn>
                    <a:cxn ang="0">
                      <a:pos x="2512" y="82"/>
                    </a:cxn>
                    <a:cxn ang="0">
                      <a:pos x="2126" y="36"/>
                    </a:cxn>
                    <a:cxn ang="0">
                      <a:pos x="1776" y="10"/>
                    </a:cxn>
                    <a:cxn ang="0">
                      <a:pos x="1462" y="0"/>
                    </a:cxn>
                    <a:cxn ang="0">
                      <a:pos x="1182" y="4"/>
                    </a:cxn>
                    <a:cxn ang="0">
                      <a:pos x="934" y="20"/>
                    </a:cxn>
                    <a:cxn ang="0">
                      <a:pos x="716" y="44"/>
                    </a:cxn>
                    <a:cxn ang="0">
                      <a:pos x="530" y="74"/>
                    </a:cxn>
                    <a:cxn ang="0">
                      <a:pos x="374" y="108"/>
                    </a:cxn>
                    <a:cxn ang="0">
                      <a:pos x="248" y="144"/>
                    </a:cxn>
                    <a:cxn ang="0">
                      <a:pos x="148" y="176"/>
                    </a:cxn>
                    <a:cxn ang="0">
                      <a:pos x="48" y="216"/>
                    </a:cxn>
                    <a:cxn ang="0">
                      <a:pos x="0" y="240"/>
                    </a:cxn>
                    <a:cxn ang="0">
                      <a:pos x="8192" y="1192"/>
                    </a:cxn>
                    <a:cxn ang="0">
                      <a:pos x="8196" y="1186"/>
                    </a:cxn>
                    <a:cxn ang="0">
                      <a:pos x="8196" y="510"/>
                    </a:cxn>
                    <a:cxn ang="0">
                      <a:pos x="8192" y="512"/>
                    </a:cxn>
                  </a:cxnLst>
                  <a:rect l="0" t="0" r="r" b="b"/>
                  <a:pathLst>
                    <a:path w="8196" h="1192">
                      <a:moveTo>
                        <a:pt x="8192" y="512"/>
                      </a:moveTo>
                      <a:lnTo>
                        <a:pt x="8192" y="512"/>
                      </a:lnTo>
                      <a:lnTo>
                        <a:pt x="8116" y="542"/>
                      </a:lnTo>
                      <a:lnTo>
                        <a:pt x="8040" y="570"/>
                      </a:lnTo>
                      <a:lnTo>
                        <a:pt x="7960" y="596"/>
                      </a:lnTo>
                      <a:lnTo>
                        <a:pt x="7878" y="620"/>
                      </a:lnTo>
                      <a:lnTo>
                        <a:pt x="7794" y="644"/>
                      </a:lnTo>
                      <a:lnTo>
                        <a:pt x="7706" y="666"/>
                      </a:lnTo>
                      <a:lnTo>
                        <a:pt x="7616" y="684"/>
                      </a:lnTo>
                      <a:lnTo>
                        <a:pt x="7522" y="702"/>
                      </a:lnTo>
                      <a:lnTo>
                        <a:pt x="7424" y="718"/>
                      </a:lnTo>
                      <a:lnTo>
                        <a:pt x="7322" y="730"/>
                      </a:lnTo>
                      <a:lnTo>
                        <a:pt x="7216" y="742"/>
                      </a:lnTo>
                      <a:lnTo>
                        <a:pt x="7106" y="750"/>
                      </a:lnTo>
                      <a:lnTo>
                        <a:pt x="6992" y="758"/>
                      </a:lnTo>
                      <a:lnTo>
                        <a:pt x="6872" y="762"/>
                      </a:lnTo>
                      <a:lnTo>
                        <a:pt x="6748" y="762"/>
                      </a:lnTo>
                      <a:lnTo>
                        <a:pt x="6618" y="760"/>
                      </a:lnTo>
                      <a:lnTo>
                        <a:pt x="6482" y="756"/>
                      </a:lnTo>
                      <a:lnTo>
                        <a:pt x="6342" y="750"/>
                      </a:lnTo>
                      <a:lnTo>
                        <a:pt x="6196" y="740"/>
                      </a:lnTo>
                      <a:lnTo>
                        <a:pt x="6042" y="726"/>
                      </a:lnTo>
                      <a:lnTo>
                        <a:pt x="5882" y="710"/>
                      </a:lnTo>
                      <a:lnTo>
                        <a:pt x="5716" y="690"/>
                      </a:lnTo>
                      <a:lnTo>
                        <a:pt x="5544" y="668"/>
                      </a:lnTo>
                      <a:lnTo>
                        <a:pt x="5364" y="642"/>
                      </a:lnTo>
                      <a:lnTo>
                        <a:pt x="5176" y="612"/>
                      </a:lnTo>
                      <a:lnTo>
                        <a:pt x="4982" y="578"/>
                      </a:lnTo>
                      <a:lnTo>
                        <a:pt x="4778" y="540"/>
                      </a:lnTo>
                      <a:lnTo>
                        <a:pt x="4568" y="500"/>
                      </a:lnTo>
                      <a:lnTo>
                        <a:pt x="4348" y="454"/>
                      </a:lnTo>
                      <a:lnTo>
                        <a:pt x="4122" y="406"/>
                      </a:lnTo>
                      <a:lnTo>
                        <a:pt x="3886" y="354"/>
                      </a:lnTo>
                      <a:lnTo>
                        <a:pt x="3640" y="296"/>
                      </a:lnTo>
                      <a:lnTo>
                        <a:pt x="3640" y="296"/>
                      </a:lnTo>
                      <a:lnTo>
                        <a:pt x="3396" y="240"/>
                      </a:lnTo>
                      <a:lnTo>
                        <a:pt x="3160" y="192"/>
                      </a:lnTo>
                      <a:lnTo>
                        <a:pt x="2934" y="148"/>
                      </a:lnTo>
                      <a:lnTo>
                        <a:pt x="2718" y="112"/>
                      </a:lnTo>
                      <a:lnTo>
                        <a:pt x="2512" y="82"/>
                      </a:lnTo>
                      <a:lnTo>
                        <a:pt x="2314" y="56"/>
                      </a:lnTo>
                      <a:lnTo>
                        <a:pt x="2126" y="36"/>
                      </a:lnTo>
                      <a:lnTo>
                        <a:pt x="1948" y="20"/>
                      </a:lnTo>
                      <a:lnTo>
                        <a:pt x="1776" y="10"/>
                      </a:lnTo>
                      <a:lnTo>
                        <a:pt x="1616" y="2"/>
                      </a:lnTo>
                      <a:lnTo>
                        <a:pt x="1462" y="0"/>
                      </a:lnTo>
                      <a:lnTo>
                        <a:pt x="1318" y="0"/>
                      </a:lnTo>
                      <a:lnTo>
                        <a:pt x="1182" y="4"/>
                      </a:lnTo>
                      <a:lnTo>
                        <a:pt x="1054" y="10"/>
                      </a:lnTo>
                      <a:lnTo>
                        <a:pt x="934" y="20"/>
                      </a:lnTo>
                      <a:lnTo>
                        <a:pt x="822" y="30"/>
                      </a:lnTo>
                      <a:lnTo>
                        <a:pt x="716" y="44"/>
                      </a:lnTo>
                      <a:lnTo>
                        <a:pt x="620" y="58"/>
                      </a:lnTo>
                      <a:lnTo>
                        <a:pt x="530" y="74"/>
                      </a:lnTo>
                      <a:lnTo>
                        <a:pt x="450" y="92"/>
                      </a:lnTo>
                      <a:lnTo>
                        <a:pt x="374" y="108"/>
                      </a:lnTo>
                      <a:lnTo>
                        <a:pt x="308" y="126"/>
                      </a:lnTo>
                      <a:lnTo>
                        <a:pt x="248" y="144"/>
                      </a:lnTo>
                      <a:lnTo>
                        <a:pt x="194" y="160"/>
                      </a:lnTo>
                      <a:lnTo>
                        <a:pt x="148" y="176"/>
                      </a:lnTo>
                      <a:lnTo>
                        <a:pt x="108" y="192"/>
                      </a:lnTo>
                      <a:lnTo>
                        <a:pt x="48" y="216"/>
                      </a:lnTo>
                      <a:lnTo>
                        <a:pt x="12" y="234"/>
                      </a:lnTo>
                      <a:lnTo>
                        <a:pt x="0" y="240"/>
                      </a:lnTo>
                      <a:lnTo>
                        <a:pt x="0" y="1192"/>
                      </a:lnTo>
                      <a:lnTo>
                        <a:pt x="8192" y="1192"/>
                      </a:lnTo>
                      <a:lnTo>
                        <a:pt x="8192" y="1192"/>
                      </a:lnTo>
                      <a:lnTo>
                        <a:pt x="8196" y="1186"/>
                      </a:lnTo>
                      <a:lnTo>
                        <a:pt x="8196" y="1186"/>
                      </a:lnTo>
                      <a:lnTo>
                        <a:pt x="8196" y="510"/>
                      </a:lnTo>
                      <a:lnTo>
                        <a:pt x="8196" y="510"/>
                      </a:lnTo>
                      <a:lnTo>
                        <a:pt x="8192" y="512"/>
                      </a:lnTo>
                      <a:lnTo>
                        <a:pt x="8192" y="512"/>
                      </a:lnTo>
                      <a:close/>
                    </a:path>
                  </a:pathLst>
                </a:custGeom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15" name="群組 14"/>
            <p:cNvGrpSpPr/>
            <p:nvPr userDrawn="1"/>
          </p:nvGrpSpPr>
          <p:grpSpPr>
            <a:xfrm>
              <a:off x="5887738" y="6077310"/>
              <a:ext cx="2667273" cy="656624"/>
              <a:chOff x="7044180" y="161655"/>
              <a:chExt cx="2783031" cy="801038"/>
            </a:xfrm>
          </p:grpSpPr>
          <p:sp>
            <p:nvSpPr>
              <p:cNvPr id="16" name="矩形 15"/>
              <p:cNvSpPr/>
              <p:nvPr/>
            </p:nvSpPr>
            <p:spPr>
              <a:xfrm>
                <a:off x="7044180" y="247762"/>
                <a:ext cx="2783031" cy="651472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Stop">
                  <a:avLst/>
                </a:prstTxWarp>
                <a:spAutoFit/>
              </a:bodyPr>
              <a:lstStyle/>
              <a:p>
                <a:pPr algn="ctr"/>
                <a:r>
                  <a:rPr lang="en-US" altLang="zh-TW" sz="5400" b="1" cap="none" spc="0" dirty="0" smtClean="0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2">
                        <a:tint val="85000"/>
                        <a:satMod val="155000"/>
                      </a:schemeClr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</a:rPr>
                  <a:t>SC    PE</a:t>
                </a:r>
                <a:endParaRPr lang="zh-TW" altLang="en-US" sz="5400" b="1" cap="none" spc="0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pic>
            <p:nvPicPr>
              <p:cNvPr id="17" name="圖片 16"/>
              <p:cNvPicPr>
                <a:picLocks noChangeAspect="1"/>
              </p:cNvPicPr>
              <p:nvPr/>
            </p:nvPicPr>
            <p:blipFill>
              <a:blip r:embed="rId13"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brightnessContrast bright="-20000" contrast="4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8017363" y="161655"/>
                <a:ext cx="796996" cy="801038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884214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881" r:id="rId1"/>
    <p:sldLayoutId id="2147484882" r:id="rId2"/>
    <p:sldLayoutId id="2147484883" r:id="rId3"/>
    <p:sldLayoutId id="2147484884" r:id="rId4"/>
    <p:sldLayoutId id="2147484885" r:id="rId5"/>
    <p:sldLayoutId id="2147484886" r:id="rId6"/>
    <p:sldLayoutId id="2147484887" r:id="rId7"/>
    <p:sldLayoutId id="2147484888" r:id="rId8"/>
    <p:sldLayoutId id="2147484889" r:id="rId9"/>
    <p:sldLayoutId id="2147484890" r:id="rId10"/>
    <p:sldLayoutId id="214748489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2.bin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png"/><Relationship Id="rId5" Type="http://schemas.openxmlformats.org/officeDocument/2006/relationships/image" Target="../media/image6.wmf"/><Relationship Id="rId4" Type="http://schemas.openxmlformats.org/officeDocument/2006/relationships/oleObject" Target="../embeddings/oleObject3.bin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467557"/>
            <a:ext cx="7772400" cy="2132894"/>
          </a:xfrm>
        </p:spPr>
        <p:txBody>
          <a:bodyPr>
            <a:normAutofit/>
          </a:bodyPr>
          <a:lstStyle/>
          <a:p>
            <a:r>
              <a:rPr kumimoji="1" lang="en-US" altLang="zh-TW" dirty="0" smtClean="0"/>
              <a:t>Introduction to Programming(II)</a:t>
            </a:r>
            <a:br>
              <a:rPr kumimoji="1" lang="en-US" altLang="zh-TW" dirty="0" smtClean="0"/>
            </a:br>
            <a:r>
              <a:rPr kumimoji="1" lang="en-US" altLang="zh-TW" smtClean="0"/>
              <a:t>Week </a:t>
            </a:r>
            <a:r>
              <a:rPr kumimoji="1" lang="en-US" altLang="zh-TW" smtClean="0"/>
              <a:t>01</a:t>
            </a:r>
            <a:endParaRPr kumimoji="1" lang="zh-TW" altLang="en-US" dirty="0"/>
          </a:p>
        </p:txBody>
      </p:sp>
      <p:sp>
        <p:nvSpPr>
          <p:cNvPr id="3" name="子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TW" altLang="en-US" dirty="0" smtClean="0"/>
              <a:t>李哲榮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93612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9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TW" dirty="0" smtClean="0">
                <a:ea typeface="新細明體" panose="02020500000000000000" pitchFamily="18" charset="-120"/>
              </a:rPr>
              <a:t>How to kill the next person?</a:t>
            </a:r>
            <a:endParaRPr lang="zh-TW" altLang="en-US" dirty="0" smtClean="0">
              <a:ea typeface="新細明體" panose="02020500000000000000" pitchFamily="18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262718"/>
          </a:xfrm>
        </p:spPr>
        <p:txBody>
          <a:bodyPr/>
          <a:lstStyle/>
          <a:p>
            <a:r>
              <a:rPr lang="en-US" altLang="zh-TW" dirty="0" smtClean="0"/>
              <a:t>Keep </a:t>
            </a:r>
            <a:r>
              <a:rPr lang="en-US" altLang="zh-TW" dirty="0"/>
              <a:t>the ALIVE people in the array and remove the DEAD person</a:t>
            </a:r>
            <a:r>
              <a:rPr lang="en-US" altLang="zh-TW" dirty="0" smtClean="0"/>
              <a:t>.</a:t>
            </a:r>
          </a:p>
          <a:p>
            <a:r>
              <a:rPr lang="en-US" altLang="zh-TW" dirty="0" smtClean="0"/>
              <a:t>Ex: </a:t>
            </a:r>
            <a:r>
              <a:rPr lang="en-US" altLang="zh-TW" dirty="0"/>
              <a:t>if n = 8, m = 3, after killing the 3</a:t>
            </a:r>
            <a:r>
              <a:rPr lang="en-US" altLang="zh-TW" baseline="30000" dirty="0"/>
              <a:t>rd</a:t>
            </a:r>
            <a:r>
              <a:rPr lang="en-US" altLang="zh-TW" dirty="0"/>
              <a:t> person, </a:t>
            </a:r>
            <a:endParaRPr lang="en-US" altLang="zh-TW" dirty="0" smtClean="0"/>
          </a:p>
          <a:p>
            <a:endParaRPr lang="en-US" altLang="zh-TW" dirty="0">
              <a:ea typeface="新細明體" panose="02020500000000000000" pitchFamily="18" charset="-120"/>
            </a:endParaRPr>
          </a:p>
          <a:p>
            <a:endParaRPr lang="en-US" altLang="zh-TW" dirty="0" smtClean="0">
              <a:ea typeface="新細明體" panose="02020500000000000000" pitchFamily="18" charset="-120"/>
            </a:endParaRPr>
          </a:p>
          <a:p>
            <a:endParaRPr lang="en-US" altLang="zh-TW" dirty="0">
              <a:ea typeface="新細明體" panose="02020500000000000000" pitchFamily="18" charset="-120"/>
            </a:endParaRPr>
          </a:p>
          <a:p>
            <a:pPr marL="0" indent="0">
              <a:buNone/>
            </a:pPr>
            <a:r>
              <a:rPr lang="en-US" altLang="zh-TW" dirty="0" smtClean="0">
                <a:ea typeface="新細明體" panose="02020500000000000000" pitchFamily="18" charset="-120"/>
              </a:rPr>
              <a:t>	Or</a:t>
            </a:r>
            <a:endParaRPr lang="zh-TW" altLang="en-US" dirty="0" smtClean="0">
              <a:ea typeface="新細明體" panose="02020500000000000000" pitchFamily="18" charset="-12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2100101"/>
              </p:ext>
            </p:extLst>
          </p:nvPr>
        </p:nvGraphicFramePr>
        <p:xfrm>
          <a:off x="1550800" y="3291231"/>
          <a:ext cx="5790264" cy="4876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23783"/>
                <a:gridCol w="723783"/>
                <a:gridCol w="723783"/>
                <a:gridCol w="723783"/>
                <a:gridCol w="723783"/>
                <a:gridCol w="723783"/>
                <a:gridCol w="723783"/>
                <a:gridCol w="723783"/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b="0" kern="100" dirty="0">
                          <a:effectLst/>
                        </a:rPr>
                        <a:t>1</a:t>
                      </a:r>
                      <a:endParaRPr lang="zh-TW" sz="3200" b="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b="0" kern="100">
                          <a:effectLst/>
                        </a:rPr>
                        <a:t>2</a:t>
                      </a:r>
                      <a:endParaRPr lang="zh-TW" sz="3200" b="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b="0" kern="100">
                          <a:effectLst/>
                        </a:rPr>
                        <a:t>3</a:t>
                      </a:r>
                      <a:endParaRPr lang="zh-TW" sz="3200" b="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b="0" kern="100">
                          <a:effectLst/>
                        </a:rPr>
                        <a:t>4</a:t>
                      </a:r>
                      <a:endParaRPr lang="zh-TW" sz="3200" b="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b="0" kern="100">
                          <a:effectLst/>
                        </a:rPr>
                        <a:t>5</a:t>
                      </a:r>
                      <a:endParaRPr lang="zh-TW" sz="3200" b="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b="0" kern="100">
                          <a:effectLst/>
                        </a:rPr>
                        <a:t>6</a:t>
                      </a:r>
                      <a:endParaRPr lang="zh-TW" sz="3200" b="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b="0" kern="100">
                          <a:effectLst/>
                        </a:rPr>
                        <a:t>7</a:t>
                      </a:r>
                      <a:endParaRPr lang="zh-TW" sz="3200" b="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b="0" kern="100" dirty="0">
                          <a:effectLst/>
                        </a:rPr>
                        <a:t>8</a:t>
                      </a:r>
                      <a:endParaRPr lang="zh-TW" sz="3200" b="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3637767"/>
              </p:ext>
            </p:extLst>
          </p:nvPr>
        </p:nvGraphicFramePr>
        <p:xfrm>
          <a:off x="2044962" y="4425891"/>
          <a:ext cx="4894449" cy="54322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99207"/>
                <a:gridCol w="699207"/>
                <a:gridCol w="699207"/>
                <a:gridCol w="699207"/>
                <a:gridCol w="699207"/>
                <a:gridCol w="699207"/>
                <a:gridCol w="699207"/>
              </a:tblGrid>
              <a:tr h="54322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b="0" kern="100" dirty="0">
                          <a:effectLst/>
                        </a:rPr>
                        <a:t>1</a:t>
                      </a:r>
                      <a:endParaRPr lang="zh-TW" sz="3200" b="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b="0" kern="100">
                          <a:effectLst/>
                        </a:rPr>
                        <a:t>2</a:t>
                      </a:r>
                      <a:endParaRPr lang="zh-TW" sz="3200" b="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b="0" kern="100">
                          <a:effectLst/>
                        </a:rPr>
                        <a:t>4</a:t>
                      </a:r>
                      <a:endParaRPr lang="zh-TW" sz="3200" b="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b="0" kern="100">
                          <a:effectLst/>
                        </a:rPr>
                        <a:t>5</a:t>
                      </a:r>
                      <a:endParaRPr lang="zh-TW" sz="3200" b="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b="0" kern="100">
                          <a:effectLst/>
                        </a:rPr>
                        <a:t>6</a:t>
                      </a:r>
                      <a:endParaRPr lang="zh-TW" sz="3200" b="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b="0" kern="100">
                          <a:effectLst/>
                        </a:rPr>
                        <a:t>7</a:t>
                      </a:r>
                      <a:endParaRPr lang="zh-TW" sz="3200" b="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b="0" kern="100" dirty="0">
                          <a:effectLst/>
                        </a:rPr>
                        <a:t>8</a:t>
                      </a:r>
                      <a:endParaRPr lang="zh-TW" sz="3200" b="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pSp>
        <p:nvGrpSpPr>
          <p:cNvPr id="34" name="群組 33"/>
          <p:cNvGrpSpPr/>
          <p:nvPr/>
        </p:nvGrpSpPr>
        <p:grpSpPr>
          <a:xfrm>
            <a:off x="2079810" y="3778911"/>
            <a:ext cx="4966447" cy="646980"/>
            <a:chOff x="0" y="0"/>
            <a:chExt cx="2489200" cy="241300"/>
          </a:xfrm>
        </p:grpSpPr>
        <p:cxnSp>
          <p:nvCxnSpPr>
            <p:cNvPr id="35" name="直線單箭頭接點 34"/>
            <p:cNvCxnSpPr/>
            <p:nvPr/>
          </p:nvCxnSpPr>
          <p:spPr>
            <a:xfrm>
              <a:off x="0" y="0"/>
              <a:ext cx="177800" cy="228600"/>
            </a:xfrm>
            <a:prstGeom prst="straightConnector1">
              <a:avLst/>
            </a:prstGeom>
            <a:ln w="412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單箭頭接點 35"/>
            <p:cNvCxnSpPr/>
            <p:nvPr/>
          </p:nvCxnSpPr>
          <p:spPr>
            <a:xfrm>
              <a:off x="393700" y="12700"/>
              <a:ext cx="177800" cy="228600"/>
            </a:xfrm>
            <a:prstGeom prst="straightConnector1">
              <a:avLst/>
            </a:prstGeom>
            <a:ln w="412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單箭頭接點 36"/>
            <p:cNvCxnSpPr/>
            <p:nvPr/>
          </p:nvCxnSpPr>
          <p:spPr>
            <a:xfrm flipH="1">
              <a:off x="908050" y="25400"/>
              <a:ext cx="152400" cy="203200"/>
            </a:xfrm>
            <a:prstGeom prst="straightConnector1">
              <a:avLst/>
            </a:prstGeom>
            <a:ln w="412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單箭頭接點 37"/>
            <p:cNvCxnSpPr/>
            <p:nvPr/>
          </p:nvCxnSpPr>
          <p:spPr>
            <a:xfrm flipH="1">
              <a:off x="1231900" y="19050"/>
              <a:ext cx="152400" cy="203200"/>
            </a:xfrm>
            <a:prstGeom prst="straightConnector1">
              <a:avLst/>
            </a:prstGeom>
            <a:ln w="412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單箭頭接點 38"/>
            <p:cNvCxnSpPr/>
            <p:nvPr/>
          </p:nvCxnSpPr>
          <p:spPr>
            <a:xfrm flipH="1">
              <a:off x="1651000" y="25400"/>
              <a:ext cx="152400" cy="203200"/>
            </a:xfrm>
            <a:prstGeom prst="straightConnector1">
              <a:avLst/>
            </a:prstGeom>
            <a:ln w="412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單箭頭接點 39"/>
            <p:cNvCxnSpPr/>
            <p:nvPr/>
          </p:nvCxnSpPr>
          <p:spPr>
            <a:xfrm flipH="1">
              <a:off x="2006600" y="12700"/>
              <a:ext cx="152400" cy="203200"/>
            </a:xfrm>
            <a:prstGeom prst="straightConnector1">
              <a:avLst/>
            </a:prstGeom>
            <a:ln w="412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單箭頭接點 40"/>
            <p:cNvCxnSpPr/>
            <p:nvPr/>
          </p:nvCxnSpPr>
          <p:spPr>
            <a:xfrm flipH="1">
              <a:off x="2336800" y="25400"/>
              <a:ext cx="152400" cy="203200"/>
            </a:xfrm>
            <a:prstGeom prst="straightConnector1">
              <a:avLst/>
            </a:prstGeom>
            <a:ln w="412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群組 44"/>
          <p:cNvGrpSpPr/>
          <p:nvPr/>
        </p:nvGrpSpPr>
        <p:grpSpPr>
          <a:xfrm>
            <a:off x="3437137" y="6100574"/>
            <a:ext cx="3699497" cy="261937"/>
            <a:chOff x="0" y="0"/>
            <a:chExt cx="1854200" cy="241300"/>
          </a:xfrm>
        </p:grpSpPr>
        <p:sp>
          <p:nvSpPr>
            <p:cNvPr id="46" name="手繪多邊形 45"/>
            <p:cNvSpPr/>
            <p:nvPr/>
          </p:nvSpPr>
          <p:spPr>
            <a:xfrm>
              <a:off x="0" y="12700"/>
              <a:ext cx="342900" cy="228600"/>
            </a:xfrm>
            <a:custGeom>
              <a:avLst/>
              <a:gdLst>
                <a:gd name="connsiteX0" fmla="*/ 406400 w 406400"/>
                <a:gd name="connsiteY0" fmla="*/ 0 h 349252"/>
                <a:gd name="connsiteX1" fmla="*/ 190500 w 406400"/>
                <a:gd name="connsiteY1" fmla="*/ 349250 h 349252"/>
                <a:gd name="connsiteX2" fmla="*/ 0 w 406400"/>
                <a:gd name="connsiteY2" fmla="*/ 6350 h 349252"/>
                <a:gd name="connsiteX0" fmla="*/ 406400 w 406400"/>
                <a:gd name="connsiteY0" fmla="*/ 0 h 285750"/>
                <a:gd name="connsiteX1" fmla="*/ 197388 w 406400"/>
                <a:gd name="connsiteY1" fmla="*/ 285749 h 285750"/>
                <a:gd name="connsiteX2" fmla="*/ 0 w 406400"/>
                <a:gd name="connsiteY2" fmla="*/ 6350 h 285750"/>
                <a:gd name="connsiteX0" fmla="*/ 406400 w 406400"/>
                <a:gd name="connsiteY0" fmla="*/ 0 h 285751"/>
                <a:gd name="connsiteX1" fmla="*/ 197388 w 406400"/>
                <a:gd name="connsiteY1" fmla="*/ 285749 h 285751"/>
                <a:gd name="connsiteX2" fmla="*/ 0 w 406400"/>
                <a:gd name="connsiteY2" fmla="*/ 6350 h 285751"/>
                <a:gd name="connsiteX0" fmla="*/ 406400 w 406400"/>
                <a:gd name="connsiteY0" fmla="*/ 0 h 285751"/>
                <a:gd name="connsiteX1" fmla="*/ 197388 w 406400"/>
                <a:gd name="connsiteY1" fmla="*/ 285749 h 285751"/>
                <a:gd name="connsiteX2" fmla="*/ 0 w 406400"/>
                <a:gd name="connsiteY2" fmla="*/ 6350 h 285751"/>
                <a:gd name="connsiteX0" fmla="*/ 406400 w 406400"/>
                <a:gd name="connsiteY0" fmla="*/ 0 h 285751"/>
                <a:gd name="connsiteX1" fmla="*/ 197388 w 406400"/>
                <a:gd name="connsiteY1" fmla="*/ 285749 h 285751"/>
                <a:gd name="connsiteX2" fmla="*/ 0 w 406400"/>
                <a:gd name="connsiteY2" fmla="*/ 6350 h 285751"/>
                <a:gd name="connsiteX0" fmla="*/ 406400 w 406400"/>
                <a:gd name="connsiteY0" fmla="*/ 0 h 285751"/>
                <a:gd name="connsiteX1" fmla="*/ 197388 w 406400"/>
                <a:gd name="connsiteY1" fmla="*/ 285749 h 285751"/>
                <a:gd name="connsiteX2" fmla="*/ 0 w 406400"/>
                <a:gd name="connsiteY2" fmla="*/ 6350 h 285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6400" h="285751">
                  <a:moveTo>
                    <a:pt x="406400" y="0"/>
                  </a:moveTo>
                  <a:cubicBezTo>
                    <a:pt x="352981" y="174096"/>
                    <a:pt x="347778" y="284691"/>
                    <a:pt x="197388" y="285749"/>
                  </a:cubicBezTo>
                  <a:cubicBezTo>
                    <a:pt x="46998" y="286807"/>
                    <a:pt x="0" y="6350"/>
                    <a:pt x="0" y="6350"/>
                  </a:cubicBezTo>
                </a:path>
              </a:pathLst>
            </a:custGeom>
            <a:ln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/>
            </a:p>
          </p:txBody>
        </p:sp>
        <p:sp>
          <p:nvSpPr>
            <p:cNvPr id="47" name="手繪多邊形 46"/>
            <p:cNvSpPr/>
            <p:nvPr/>
          </p:nvSpPr>
          <p:spPr>
            <a:xfrm>
              <a:off x="368300" y="6350"/>
              <a:ext cx="349250" cy="228600"/>
            </a:xfrm>
            <a:custGeom>
              <a:avLst/>
              <a:gdLst>
                <a:gd name="connsiteX0" fmla="*/ 406400 w 406400"/>
                <a:gd name="connsiteY0" fmla="*/ 0 h 349252"/>
                <a:gd name="connsiteX1" fmla="*/ 190500 w 406400"/>
                <a:gd name="connsiteY1" fmla="*/ 349250 h 349252"/>
                <a:gd name="connsiteX2" fmla="*/ 0 w 406400"/>
                <a:gd name="connsiteY2" fmla="*/ 6350 h 349252"/>
                <a:gd name="connsiteX0" fmla="*/ 406400 w 406400"/>
                <a:gd name="connsiteY0" fmla="*/ 0 h 285750"/>
                <a:gd name="connsiteX1" fmla="*/ 197388 w 406400"/>
                <a:gd name="connsiteY1" fmla="*/ 285749 h 285750"/>
                <a:gd name="connsiteX2" fmla="*/ 0 w 406400"/>
                <a:gd name="connsiteY2" fmla="*/ 6350 h 285750"/>
                <a:gd name="connsiteX0" fmla="*/ 406400 w 406400"/>
                <a:gd name="connsiteY0" fmla="*/ 0 h 285751"/>
                <a:gd name="connsiteX1" fmla="*/ 197388 w 406400"/>
                <a:gd name="connsiteY1" fmla="*/ 285749 h 285751"/>
                <a:gd name="connsiteX2" fmla="*/ 0 w 406400"/>
                <a:gd name="connsiteY2" fmla="*/ 6350 h 285751"/>
                <a:gd name="connsiteX0" fmla="*/ 406400 w 406400"/>
                <a:gd name="connsiteY0" fmla="*/ 0 h 285751"/>
                <a:gd name="connsiteX1" fmla="*/ 197388 w 406400"/>
                <a:gd name="connsiteY1" fmla="*/ 285749 h 285751"/>
                <a:gd name="connsiteX2" fmla="*/ 0 w 406400"/>
                <a:gd name="connsiteY2" fmla="*/ 6350 h 285751"/>
                <a:gd name="connsiteX0" fmla="*/ 406400 w 406400"/>
                <a:gd name="connsiteY0" fmla="*/ 0 h 285751"/>
                <a:gd name="connsiteX1" fmla="*/ 197388 w 406400"/>
                <a:gd name="connsiteY1" fmla="*/ 285749 h 285751"/>
                <a:gd name="connsiteX2" fmla="*/ 0 w 406400"/>
                <a:gd name="connsiteY2" fmla="*/ 6350 h 285751"/>
                <a:gd name="connsiteX0" fmla="*/ 406400 w 406400"/>
                <a:gd name="connsiteY0" fmla="*/ 0 h 285751"/>
                <a:gd name="connsiteX1" fmla="*/ 197388 w 406400"/>
                <a:gd name="connsiteY1" fmla="*/ 285749 h 285751"/>
                <a:gd name="connsiteX2" fmla="*/ 0 w 406400"/>
                <a:gd name="connsiteY2" fmla="*/ 6350 h 285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6400" h="285751">
                  <a:moveTo>
                    <a:pt x="406400" y="0"/>
                  </a:moveTo>
                  <a:cubicBezTo>
                    <a:pt x="352981" y="174096"/>
                    <a:pt x="347778" y="284691"/>
                    <a:pt x="197388" y="285749"/>
                  </a:cubicBezTo>
                  <a:cubicBezTo>
                    <a:pt x="46998" y="286807"/>
                    <a:pt x="0" y="6350"/>
                    <a:pt x="0" y="6350"/>
                  </a:cubicBezTo>
                </a:path>
              </a:pathLst>
            </a:custGeom>
            <a:ln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/>
            </a:p>
          </p:txBody>
        </p:sp>
        <p:sp>
          <p:nvSpPr>
            <p:cNvPr id="48" name="手繪多邊形 47"/>
            <p:cNvSpPr/>
            <p:nvPr/>
          </p:nvSpPr>
          <p:spPr>
            <a:xfrm>
              <a:off x="736600" y="0"/>
              <a:ext cx="349250" cy="228600"/>
            </a:xfrm>
            <a:custGeom>
              <a:avLst/>
              <a:gdLst>
                <a:gd name="connsiteX0" fmla="*/ 406400 w 406400"/>
                <a:gd name="connsiteY0" fmla="*/ 0 h 349252"/>
                <a:gd name="connsiteX1" fmla="*/ 190500 w 406400"/>
                <a:gd name="connsiteY1" fmla="*/ 349250 h 349252"/>
                <a:gd name="connsiteX2" fmla="*/ 0 w 406400"/>
                <a:gd name="connsiteY2" fmla="*/ 6350 h 349252"/>
                <a:gd name="connsiteX0" fmla="*/ 406400 w 406400"/>
                <a:gd name="connsiteY0" fmla="*/ 0 h 285750"/>
                <a:gd name="connsiteX1" fmla="*/ 197388 w 406400"/>
                <a:gd name="connsiteY1" fmla="*/ 285749 h 285750"/>
                <a:gd name="connsiteX2" fmla="*/ 0 w 406400"/>
                <a:gd name="connsiteY2" fmla="*/ 6350 h 285750"/>
                <a:gd name="connsiteX0" fmla="*/ 406400 w 406400"/>
                <a:gd name="connsiteY0" fmla="*/ 0 h 285751"/>
                <a:gd name="connsiteX1" fmla="*/ 197388 w 406400"/>
                <a:gd name="connsiteY1" fmla="*/ 285749 h 285751"/>
                <a:gd name="connsiteX2" fmla="*/ 0 w 406400"/>
                <a:gd name="connsiteY2" fmla="*/ 6350 h 285751"/>
                <a:gd name="connsiteX0" fmla="*/ 406400 w 406400"/>
                <a:gd name="connsiteY0" fmla="*/ 0 h 285751"/>
                <a:gd name="connsiteX1" fmla="*/ 197388 w 406400"/>
                <a:gd name="connsiteY1" fmla="*/ 285749 h 285751"/>
                <a:gd name="connsiteX2" fmla="*/ 0 w 406400"/>
                <a:gd name="connsiteY2" fmla="*/ 6350 h 285751"/>
                <a:gd name="connsiteX0" fmla="*/ 406400 w 406400"/>
                <a:gd name="connsiteY0" fmla="*/ 0 h 285751"/>
                <a:gd name="connsiteX1" fmla="*/ 197388 w 406400"/>
                <a:gd name="connsiteY1" fmla="*/ 285749 h 285751"/>
                <a:gd name="connsiteX2" fmla="*/ 0 w 406400"/>
                <a:gd name="connsiteY2" fmla="*/ 6350 h 285751"/>
                <a:gd name="connsiteX0" fmla="*/ 406400 w 406400"/>
                <a:gd name="connsiteY0" fmla="*/ 0 h 285751"/>
                <a:gd name="connsiteX1" fmla="*/ 197388 w 406400"/>
                <a:gd name="connsiteY1" fmla="*/ 285749 h 285751"/>
                <a:gd name="connsiteX2" fmla="*/ 0 w 406400"/>
                <a:gd name="connsiteY2" fmla="*/ 6350 h 285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6400" h="285751">
                  <a:moveTo>
                    <a:pt x="406400" y="0"/>
                  </a:moveTo>
                  <a:cubicBezTo>
                    <a:pt x="352981" y="174096"/>
                    <a:pt x="347778" y="284691"/>
                    <a:pt x="197388" y="285749"/>
                  </a:cubicBezTo>
                  <a:cubicBezTo>
                    <a:pt x="46998" y="286807"/>
                    <a:pt x="0" y="6350"/>
                    <a:pt x="0" y="6350"/>
                  </a:cubicBezTo>
                </a:path>
              </a:pathLst>
            </a:custGeom>
            <a:ln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/>
            </a:p>
          </p:txBody>
        </p:sp>
        <p:sp>
          <p:nvSpPr>
            <p:cNvPr id="49" name="手繪多邊形 48"/>
            <p:cNvSpPr/>
            <p:nvPr/>
          </p:nvSpPr>
          <p:spPr>
            <a:xfrm>
              <a:off x="1123950" y="12700"/>
              <a:ext cx="349250" cy="228600"/>
            </a:xfrm>
            <a:custGeom>
              <a:avLst/>
              <a:gdLst>
                <a:gd name="connsiteX0" fmla="*/ 406400 w 406400"/>
                <a:gd name="connsiteY0" fmla="*/ 0 h 349252"/>
                <a:gd name="connsiteX1" fmla="*/ 190500 w 406400"/>
                <a:gd name="connsiteY1" fmla="*/ 349250 h 349252"/>
                <a:gd name="connsiteX2" fmla="*/ 0 w 406400"/>
                <a:gd name="connsiteY2" fmla="*/ 6350 h 349252"/>
                <a:gd name="connsiteX0" fmla="*/ 406400 w 406400"/>
                <a:gd name="connsiteY0" fmla="*/ 0 h 285750"/>
                <a:gd name="connsiteX1" fmla="*/ 197388 w 406400"/>
                <a:gd name="connsiteY1" fmla="*/ 285749 h 285750"/>
                <a:gd name="connsiteX2" fmla="*/ 0 w 406400"/>
                <a:gd name="connsiteY2" fmla="*/ 6350 h 285750"/>
                <a:gd name="connsiteX0" fmla="*/ 406400 w 406400"/>
                <a:gd name="connsiteY0" fmla="*/ 0 h 285751"/>
                <a:gd name="connsiteX1" fmla="*/ 197388 w 406400"/>
                <a:gd name="connsiteY1" fmla="*/ 285749 h 285751"/>
                <a:gd name="connsiteX2" fmla="*/ 0 w 406400"/>
                <a:gd name="connsiteY2" fmla="*/ 6350 h 285751"/>
                <a:gd name="connsiteX0" fmla="*/ 406400 w 406400"/>
                <a:gd name="connsiteY0" fmla="*/ 0 h 285751"/>
                <a:gd name="connsiteX1" fmla="*/ 197388 w 406400"/>
                <a:gd name="connsiteY1" fmla="*/ 285749 h 285751"/>
                <a:gd name="connsiteX2" fmla="*/ 0 w 406400"/>
                <a:gd name="connsiteY2" fmla="*/ 6350 h 285751"/>
                <a:gd name="connsiteX0" fmla="*/ 406400 w 406400"/>
                <a:gd name="connsiteY0" fmla="*/ 0 h 285751"/>
                <a:gd name="connsiteX1" fmla="*/ 197388 w 406400"/>
                <a:gd name="connsiteY1" fmla="*/ 285749 h 285751"/>
                <a:gd name="connsiteX2" fmla="*/ 0 w 406400"/>
                <a:gd name="connsiteY2" fmla="*/ 6350 h 285751"/>
                <a:gd name="connsiteX0" fmla="*/ 406400 w 406400"/>
                <a:gd name="connsiteY0" fmla="*/ 0 h 285751"/>
                <a:gd name="connsiteX1" fmla="*/ 197388 w 406400"/>
                <a:gd name="connsiteY1" fmla="*/ 285749 h 285751"/>
                <a:gd name="connsiteX2" fmla="*/ 0 w 406400"/>
                <a:gd name="connsiteY2" fmla="*/ 6350 h 285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6400" h="285751">
                  <a:moveTo>
                    <a:pt x="406400" y="0"/>
                  </a:moveTo>
                  <a:cubicBezTo>
                    <a:pt x="352981" y="174096"/>
                    <a:pt x="347778" y="284691"/>
                    <a:pt x="197388" y="285749"/>
                  </a:cubicBezTo>
                  <a:cubicBezTo>
                    <a:pt x="46998" y="286807"/>
                    <a:pt x="0" y="6350"/>
                    <a:pt x="0" y="6350"/>
                  </a:cubicBezTo>
                </a:path>
              </a:pathLst>
            </a:custGeom>
            <a:ln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/>
            </a:p>
          </p:txBody>
        </p:sp>
        <p:sp>
          <p:nvSpPr>
            <p:cNvPr id="50" name="手繪多邊形 49"/>
            <p:cNvSpPr/>
            <p:nvPr/>
          </p:nvSpPr>
          <p:spPr>
            <a:xfrm>
              <a:off x="1504950" y="6350"/>
              <a:ext cx="349250" cy="228600"/>
            </a:xfrm>
            <a:custGeom>
              <a:avLst/>
              <a:gdLst>
                <a:gd name="connsiteX0" fmla="*/ 406400 w 406400"/>
                <a:gd name="connsiteY0" fmla="*/ 0 h 349252"/>
                <a:gd name="connsiteX1" fmla="*/ 190500 w 406400"/>
                <a:gd name="connsiteY1" fmla="*/ 349250 h 349252"/>
                <a:gd name="connsiteX2" fmla="*/ 0 w 406400"/>
                <a:gd name="connsiteY2" fmla="*/ 6350 h 349252"/>
                <a:gd name="connsiteX0" fmla="*/ 406400 w 406400"/>
                <a:gd name="connsiteY0" fmla="*/ 0 h 285750"/>
                <a:gd name="connsiteX1" fmla="*/ 197388 w 406400"/>
                <a:gd name="connsiteY1" fmla="*/ 285749 h 285750"/>
                <a:gd name="connsiteX2" fmla="*/ 0 w 406400"/>
                <a:gd name="connsiteY2" fmla="*/ 6350 h 285750"/>
                <a:gd name="connsiteX0" fmla="*/ 406400 w 406400"/>
                <a:gd name="connsiteY0" fmla="*/ 0 h 285751"/>
                <a:gd name="connsiteX1" fmla="*/ 197388 w 406400"/>
                <a:gd name="connsiteY1" fmla="*/ 285749 h 285751"/>
                <a:gd name="connsiteX2" fmla="*/ 0 w 406400"/>
                <a:gd name="connsiteY2" fmla="*/ 6350 h 285751"/>
                <a:gd name="connsiteX0" fmla="*/ 406400 w 406400"/>
                <a:gd name="connsiteY0" fmla="*/ 0 h 285751"/>
                <a:gd name="connsiteX1" fmla="*/ 197388 w 406400"/>
                <a:gd name="connsiteY1" fmla="*/ 285749 h 285751"/>
                <a:gd name="connsiteX2" fmla="*/ 0 w 406400"/>
                <a:gd name="connsiteY2" fmla="*/ 6350 h 285751"/>
                <a:gd name="connsiteX0" fmla="*/ 406400 w 406400"/>
                <a:gd name="connsiteY0" fmla="*/ 0 h 285751"/>
                <a:gd name="connsiteX1" fmla="*/ 197388 w 406400"/>
                <a:gd name="connsiteY1" fmla="*/ 285749 h 285751"/>
                <a:gd name="connsiteX2" fmla="*/ 0 w 406400"/>
                <a:gd name="connsiteY2" fmla="*/ 6350 h 285751"/>
                <a:gd name="connsiteX0" fmla="*/ 406400 w 406400"/>
                <a:gd name="connsiteY0" fmla="*/ 0 h 285751"/>
                <a:gd name="connsiteX1" fmla="*/ 197388 w 406400"/>
                <a:gd name="connsiteY1" fmla="*/ 285749 h 285751"/>
                <a:gd name="connsiteX2" fmla="*/ 0 w 406400"/>
                <a:gd name="connsiteY2" fmla="*/ 6350 h 285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6400" h="285751">
                  <a:moveTo>
                    <a:pt x="406400" y="0"/>
                  </a:moveTo>
                  <a:cubicBezTo>
                    <a:pt x="352981" y="174096"/>
                    <a:pt x="347778" y="284691"/>
                    <a:pt x="197388" y="285749"/>
                  </a:cubicBezTo>
                  <a:cubicBezTo>
                    <a:pt x="46998" y="286807"/>
                    <a:pt x="0" y="6350"/>
                    <a:pt x="0" y="6350"/>
                  </a:cubicBezTo>
                </a:path>
              </a:pathLst>
            </a:custGeom>
            <a:ln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/>
            </a:p>
          </p:txBody>
        </p:sp>
      </p:grpSp>
      <p:graphicFrame>
        <p:nvGraphicFramePr>
          <p:cNvPr id="52" name="表格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5162066"/>
              </p:ext>
            </p:extLst>
          </p:nvPr>
        </p:nvGraphicFramePr>
        <p:xfrm>
          <a:off x="1550800" y="5592857"/>
          <a:ext cx="5790264" cy="4876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23783"/>
                <a:gridCol w="723783"/>
                <a:gridCol w="723783"/>
                <a:gridCol w="723783"/>
                <a:gridCol w="723783"/>
                <a:gridCol w="723783"/>
                <a:gridCol w="723783"/>
                <a:gridCol w="723783"/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b="0" kern="100" dirty="0">
                          <a:effectLst/>
                        </a:rPr>
                        <a:t>1</a:t>
                      </a:r>
                      <a:endParaRPr lang="zh-TW" sz="3200" b="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b="0" kern="100">
                          <a:effectLst/>
                        </a:rPr>
                        <a:t>2</a:t>
                      </a:r>
                      <a:endParaRPr lang="zh-TW" sz="3200" b="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b="0" kern="100">
                          <a:effectLst/>
                        </a:rPr>
                        <a:t>3</a:t>
                      </a:r>
                      <a:endParaRPr lang="zh-TW" sz="3200" b="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b="0" kern="100" dirty="0">
                          <a:effectLst/>
                        </a:rPr>
                        <a:t>4</a:t>
                      </a:r>
                      <a:endParaRPr lang="zh-TW" sz="3200" b="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b="0" kern="100" dirty="0">
                          <a:effectLst/>
                        </a:rPr>
                        <a:t>5</a:t>
                      </a:r>
                      <a:endParaRPr lang="zh-TW" sz="3200" b="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b="0" kern="100">
                          <a:effectLst/>
                        </a:rPr>
                        <a:t>6</a:t>
                      </a:r>
                      <a:endParaRPr lang="zh-TW" sz="3200" b="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b="0" kern="100" dirty="0">
                          <a:effectLst/>
                        </a:rPr>
                        <a:t>7</a:t>
                      </a:r>
                      <a:endParaRPr lang="zh-TW" sz="3200" b="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b="0" kern="100" dirty="0">
                          <a:effectLst/>
                        </a:rPr>
                        <a:t>8</a:t>
                      </a:r>
                      <a:endParaRPr lang="zh-TW" sz="3200" b="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53" name="表格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78944"/>
              </p:ext>
            </p:extLst>
          </p:nvPr>
        </p:nvGraphicFramePr>
        <p:xfrm>
          <a:off x="1550800" y="5565962"/>
          <a:ext cx="5790264" cy="4876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23783"/>
                <a:gridCol w="723783"/>
                <a:gridCol w="723783"/>
                <a:gridCol w="723783"/>
                <a:gridCol w="723783"/>
                <a:gridCol w="723783"/>
                <a:gridCol w="723783"/>
                <a:gridCol w="723783"/>
              </a:tblGrid>
              <a:tr h="43847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b="0" kern="100" dirty="0">
                          <a:effectLst/>
                        </a:rPr>
                        <a:t>1</a:t>
                      </a:r>
                      <a:endParaRPr lang="zh-TW" sz="3200" b="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b="0" kern="100">
                          <a:effectLst/>
                        </a:rPr>
                        <a:t>2</a:t>
                      </a:r>
                      <a:endParaRPr lang="zh-TW" sz="3200" b="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b="0" kern="100" dirty="0" smtClean="0">
                          <a:effectLst/>
                        </a:rPr>
                        <a:t>4</a:t>
                      </a:r>
                      <a:endParaRPr lang="zh-TW" sz="3200" b="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3200" b="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TW" sz="3200" b="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3200" b="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TW" sz="3200" b="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3200" b="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TW" sz="3200" b="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3200" b="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zh-TW" sz="3200" b="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200" b="0" kern="100" dirty="0">
                          <a:solidFill>
                            <a:srgbClr val="FF0000"/>
                          </a:solidFill>
                          <a:effectLst/>
                        </a:rPr>
                        <a:t>8</a:t>
                      </a:r>
                      <a:endParaRPr lang="zh-TW" sz="3200" b="0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1047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Time complexity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122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Efficiency of an algorithm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5043488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zh-TW" dirty="0" smtClean="0">
                <a:ea typeface="新細明體" panose="02020500000000000000" pitchFamily="18" charset="-120"/>
              </a:rPr>
              <a:t>The efficiency of an algorithm is usually measured by the </a:t>
            </a:r>
            <a:r>
              <a:rPr lang="en-US" altLang="zh-TW" dirty="0" smtClean="0">
                <a:solidFill>
                  <a:srgbClr val="FF0000"/>
                </a:solidFill>
                <a:ea typeface="新細明體" panose="02020500000000000000" pitchFamily="18" charset="-120"/>
              </a:rPr>
              <a:t>number of operations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dirty="0" smtClean="0">
                <a:ea typeface="新細明體" panose="02020500000000000000" pitchFamily="18" charset="-120"/>
              </a:rPr>
              <a:t>assignment, comparison, arithmetic operation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dirty="0" smtClean="0">
                <a:ea typeface="新細明體" panose="02020500000000000000" pitchFamily="18" charset="-120"/>
              </a:rPr>
              <a:t>Operation count need be expressed as a function of problem size </a:t>
            </a:r>
            <a:r>
              <a:rPr lang="en-US" altLang="zh-TW" i="1" dirty="0" smtClean="0">
                <a:ea typeface="新細明體" panose="02020500000000000000" pitchFamily="18" charset="-120"/>
              </a:rPr>
              <a:t>n</a:t>
            </a:r>
            <a:r>
              <a:rPr lang="en-US" altLang="zh-TW" dirty="0" smtClean="0">
                <a:ea typeface="新細明體" panose="02020500000000000000" pitchFamily="18" charset="-120"/>
              </a:rPr>
              <a:t>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dirty="0" smtClean="0">
                <a:ea typeface="新細明體" panose="02020500000000000000" pitchFamily="18" charset="-120"/>
              </a:rPr>
              <a:t>For example, 5n</a:t>
            </a:r>
            <a:r>
              <a:rPr lang="en-US" altLang="zh-TW" baseline="30000" dirty="0" smtClean="0">
                <a:ea typeface="新細明體" panose="02020500000000000000" pitchFamily="18" charset="-120"/>
              </a:rPr>
              <a:t>3</a:t>
            </a:r>
            <a:r>
              <a:rPr lang="en-US" altLang="zh-TW" dirty="0" smtClean="0">
                <a:ea typeface="新細明體" panose="02020500000000000000" pitchFamily="18" charset="-120"/>
              </a:rPr>
              <a:t>+2n</a:t>
            </a:r>
            <a:r>
              <a:rPr lang="en-US" altLang="zh-TW" baseline="30000" dirty="0" smtClean="0">
                <a:ea typeface="新細明體" panose="02020500000000000000" pitchFamily="18" charset="-120"/>
              </a:rPr>
              <a:t>2</a:t>
            </a:r>
            <a:r>
              <a:rPr lang="en-US" altLang="zh-TW" dirty="0" smtClean="0">
                <a:ea typeface="新細明體" panose="02020500000000000000" pitchFamily="18" charset="-120"/>
              </a:rPr>
              <a:t>+10nlogn            (1)</a:t>
            </a:r>
            <a:endParaRPr lang="en-US" altLang="zh-TW" baseline="-25000" dirty="0" smtClean="0">
              <a:ea typeface="新細明體" panose="02020500000000000000" pitchFamily="18" charset="-12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TW" dirty="0" smtClean="0">
                <a:ea typeface="新細明體" panose="02020500000000000000" pitchFamily="18" charset="-120"/>
              </a:rPr>
              <a:t>Computer scientists are interested in the operation count for large n, determined by the </a:t>
            </a:r>
            <a:r>
              <a:rPr lang="en-US" altLang="zh-TW" dirty="0" smtClean="0">
                <a:solidFill>
                  <a:srgbClr val="FF0000"/>
                </a:solidFill>
                <a:ea typeface="新細明體" panose="02020500000000000000" pitchFamily="18" charset="-120"/>
              </a:rPr>
              <a:t>order</a:t>
            </a:r>
            <a:r>
              <a:rPr lang="en-US" altLang="zh-TW" dirty="0" smtClean="0">
                <a:ea typeface="新細明體" panose="02020500000000000000" pitchFamily="18" charset="-120"/>
              </a:rPr>
              <a:t> of the </a:t>
            </a:r>
            <a:r>
              <a:rPr lang="en-US" altLang="zh-TW" dirty="0" smtClean="0">
                <a:solidFill>
                  <a:srgbClr val="FF0000"/>
                </a:solidFill>
                <a:ea typeface="新細明體" panose="02020500000000000000" pitchFamily="18" charset="-120"/>
              </a:rPr>
              <a:t>dominant term</a:t>
            </a:r>
            <a:r>
              <a:rPr lang="en-US" altLang="zh-TW" dirty="0" smtClean="0">
                <a:ea typeface="新細明體" panose="02020500000000000000" pitchFamily="18" charset="-120"/>
              </a:rPr>
              <a:t>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dirty="0" smtClean="0">
                <a:ea typeface="新細明體" panose="02020500000000000000" pitchFamily="18" charset="-120"/>
              </a:rPr>
              <a:t>n</a:t>
            </a:r>
            <a:r>
              <a:rPr lang="en-US" altLang="zh-TW" baseline="30000" dirty="0" smtClean="0">
                <a:ea typeface="新細明體" panose="02020500000000000000" pitchFamily="18" charset="-120"/>
              </a:rPr>
              <a:t>3</a:t>
            </a:r>
            <a:r>
              <a:rPr lang="en-US" altLang="zh-TW" dirty="0" smtClean="0">
                <a:ea typeface="新細明體" panose="02020500000000000000" pitchFamily="18" charset="-120"/>
              </a:rPr>
              <a:t> is the order of the dominant term of (1)</a:t>
            </a:r>
          </a:p>
        </p:txBody>
      </p:sp>
    </p:spTree>
    <p:extLst>
      <p:ext uri="{BB962C8B-B14F-4D97-AF65-F5344CB8AC3E}">
        <p14:creationId xmlns:p14="http://schemas.microsoft.com/office/powerpoint/2010/main" val="216123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f</a:t>
            </a:r>
            <a:r>
              <a:rPr lang="en-US" altLang="zh-TW" dirty="0" smtClean="0"/>
              <a:t>(x) = O(g(x)) if and only if there </a:t>
            </a:r>
            <a:r>
              <a:rPr lang="en-US" altLang="zh-TW" dirty="0"/>
              <a:t>is a </a:t>
            </a:r>
            <a:r>
              <a:rPr lang="en-US" altLang="zh-TW" dirty="0">
                <a:solidFill>
                  <a:srgbClr val="FF0000"/>
                </a:solidFill>
              </a:rPr>
              <a:t>positive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FF0000"/>
                </a:solidFill>
              </a:rPr>
              <a:t>constant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FF0000"/>
                </a:solidFill>
              </a:rPr>
              <a:t>M</a:t>
            </a:r>
            <a:r>
              <a:rPr lang="en-US" altLang="zh-TW" dirty="0"/>
              <a:t> such that for all sufficiently </a:t>
            </a:r>
            <a:r>
              <a:rPr lang="en-US" altLang="zh-TW" dirty="0" smtClean="0"/>
              <a:t>large</a:t>
            </a:r>
            <a:r>
              <a:rPr lang="en-US" altLang="zh-TW" dirty="0"/>
              <a:t> </a:t>
            </a:r>
            <a:r>
              <a:rPr lang="en-US" altLang="zh-TW" i="1" dirty="0"/>
              <a:t>x</a:t>
            </a:r>
            <a:r>
              <a:rPr lang="en-US" altLang="zh-TW" dirty="0"/>
              <a:t>, the absolute value of </a:t>
            </a:r>
            <a:r>
              <a:rPr lang="en-US" altLang="zh-TW" i="1" dirty="0"/>
              <a:t>f</a:t>
            </a:r>
            <a:r>
              <a:rPr lang="en-US" altLang="zh-TW" dirty="0"/>
              <a:t>(</a:t>
            </a:r>
            <a:r>
              <a:rPr lang="en-US" altLang="zh-TW" i="1" dirty="0"/>
              <a:t>x</a:t>
            </a:r>
            <a:r>
              <a:rPr lang="en-US" altLang="zh-TW" dirty="0"/>
              <a:t>) is at most M multiplied by the absolute value of </a:t>
            </a:r>
            <a:r>
              <a:rPr lang="en-US" altLang="zh-TW" i="1" dirty="0"/>
              <a:t>g</a:t>
            </a:r>
            <a:r>
              <a:rPr lang="en-US" altLang="zh-TW" dirty="0"/>
              <a:t>(</a:t>
            </a:r>
            <a:r>
              <a:rPr lang="en-US" altLang="zh-TW" i="1" dirty="0"/>
              <a:t>x</a:t>
            </a:r>
            <a:r>
              <a:rPr lang="en-US" altLang="zh-TW" dirty="0"/>
              <a:t>). </a:t>
            </a:r>
            <a:endParaRPr lang="en-US" altLang="zh-TW" dirty="0" smtClean="0"/>
          </a:p>
          <a:p>
            <a:r>
              <a:rPr lang="en-US" altLang="zh-TW" dirty="0" smtClean="0"/>
              <a:t>i.e. </a:t>
            </a:r>
          </a:p>
          <a:p>
            <a:r>
              <a:rPr lang="en-US" altLang="zh-TW" dirty="0" smtClean="0"/>
              <a:t>Example: 5n</a:t>
            </a:r>
            <a:r>
              <a:rPr lang="en-US" altLang="zh-TW" baseline="30000" dirty="0" smtClean="0"/>
              <a:t>3</a:t>
            </a:r>
            <a:r>
              <a:rPr lang="en-US" altLang="zh-TW" dirty="0" smtClean="0"/>
              <a:t>+20000 n</a:t>
            </a:r>
            <a:r>
              <a:rPr lang="en-US" altLang="zh-TW" baseline="30000" dirty="0" smtClean="0"/>
              <a:t>2</a:t>
            </a:r>
            <a:r>
              <a:rPr lang="en-US" altLang="zh-TW" dirty="0" smtClean="0"/>
              <a:t> = O(n</a:t>
            </a:r>
            <a:r>
              <a:rPr lang="en-US" altLang="zh-TW" baseline="30000" dirty="0" smtClean="0"/>
              <a:t>3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 smtClean="0"/>
              <a:t>Why?</a:t>
            </a:r>
          </a:p>
          <a:p>
            <a:pPr lvl="1"/>
            <a:r>
              <a:rPr lang="en-US" altLang="zh-TW" dirty="0" smtClean="0"/>
              <a:t>But 5n</a:t>
            </a:r>
            <a:r>
              <a:rPr lang="en-US" altLang="zh-TW" baseline="30000" dirty="0" smtClean="0"/>
              <a:t>3</a:t>
            </a:r>
            <a:r>
              <a:rPr lang="en-US" altLang="zh-TW" dirty="0" smtClean="0"/>
              <a:t>+2</a:t>
            </a:r>
            <a:r>
              <a:rPr lang="en-US" altLang="zh-TW" baseline="30000" dirty="0" smtClean="0"/>
              <a:t>n</a:t>
            </a:r>
            <a:r>
              <a:rPr lang="en-US" altLang="zh-TW" dirty="0" smtClean="0"/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!=</a:t>
            </a:r>
            <a:r>
              <a:rPr lang="en-US" altLang="zh-TW" dirty="0" smtClean="0"/>
              <a:t> </a:t>
            </a:r>
            <a:r>
              <a:rPr lang="en-US" altLang="zh-TW" dirty="0"/>
              <a:t>O(n</a:t>
            </a:r>
            <a:r>
              <a:rPr lang="en-US" altLang="zh-TW" baseline="30000" dirty="0"/>
              <a:t>3</a:t>
            </a:r>
            <a:r>
              <a:rPr lang="en-US" altLang="zh-TW" dirty="0" smtClean="0"/>
              <a:t>), why?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Big-O Notation</a:t>
            </a:r>
            <a:endParaRPr lang="zh-TW" altLang="en-US" dirty="0"/>
          </a:p>
        </p:txBody>
      </p:sp>
      <p:pic>
        <p:nvPicPr>
          <p:cNvPr id="4098" name="Picture 2" descr="|f(x)| \le \; M |g(x)|\text{ for all }x \ge x_0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2611" y="3708119"/>
            <a:ext cx="5154707" cy="397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3080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5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TW" dirty="0" smtClean="0">
                <a:ea typeface="新細明體" panose="02020500000000000000" pitchFamily="18" charset="-120"/>
              </a:rPr>
              <a:t>Operation count of the 1</a:t>
            </a:r>
            <a:r>
              <a:rPr lang="en-US" altLang="zh-TW" baseline="30000" dirty="0" smtClean="0">
                <a:ea typeface="新細明體" panose="02020500000000000000" pitchFamily="18" charset="-120"/>
              </a:rPr>
              <a:t>st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dirty="0" err="1" smtClean="0">
                <a:ea typeface="新細明體" panose="02020500000000000000" pitchFamily="18" charset="-120"/>
              </a:rPr>
              <a:t>alg</a:t>
            </a:r>
            <a:endParaRPr lang="zh-TW" altLang="en-US" dirty="0" smtClean="0">
              <a:ea typeface="新細明體" panose="02020500000000000000" pitchFamily="18" charset="-120"/>
            </a:endParaRPr>
          </a:p>
        </p:txBody>
      </p:sp>
      <p:sp>
        <p:nvSpPr>
          <p:cNvPr id="21507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7738"/>
          </a:xfrm>
        </p:spPr>
        <p:txBody>
          <a:bodyPr>
            <a:normAutofit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en-US" altLang="zh-TW" b="1" dirty="0"/>
              <a:t>Allocate memory</a:t>
            </a:r>
            <a:r>
              <a:rPr lang="en-US" altLang="zh-TW" dirty="0" smtClean="0"/>
              <a:t>: It only performs once.</a:t>
            </a:r>
            <a:endParaRPr lang="zh-TW" altLang="zh-TW" dirty="0"/>
          </a:p>
          <a:p>
            <a:pPr marL="514350" lvl="0" indent="-514350">
              <a:buFont typeface="+mj-lt"/>
              <a:buAutoNum type="arabicPeriod"/>
            </a:pPr>
            <a:r>
              <a:rPr lang="en-US" altLang="zh-TW" b="1" dirty="0"/>
              <a:t>Count people</a:t>
            </a:r>
            <a:r>
              <a:rPr lang="en-US" altLang="zh-TW" dirty="0" smtClean="0"/>
              <a:t>:</a:t>
            </a:r>
          </a:p>
          <a:p>
            <a:pPr lvl="1"/>
            <a:r>
              <a:rPr lang="en-US" altLang="zh-TW" dirty="0" smtClean="0"/>
              <a:t>You </a:t>
            </a:r>
            <a:r>
              <a:rPr lang="en-US" altLang="zh-TW" dirty="0"/>
              <a:t>can think this as another problem.  Suppose there are infinity number of people in a list, and you need to kill one person for every m persons until n – 1 people are killed.  In that case, you need to count m*(n–1) people to finish the job.</a:t>
            </a:r>
            <a:endParaRPr lang="zh-TW" altLang="zh-TW" dirty="0"/>
          </a:p>
          <a:p>
            <a:pPr lvl="1"/>
            <a:r>
              <a:rPr lang="en-US" altLang="zh-TW" dirty="0" smtClean="0">
                <a:ea typeface="新細明體" panose="02020500000000000000" pitchFamily="18" charset="-120"/>
              </a:rPr>
              <a:t>Big-O notation O(</a:t>
            </a:r>
            <a:r>
              <a:rPr lang="en-US" altLang="zh-TW" dirty="0" err="1" smtClean="0">
                <a:ea typeface="新細明體" panose="02020500000000000000" pitchFamily="18" charset="-120"/>
              </a:rPr>
              <a:t>mn</a:t>
            </a:r>
            <a:r>
              <a:rPr lang="en-US" altLang="zh-TW" dirty="0" smtClean="0">
                <a:ea typeface="新細明體" panose="02020500000000000000" pitchFamily="18" charset="-120"/>
              </a:rPr>
              <a:t>)</a:t>
            </a:r>
          </a:p>
          <a:p>
            <a:pPr lvl="1"/>
            <a:r>
              <a:rPr lang="en-US" altLang="zh-TW" dirty="0" smtClean="0">
                <a:ea typeface="新細明體" panose="02020500000000000000" pitchFamily="18" charset="-120"/>
              </a:rPr>
              <a:t>If we keep m as a constant, it is O(n).</a:t>
            </a:r>
          </a:p>
        </p:txBody>
      </p:sp>
    </p:spTree>
    <p:extLst>
      <p:ext uri="{BB962C8B-B14F-4D97-AF65-F5344CB8AC3E}">
        <p14:creationId xmlns:p14="http://schemas.microsoft.com/office/powerpoint/2010/main" val="1446408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2671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After killing the first person, the program moves n-m elements in the array</a:t>
            </a:r>
          </a:p>
          <a:p>
            <a:r>
              <a:rPr lang="en-US" altLang="zh-TW" dirty="0"/>
              <a:t>After killing the </a:t>
            </a:r>
            <a:r>
              <a:rPr lang="en-US" altLang="zh-TW" dirty="0" smtClean="0"/>
              <a:t>second </a:t>
            </a:r>
            <a:r>
              <a:rPr lang="en-US" altLang="zh-TW" dirty="0"/>
              <a:t>person, the program moves </a:t>
            </a:r>
            <a:r>
              <a:rPr lang="en-US" altLang="zh-TW" dirty="0" smtClean="0"/>
              <a:t>n-2m </a:t>
            </a:r>
            <a:r>
              <a:rPr lang="en-US" altLang="zh-TW" dirty="0"/>
              <a:t>elements in the </a:t>
            </a:r>
            <a:r>
              <a:rPr lang="en-US" altLang="zh-TW" dirty="0" smtClean="0"/>
              <a:t>array</a:t>
            </a:r>
          </a:p>
          <a:p>
            <a:pPr lvl="0"/>
            <a:r>
              <a:rPr lang="en-US" altLang="zh-TW" dirty="0"/>
              <a:t>Let’s call the walking of the array from the first element to the last element “a </a:t>
            </a:r>
            <a:r>
              <a:rPr lang="en-US" altLang="zh-TW" b="1" dirty="0"/>
              <a:t>round</a:t>
            </a:r>
            <a:r>
              <a:rPr lang="en-US" altLang="zh-TW" dirty="0"/>
              <a:t>”.   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In </a:t>
            </a:r>
            <a:r>
              <a:rPr lang="en-US" altLang="zh-TW" dirty="0"/>
              <a:t>the first round, the number of movements </a:t>
            </a:r>
            <a:r>
              <a:rPr lang="en-US" altLang="zh-TW" dirty="0" smtClean="0"/>
              <a:t>is</a:t>
            </a:r>
          </a:p>
          <a:p>
            <a:pPr lvl="1"/>
            <a:endParaRPr lang="en-US" altLang="zh-TW" dirty="0" smtClean="0"/>
          </a:p>
          <a:p>
            <a:pPr marL="457200" lvl="1" indent="0">
              <a:buNone/>
            </a:pPr>
            <a:r>
              <a:rPr lang="en-US" altLang="zh-TW" dirty="0" smtClean="0"/>
              <a:t>where k is the </a:t>
            </a:r>
            <a:r>
              <a:rPr lang="en-US" altLang="zh-TW" dirty="0"/>
              <a:t>largest integer </a:t>
            </a:r>
            <a:r>
              <a:rPr lang="en-US" altLang="zh-TW" dirty="0" smtClean="0"/>
              <a:t>&lt;= </a:t>
            </a:r>
            <a:r>
              <a:rPr lang="en-US" altLang="zh-TW" dirty="0"/>
              <a:t>n/m</a:t>
            </a:r>
            <a:r>
              <a:rPr lang="en-US" altLang="zh-TW" dirty="0" smtClean="0"/>
              <a:t>. </a:t>
            </a:r>
            <a:endParaRPr lang="zh-TW" altLang="zh-TW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3. Remove DEAD people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999129" y="5311913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zh-TW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(n-m)+(n-2m)+…(n-km</a:t>
            </a:r>
            <a:r>
              <a:rPr lang="en-US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zh-TW" altLang="zh-TW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3395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Let k=n/m.  The summation equals to n</a:t>
            </a:r>
            <a:r>
              <a:rPr lang="en-US" altLang="zh-TW" baseline="30000" dirty="0" smtClean="0"/>
              <a:t>2</a:t>
            </a:r>
            <a:r>
              <a:rPr lang="en-US" altLang="zh-TW" dirty="0" smtClean="0"/>
              <a:t>/2m.</a:t>
            </a:r>
          </a:p>
          <a:p>
            <a:r>
              <a:rPr lang="en-US" altLang="zh-TW" dirty="0"/>
              <a:t>In the second round, because the total number of people becomes n-k = n(m-1)/m, </a:t>
            </a:r>
            <a:r>
              <a:rPr lang="en-US" altLang="zh-TW" dirty="0" smtClean="0"/>
              <a:t>the </a:t>
            </a:r>
            <a:r>
              <a:rPr lang="en-US" altLang="zh-TW" dirty="0"/>
              <a:t>number of </a:t>
            </a:r>
            <a:r>
              <a:rPr lang="en-US" altLang="zh-TW" dirty="0" smtClean="0"/>
              <a:t>movements </a:t>
            </a:r>
            <a:r>
              <a:rPr lang="en-US" altLang="zh-TW" dirty="0"/>
              <a:t>is </a:t>
            </a:r>
            <a:r>
              <a:rPr lang="en-US" altLang="zh-TW" dirty="0" smtClean="0"/>
              <a:t>n</a:t>
            </a:r>
            <a:r>
              <a:rPr lang="en-US" altLang="zh-TW" baseline="30000" dirty="0" smtClean="0"/>
              <a:t>2</a:t>
            </a:r>
            <a:r>
              <a:rPr lang="en-US" altLang="zh-TW" dirty="0" smtClean="0"/>
              <a:t>(m-1)</a:t>
            </a:r>
            <a:r>
              <a:rPr lang="en-US" altLang="zh-TW" baseline="30000" dirty="0" smtClean="0"/>
              <a:t>2</a:t>
            </a:r>
            <a:r>
              <a:rPr lang="en-US" altLang="zh-TW" dirty="0" smtClean="0"/>
              <a:t>/2m</a:t>
            </a:r>
            <a:r>
              <a:rPr lang="en-US" altLang="zh-TW" baseline="30000" dirty="0" smtClean="0"/>
              <a:t>3</a:t>
            </a:r>
            <a:r>
              <a:rPr lang="en-US" altLang="zh-TW" dirty="0" smtClean="0"/>
              <a:t>.</a:t>
            </a:r>
          </a:p>
          <a:p>
            <a:r>
              <a:rPr lang="en-US" altLang="zh-TW" dirty="0"/>
              <a:t>If we let 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a=n</a:t>
            </a:r>
            <a:r>
              <a:rPr lang="en-US" altLang="zh-TW" baseline="30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/2m </a:t>
            </a:r>
            <a:r>
              <a:rPr lang="en-US" altLang="zh-TW" dirty="0"/>
              <a:t>and 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r=(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m-1)</a:t>
            </a:r>
            <a:r>
              <a:rPr lang="en-US" altLang="zh-TW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/m</a:t>
            </a:r>
            <a:r>
              <a:rPr lang="en-US" altLang="zh-TW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altLang="zh-TW" dirty="0"/>
              <a:t>, the movements in the first round and in the second round are 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zh-TW" dirty="0"/>
              <a:t> and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</a:t>
            </a:r>
            <a:r>
              <a:rPr lang="en-US" altLang="zh-TW" dirty="0"/>
              <a:t> respectively</a:t>
            </a:r>
            <a:r>
              <a:rPr lang="en-US" altLang="zh-TW" dirty="0" smtClean="0"/>
              <a:t>.</a:t>
            </a:r>
          </a:p>
          <a:p>
            <a:r>
              <a:rPr lang="en-US" altLang="zh-TW" dirty="0"/>
              <a:t>in general, the number of movements in the </a:t>
            </a:r>
            <a:r>
              <a:rPr lang="en-US" altLang="zh-TW" dirty="0" err="1"/>
              <a:t>ith</a:t>
            </a:r>
            <a:r>
              <a:rPr lang="en-US" altLang="zh-TW" dirty="0"/>
              <a:t> round is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</a:t>
            </a:r>
            <a:r>
              <a:rPr lang="en-US" altLang="zh-TW" baseline="30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–1</a:t>
            </a:r>
            <a:r>
              <a:rPr lang="en-US" altLang="zh-TW" dirty="0"/>
              <a:t>.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3. Remove DEAD </a:t>
            </a:r>
            <a:r>
              <a:rPr lang="en-US" altLang="zh-TW" dirty="0" smtClean="0"/>
              <a:t>people--</a:t>
            </a:r>
            <a:r>
              <a:rPr lang="en-US" altLang="zh-TW" dirty="0" err="1" smtClean="0"/>
              <a:t>cont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89056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The summation 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a +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+ ar</a:t>
            </a:r>
            <a:r>
              <a:rPr lang="en-US" altLang="zh-TW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r>
              <a:rPr lang="en-US" altLang="zh-TW" dirty="0" smtClean="0"/>
              <a:t> is roughly equal to 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/(1–r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= n</a:t>
            </a:r>
            <a:r>
              <a:rPr lang="en-US" altLang="zh-TW" baseline="30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/4</a:t>
            </a:r>
            <a:r>
              <a:rPr lang="en-US" altLang="zh-TW" dirty="0" smtClean="0"/>
              <a:t>.</a:t>
            </a:r>
          </a:p>
          <a:p>
            <a:r>
              <a:rPr lang="en-US" altLang="zh-TW" dirty="0" smtClean="0"/>
              <a:t>In the Big-O notation, it equals to O(n</a:t>
            </a:r>
            <a:r>
              <a:rPr lang="en-US" altLang="zh-TW" baseline="30000" dirty="0" smtClean="0"/>
              <a:t>2</a:t>
            </a:r>
            <a:r>
              <a:rPr lang="en-US" altLang="zh-TW" dirty="0" smtClean="0"/>
              <a:t>).</a:t>
            </a:r>
          </a:p>
          <a:p>
            <a:endParaRPr lang="en-US" altLang="zh-TW" dirty="0"/>
          </a:p>
          <a:p>
            <a:r>
              <a:rPr lang="en-US" altLang="zh-TW" dirty="0" smtClean="0"/>
              <a:t>Can you get an estimation of the time complexity without carefully analysis?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3. Remove DEAD </a:t>
            </a:r>
            <a:r>
              <a:rPr lang="en-US" altLang="zh-TW" dirty="0" smtClean="0"/>
              <a:t>people--</a:t>
            </a:r>
            <a:r>
              <a:rPr lang="en-US" altLang="zh-TW" dirty="0" err="1" smtClean="0"/>
              <a:t>cont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64871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The time complexity of the 1</a:t>
            </a:r>
            <a:r>
              <a:rPr lang="en-US" altLang="zh-TW" baseline="30000" dirty="0" smtClean="0"/>
              <a:t>st</a:t>
            </a:r>
            <a:r>
              <a:rPr lang="en-US" altLang="zh-TW" dirty="0" smtClean="0"/>
              <a:t> algorithm is the summation of all three steps</a:t>
            </a:r>
          </a:p>
          <a:p>
            <a:pPr lvl="1"/>
            <a:r>
              <a:rPr lang="en-US" altLang="zh-TW" dirty="0" smtClean="0"/>
              <a:t>Memory allocation: O(1) </a:t>
            </a:r>
          </a:p>
          <a:p>
            <a:pPr lvl="1"/>
            <a:r>
              <a:rPr lang="en-US" altLang="zh-TW" dirty="0" smtClean="0"/>
              <a:t>Count people: O(n) </a:t>
            </a:r>
          </a:p>
          <a:p>
            <a:pPr lvl="1"/>
            <a:r>
              <a:rPr lang="en-US" altLang="zh-TW" dirty="0" smtClean="0"/>
              <a:t>Remove people: O(n</a:t>
            </a:r>
            <a:r>
              <a:rPr lang="en-US" altLang="zh-TW" baseline="30000" dirty="0" smtClean="0"/>
              <a:t>2</a:t>
            </a:r>
            <a:r>
              <a:rPr lang="en-US" altLang="zh-TW" dirty="0" smtClean="0"/>
              <a:t>) </a:t>
            </a:r>
          </a:p>
          <a:p>
            <a:r>
              <a:rPr lang="en-US" altLang="zh-TW" dirty="0" smtClean="0"/>
              <a:t>The summation O(1) + O(n) + </a:t>
            </a:r>
            <a:r>
              <a:rPr lang="en-US" altLang="zh-TW" dirty="0"/>
              <a:t> O(n</a:t>
            </a:r>
            <a:r>
              <a:rPr lang="en-US" altLang="zh-TW" baseline="30000" dirty="0"/>
              <a:t>2</a:t>
            </a:r>
            <a:r>
              <a:rPr lang="en-US" altLang="zh-TW" dirty="0" smtClean="0"/>
              <a:t>)  equals to O(n</a:t>
            </a:r>
            <a:r>
              <a:rPr lang="en-US" altLang="zh-TW" baseline="30000" dirty="0" smtClean="0"/>
              <a:t>2</a:t>
            </a:r>
            <a:r>
              <a:rPr lang="en-US" altLang="zh-TW" dirty="0" smtClean="0"/>
              <a:t>).  Why?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125506" y="274638"/>
            <a:ext cx="9018494" cy="1143000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Time complexity of the 1</a:t>
            </a:r>
            <a:r>
              <a:rPr lang="en-US" altLang="zh-TW" baseline="30000" dirty="0" smtClean="0"/>
              <a:t>st</a:t>
            </a:r>
            <a:r>
              <a:rPr lang="en-US" altLang="zh-TW" dirty="0" smtClean="0"/>
              <a:t> algorithm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03050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In the big-O notation, we can only keep the  function that grows fastest with n.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Trend of some functions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8438549"/>
              </p:ext>
            </p:extLst>
          </p:nvPr>
        </p:nvGraphicFramePr>
        <p:xfrm>
          <a:off x="546846" y="2834032"/>
          <a:ext cx="8210031" cy="17068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07206"/>
                <a:gridCol w="1018442"/>
                <a:gridCol w="1160845"/>
                <a:gridCol w="1160845"/>
                <a:gridCol w="1165792"/>
                <a:gridCol w="1163813"/>
                <a:gridCol w="1233088"/>
              </a:tblGrid>
              <a:tr h="23916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effectLst/>
                        </a:rPr>
                        <a:t> </a:t>
                      </a:r>
                      <a:endParaRPr lang="zh-TW" sz="2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</a:rPr>
                        <a:t>log(n)</a:t>
                      </a:r>
                      <a:endParaRPr lang="zh-TW" sz="2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8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endParaRPr lang="zh-TW" sz="2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</a:rPr>
                        <a:t>n log n</a:t>
                      </a:r>
                      <a:endParaRPr lang="zh-TW" sz="2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</a:rPr>
                        <a:t>n</a:t>
                      </a:r>
                      <a:r>
                        <a:rPr lang="en-US" sz="2800" kern="100" baseline="30000">
                          <a:effectLst/>
                        </a:rPr>
                        <a:t>2</a:t>
                      </a:r>
                      <a:endParaRPr lang="zh-TW" sz="2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</a:rPr>
                        <a:t>2</a:t>
                      </a:r>
                      <a:r>
                        <a:rPr lang="en-US" sz="2800" kern="100" baseline="30000">
                          <a:effectLst/>
                        </a:rPr>
                        <a:t>n</a:t>
                      </a:r>
                      <a:endParaRPr lang="zh-TW" sz="2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effectLst/>
                        </a:rPr>
                        <a:t>n!</a:t>
                      </a:r>
                      <a:endParaRPr lang="zh-TW" sz="2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916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</a:rPr>
                        <a:t>n = 1</a:t>
                      </a:r>
                      <a:endParaRPr lang="zh-TW" sz="2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</a:rPr>
                        <a:t>0</a:t>
                      </a:r>
                      <a:endParaRPr lang="zh-TW" sz="2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</a:rPr>
                        <a:t>1</a:t>
                      </a:r>
                      <a:endParaRPr lang="zh-TW" sz="2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</a:rPr>
                        <a:t>0</a:t>
                      </a:r>
                      <a:endParaRPr lang="zh-TW" sz="2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</a:rPr>
                        <a:t>1</a:t>
                      </a:r>
                      <a:endParaRPr lang="zh-TW" sz="2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</a:rPr>
                        <a:t>2</a:t>
                      </a:r>
                      <a:endParaRPr lang="zh-TW" sz="2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effectLst/>
                        </a:rPr>
                        <a:t>1</a:t>
                      </a:r>
                      <a:endParaRPr lang="zh-TW" sz="2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9661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</a:rPr>
                        <a:t>n = 10</a:t>
                      </a:r>
                      <a:endParaRPr lang="zh-TW" sz="2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</a:rPr>
                        <a:t>1</a:t>
                      </a:r>
                      <a:endParaRPr lang="zh-TW" sz="2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</a:rPr>
                        <a:t>10</a:t>
                      </a:r>
                      <a:endParaRPr lang="zh-TW" sz="2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</a:rPr>
                        <a:t>10</a:t>
                      </a:r>
                      <a:endParaRPr lang="zh-TW" sz="2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</a:rPr>
                        <a:t>100</a:t>
                      </a:r>
                      <a:endParaRPr lang="zh-TW" sz="2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</a:rPr>
                        <a:t>1024</a:t>
                      </a:r>
                      <a:endParaRPr lang="zh-TW" sz="2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 dirty="0" smtClean="0">
                          <a:effectLst/>
                        </a:rPr>
                        <a:t>~10</a:t>
                      </a:r>
                      <a:r>
                        <a:rPr lang="en-US" sz="2800" kern="100" baseline="30000" dirty="0" smtClean="0">
                          <a:effectLst/>
                        </a:rPr>
                        <a:t>6</a:t>
                      </a:r>
                      <a:endParaRPr lang="zh-TW" sz="2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135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</a:rPr>
                        <a:t>n = 100</a:t>
                      </a:r>
                      <a:endParaRPr lang="zh-TW" sz="2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effectLst/>
                        </a:rPr>
                        <a:t>2</a:t>
                      </a:r>
                      <a:endParaRPr lang="zh-TW" sz="2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</a:rPr>
                        <a:t>100</a:t>
                      </a:r>
                      <a:endParaRPr lang="zh-TW" sz="2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</a:rPr>
                        <a:t>200</a:t>
                      </a:r>
                      <a:endParaRPr lang="zh-TW" sz="2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</a:rPr>
                        <a:t>10000</a:t>
                      </a:r>
                      <a:endParaRPr lang="zh-TW" sz="2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effectLst/>
                        </a:rPr>
                        <a:t>~10</a:t>
                      </a:r>
                      <a:r>
                        <a:rPr lang="en-US" sz="2800" kern="100" baseline="30000" dirty="0">
                          <a:effectLst/>
                        </a:rPr>
                        <a:t>30</a:t>
                      </a:r>
                      <a:endParaRPr lang="zh-TW" sz="2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 dirty="0" smtClean="0">
                          <a:effectLst/>
                        </a:rPr>
                        <a:t>~10</a:t>
                      </a:r>
                      <a:r>
                        <a:rPr lang="en-US" sz="2800" kern="100" baseline="30000" dirty="0" smtClean="0">
                          <a:effectLst/>
                        </a:rPr>
                        <a:t>157</a:t>
                      </a:r>
                      <a:endParaRPr lang="zh-TW" sz="2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9576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Josephus problem</a:t>
            </a:r>
          </a:p>
        </p:txBody>
      </p:sp>
      <p:sp>
        <p:nvSpPr>
          <p:cNvPr id="615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en-US" sz="2800" u="sng" dirty="0" smtClean="0"/>
              <a:t>Flavius Josephus</a:t>
            </a:r>
            <a:r>
              <a:rPr lang="en-US" altLang="zh-TW" sz="2800" dirty="0" smtClean="0">
                <a:ea typeface="新細明體" panose="02020500000000000000" pitchFamily="18" charset="-120"/>
              </a:rPr>
              <a:t> is</a:t>
            </a:r>
            <a:r>
              <a:rPr lang="en-US" altLang="en-US" sz="2800" dirty="0" smtClean="0"/>
              <a:t> a Jewish historian living in the 1st century. </a:t>
            </a:r>
            <a:r>
              <a:rPr lang="en-US" altLang="zh-TW" sz="2800" dirty="0" smtClean="0">
                <a:ea typeface="新細明體" panose="02020500000000000000" pitchFamily="18" charset="-120"/>
              </a:rPr>
              <a:t> </a:t>
            </a:r>
            <a:r>
              <a:rPr lang="en-US" altLang="en-US" sz="2800" dirty="0" smtClean="0"/>
              <a:t>According to </a:t>
            </a:r>
            <a:r>
              <a:rPr lang="en-US" altLang="zh-TW" sz="2800" dirty="0" smtClean="0">
                <a:ea typeface="新細明體" panose="02020500000000000000" pitchFamily="18" charset="-120"/>
              </a:rPr>
              <a:t>his</a:t>
            </a:r>
            <a:r>
              <a:rPr lang="en-US" altLang="en-US" sz="2800" dirty="0" smtClean="0"/>
              <a:t> account, he and his </a:t>
            </a:r>
            <a:r>
              <a:rPr lang="en-US" altLang="en-US" sz="2800" dirty="0" smtClean="0">
                <a:solidFill>
                  <a:srgbClr val="FF0000"/>
                </a:solidFill>
              </a:rPr>
              <a:t>40 </a:t>
            </a:r>
            <a:r>
              <a:rPr lang="en-US" altLang="en-US" sz="2800" dirty="0" smtClean="0"/>
              <a:t>comrade soldiers were trapped in a cave, surrounded by Romans. They chose suicide over capture and decided that they would form </a:t>
            </a:r>
            <a:r>
              <a:rPr lang="en-US" altLang="en-US" sz="2800" dirty="0" smtClean="0">
                <a:solidFill>
                  <a:srgbClr val="FF0000"/>
                </a:solidFill>
              </a:rPr>
              <a:t>a circle </a:t>
            </a:r>
            <a:r>
              <a:rPr lang="en-US" altLang="en-US" sz="2800" dirty="0" smtClean="0"/>
              <a:t>and start killing themselves using </a:t>
            </a:r>
            <a:r>
              <a:rPr lang="en-US" altLang="en-US" sz="2800" dirty="0" smtClean="0">
                <a:solidFill>
                  <a:srgbClr val="FF0000"/>
                </a:solidFill>
              </a:rPr>
              <a:t>a step of three</a:t>
            </a:r>
            <a:r>
              <a:rPr lang="en-US" altLang="en-US" sz="2800" dirty="0" smtClean="0"/>
              <a:t>. As Josephus did not want to die, he was able to find the safe place, and stayed alive with his comrade, later joining the Romans who captured them. </a:t>
            </a:r>
            <a:endParaRPr lang="en-US" altLang="zh-TW" sz="2800" dirty="0" smtClean="0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17942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The second algorithm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9003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992278"/>
          </a:xfrm>
        </p:spPr>
        <p:txBody>
          <a:bodyPr/>
          <a:lstStyle/>
          <a:p>
            <a:r>
              <a:rPr lang="en-US" altLang="zh-TW" dirty="0" smtClean="0"/>
              <a:t>We do not need to actually “remove” the dead ones, but just mark them dead.</a:t>
            </a:r>
          </a:p>
          <a:p>
            <a:r>
              <a:rPr lang="en-US" altLang="zh-TW" dirty="0" smtClean="0"/>
              <a:t>In the implementation, you can use an array to represent the </a:t>
            </a:r>
            <a:r>
              <a:rPr lang="en-US" altLang="zh-TW" dirty="0" smtClean="0">
                <a:solidFill>
                  <a:srgbClr val="FF0000"/>
                </a:solidFill>
              </a:rPr>
              <a:t>status</a:t>
            </a:r>
            <a:r>
              <a:rPr lang="en-US" altLang="zh-TW" dirty="0" smtClean="0"/>
              <a:t> of a person.</a:t>
            </a:r>
          </a:p>
          <a:p>
            <a:r>
              <a:rPr lang="en-US" altLang="zh-TW" dirty="0" smtClean="0"/>
              <a:t>Ex: n=8, m=2.</a:t>
            </a:r>
          </a:p>
          <a:p>
            <a:endParaRPr lang="en-US" altLang="zh-TW" dirty="0"/>
          </a:p>
          <a:p>
            <a:endParaRPr lang="en-US" altLang="zh-TW" dirty="0" smtClean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ctr" defTabSz="457200" rtl="0">
              <a:spcBef>
                <a:spcPct val="0"/>
              </a:spcBef>
            </a:pPr>
            <a:r>
              <a:rPr lang="en-US" altLang="zh-TW" sz="4400" dirty="0" smtClean="0">
                <a:ea typeface="新細明體" panose="02020500000000000000" pitchFamily="18" charset="-120"/>
              </a:rPr>
              <a:t>Mark the “dead” one </a:t>
            </a:r>
            <a:endParaRPr lang="zh-TW" altLang="en-US" sz="4400" dirty="0"/>
          </a:p>
        </p:txBody>
      </p:sp>
      <p:grpSp>
        <p:nvGrpSpPr>
          <p:cNvPr id="5" name="Group 45"/>
          <p:cNvGrpSpPr>
            <a:grpSpLocks/>
          </p:cNvGrpSpPr>
          <p:nvPr/>
        </p:nvGrpSpPr>
        <p:grpSpPr bwMode="auto">
          <a:xfrm>
            <a:off x="1056262" y="4713710"/>
            <a:ext cx="5679022" cy="754762"/>
            <a:chOff x="2835" y="3249"/>
            <a:chExt cx="1859" cy="317"/>
          </a:xfrm>
        </p:grpSpPr>
        <p:sp>
          <p:nvSpPr>
            <p:cNvPr id="7" name="Rectangle 36"/>
            <p:cNvSpPr>
              <a:spLocks noChangeArrowheads="1"/>
            </p:cNvSpPr>
            <p:nvPr/>
          </p:nvSpPr>
          <p:spPr bwMode="auto">
            <a:xfrm>
              <a:off x="2835" y="3249"/>
              <a:ext cx="1859" cy="31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TW" sz="3200" dirty="0">
                  <a:ea typeface="新細明體" panose="02020500000000000000" pitchFamily="18" charset="-120"/>
                </a:rPr>
                <a:t>1    2    3    4    5    6    7    8</a:t>
              </a:r>
            </a:p>
          </p:txBody>
        </p:sp>
        <p:sp>
          <p:nvSpPr>
            <p:cNvPr id="8" name="Line 37"/>
            <p:cNvSpPr>
              <a:spLocks noChangeShapeType="1"/>
            </p:cNvSpPr>
            <p:nvPr/>
          </p:nvSpPr>
          <p:spPr bwMode="auto">
            <a:xfrm>
              <a:off x="3062" y="3249"/>
              <a:ext cx="0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sz="3200"/>
            </a:p>
          </p:txBody>
        </p:sp>
        <p:sp>
          <p:nvSpPr>
            <p:cNvPr id="9" name="Line 38"/>
            <p:cNvSpPr>
              <a:spLocks noChangeShapeType="1"/>
            </p:cNvSpPr>
            <p:nvPr/>
          </p:nvSpPr>
          <p:spPr bwMode="auto">
            <a:xfrm>
              <a:off x="3288" y="3249"/>
              <a:ext cx="0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sz="3200"/>
            </a:p>
          </p:txBody>
        </p:sp>
        <p:sp>
          <p:nvSpPr>
            <p:cNvPr id="10" name="Line 40"/>
            <p:cNvSpPr>
              <a:spLocks noChangeShapeType="1"/>
            </p:cNvSpPr>
            <p:nvPr/>
          </p:nvSpPr>
          <p:spPr bwMode="auto">
            <a:xfrm>
              <a:off x="3515" y="3249"/>
              <a:ext cx="0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sz="3200"/>
            </a:p>
          </p:txBody>
        </p:sp>
        <p:sp>
          <p:nvSpPr>
            <p:cNvPr id="11" name="Line 41"/>
            <p:cNvSpPr>
              <a:spLocks noChangeShapeType="1"/>
            </p:cNvSpPr>
            <p:nvPr/>
          </p:nvSpPr>
          <p:spPr bwMode="auto">
            <a:xfrm>
              <a:off x="3742" y="3249"/>
              <a:ext cx="0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sz="3200"/>
            </a:p>
          </p:txBody>
        </p:sp>
        <p:sp>
          <p:nvSpPr>
            <p:cNvPr id="12" name="Line 42"/>
            <p:cNvSpPr>
              <a:spLocks noChangeShapeType="1"/>
            </p:cNvSpPr>
            <p:nvPr/>
          </p:nvSpPr>
          <p:spPr bwMode="auto">
            <a:xfrm>
              <a:off x="4014" y="3249"/>
              <a:ext cx="0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sz="3200"/>
            </a:p>
          </p:txBody>
        </p:sp>
        <p:sp>
          <p:nvSpPr>
            <p:cNvPr id="13" name="Line 43"/>
            <p:cNvSpPr>
              <a:spLocks noChangeShapeType="1"/>
            </p:cNvSpPr>
            <p:nvPr/>
          </p:nvSpPr>
          <p:spPr bwMode="auto">
            <a:xfrm>
              <a:off x="4241" y="3249"/>
              <a:ext cx="0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sz="3200"/>
            </a:p>
          </p:txBody>
        </p:sp>
        <p:sp>
          <p:nvSpPr>
            <p:cNvPr id="14" name="Line 44"/>
            <p:cNvSpPr>
              <a:spLocks noChangeShapeType="1"/>
            </p:cNvSpPr>
            <p:nvPr/>
          </p:nvSpPr>
          <p:spPr bwMode="auto">
            <a:xfrm>
              <a:off x="4468" y="3249"/>
              <a:ext cx="0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sz="3200"/>
            </a:p>
          </p:txBody>
        </p:sp>
      </p:grpSp>
      <p:sp>
        <p:nvSpPr>
          <p:cNvPr id="15" name="禁止標誌 14"/>
          <p:cNvSpPr/>
          <p:nvPr/>
        </p:nvSpPr>
        <p:spPr>
          <a:xfrm>
            <a:off x="1787673" y="4799434"/>
            <a:ext cx="620296" cy="583313"/>
          </a:xfrm>
          <a:prstGeom prst="noSmoking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6" name="禁止標誌 15"/>
          <p:cNvSpPr/>
          <p:nvPr/>
        </p:nvSpPr>
        <p:spPr>
          <a:xfrm>
            <a:off x="3219078" y="4799433"/>
            <a:ext cx="620296" cy="583313"/>
          </a:xfrm>
          <a:prstGeom prst="noSmoking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7" name="禁止標誌 16"/>
          <p:cNvSpPr/>
          <p:nvPr/>
        </p:nvSpPr>
        <p:spPr>
          <a:xfrm>
            <a:off x="4681182" y="4799432"/>
            <a:ext cx="620296" cy="583313"/>
          </a:xfrm>
          <a:prstGeom prst="noSmoking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8" name="禁止標誌 17"/>
          <p:cNvSpPr/>
          <p:nvPr/>
        </p:nvSpPr>
        <p:spPr>
          <a:xfrm>
            <a:off x="6057578" y="4767495"/>
            <a:ext cx="620296" cy="583313"/>
          </a:xfrm>
          <a:prstGeom prst="noSmoking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9" name="禁止標誌 18"/>
          <p:cNvSpPr/>
          <p:nvPr/>
        </p:nvSpPr>
        <p:spPr>
          <a:xfrm>
            <a:off x="2562202" y="4785423"/>
            <a:ext cx="620296" cy="583313"/>
          </a:xfrm>
          <a:prstGeom prst="noSmoking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0" name="禁止標誌 19"/>
          <p:cNvSpPr/>
          <p:nvPr/>
        </p:nvSpPr>
        <p:spPr>
          <a:xfrm>
            <a:off x="5363831" y="4793263"/>
            <a:ext cx="620296" cy="583313"/>
          </a:xfrm>
          <a:prstGeom prst="noSmoking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1" name="禁止標誌 20"/>
          <p:cNvSpPr/>
          <p:nvPr/>
        </p:nvSpPr>
        <p:spPr>
          <a:xfrm>
            <a:off x="3944689" y="4763927"/>
            <a:ext cx="620296" cy="583313"/>
          </a:xfrm>
          <a:prstGeom prst="noSmoking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2" name="直線圖說文字 1 21"/>
          <p:cNvSpPr/>
          <p:nvPr/>
        </p:nvSpPr>
        <p:spPr>
          <a:xfrm>
            <a:off x="903004" y="6034557"/>
            <a:ext cx="1230596" cy="627529"/>
          </a:xfrm>
          <a:prstGeom prst="borderCallout1">
            <a:avLst>
              <a:gd name="adj1" fmla="val -4107"/>
              <a:gd name="adj2" fmla="val 46934"/>
              <a:gd name="adj3" fmla="val -84643"/>
              <a:gd name="adj4" fmla="val 48252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chemeClr val="tx1"/>
                </a:solidFill>
              </a:rPr>
              <a:t>Current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1181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4.44444E-6 L 0.08247 0.0051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15" y="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247 0.0051 L 0.16077 -4.44444E-6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06" y="-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3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077 -4.44444E-6 L 0.23924 -4.44444E-6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2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3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924 -4.44444E-6 L 0.31181 -4.44444E-6 " pathEditMode="relative" rAng="0" ptsTypes="AA">
                                      <p:cBhvr>
                                        <p:cTn id="2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2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3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1181 -4.44444E-6 L 0.39618 -4.44444E-6 " pathEditMode="relative" rAng="0" ptsTypes="AA">
                                      <p:cBhvr>
                                        <p:cTn id="3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1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63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9618 -4.44444E-6 L 0.47066 -0.00532 " pathEditMode="relative" rAng="0" ptsTypes="AA">
                                      <p:cBhvr>
                                        <p:cTn id="3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15" y="-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63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7066 -0.00532 L 0.54323 -0.00787 " pathEditMode="relative" rAng="0" ptsTypes="AA">
                                      <p:cBhvr>
                                        <p:cTn id="4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28" y="-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7" presetClass="path" presetSubtype="0" accel="50000" decel="5000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4306 -0.00787 L 0.39584 0.01991 C 0.36528 0.02639 0.31927 0.03056 0.27084 0.03056 C 0.2165 0.03056 0.17275 0.02639 0.14219 0.01991 L -0.00382 -0.00787 " pathEditMode="relative" rAng="0" ptsTypes="AAAAA">
                                      <p:cBhvr>
                                        <p:cTn id="5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344" y="19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63" presetClass="path" presetSubtype="0" accel="50000" decel="5000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4.44444E-6 L 0.08247 0.0051 " pathEditMode="relative" rAng="0" ptsTypes="AA">
                                      <p:cBhvr>
                                        <p:cTn id="5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15" y="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63" presetClass="path" presetSubtype="0" accel="50000" decel="5000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247 0.0051 L 0.16077 -4.44444E-6 " pathEditMode="relative" rAng="0" ptsTypes="AA">
                                      <p:cBhvr>
                                        <p:cTn id="5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06" y="-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63" presetClass="path" presetSubtype="0" accel="50000" decel="50000" fill="hold" grpId="1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077 -4.44444E-6 L 0.23924 -4.44444E-6 " pathEditMode="relative" rAng="0" ptsTypes="AA">
                                      <p:cBhvr>
                                        <p:cTn id="6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2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63" presetClass="path" presetSubtype="0" accel="50000" decel="50000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924 -4.44444E-6 L 0.31181 -4.44444E-6 " pathEditMode="relative" rAng="0" ptsTypes="AA">
                                      <p:cBhvr>
                                        <p:cTn id="7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2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63" presetClass="path" presetSubtype="0" accel="50000" decel="50000" fill="hold" grpId="1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1181 -4.44444E-6 L 0.39618 -4.44444E-6 " pathEditMode="relative" rAng="0" ptsTypes="AA">
                                      <p:cBhvr>
                                        <p:cTn id="7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1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63" presetClass="path" presetSubtype="0" accel="50000" decel="50000" fill="hold" grpId="1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9618 -4.44444E-6 L 0.47066 -0.00532 " pathEditMode="relative" rAng="0" ptsTypes="AA">
                                      <p:cBhvr>
                                        <p:cTn id="7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15" y="-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63" presetClass="path" presetSubtype="0" accel="50000" decel="50000" fill="hold" grpId="1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7066 -0.00532 L 0.54323 -0.00787 " pathEditMode="relative" rAng="0" ptsTypes="AA">
                                      <p:cBhvr>
                                        <p:cTn id="8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28" y="-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37" presetClass="path" presetSubtype="0" accel="50000" decel="50000" fill="hold" grpId="1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4323 -0.00787 L 0.39271 0.0257 C 0.36111 0.0338 0.31441 0.03797 0.26511 0.03797 C 0.20955 0.03797 0.16459 0.0338 0.13351 0.0257 L -0.01562 -0.00787 " pathEditMode="relative" rAng="0" ptsTypes="AAAAA">
                                      <p:cBhvr>
                                        <p:cTn id="9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951" y="22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63" presetClass="path" presetSubtype="0" accel="50000" decel="50000" fill="hold" grpId="1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4.44444E-6 L 0.08247 0.0051 " pathEditMode="relative" rAng="0" ptsTypes="AA">
                                      <p:cBhvr>
                                        <p:cTn id="9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15" y="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63" presetClass="path" presetSubtype="0" accel="50000" decel="50000" fill="hold" grpId="1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247 0.0051 L 0.16077 -4.44444E-6 " pathEditMode="relative" rAng="0" ptsTypes="AA">
                                      <p:cBhvr>
                                        <p:cTn id="9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06" y="-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63" presetClass="path" presetSubtype="0" accel="50000" decel="50000" fill="hold" grpId="18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077 -4.44444E-6 L 0.23924 -4.44444E-6 " pathEditMode="relative" rAng="0" ptsTypes="AA">
                                      <p:cBhvr>
                                        <p:cTn id="10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2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63" presetClass="path" presetSubtype="0" accel="50000" decel="50000" fill="hold" grpId="19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924 -4.44444E-6 L 0.31181 -4.44444E-6 " pathEditMode="relative" rAng="0" ptsTypes="AA">
                                      <p:cBhvr>
                                        <p:cTn id="10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2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2" grpId="1" animBg="1"/>
      <p:bldP spid="22" grpId="2" animBg="1"/>
      <p:bldP spid="22" grpId="3" animBg="1"/>
      <p:bldP spid="22" grpId="4" animBg="1"/>
      <p:bldP spid="22" grpId="5" animBg="1"/>
      <p:bldP spid="22" grpId="6" animBg="1"/>
      <p:bldP spid="22" grpId="7" animBg="1"/>
      <p:bldP spid="22" grpId="8" animBg="1"/>
      <p:bldP spid="22" grpId="9" animBg="1"/>
      <p:bldP spid="22" grpId="10" animBg="1"/>
      <p:bldP spid="22" grpId="11" animBg="1"/>
      <p:bldP spid="22" grpId="12" animBg="1"/>
      <p:bldP spid="22" grpId="13" animBg="1"/>
      <p:bldP spid="22" grpId="14" animBg="1"/>
      <p:bldP spid="22" grpId="15" animBg="1"/>
      <p:bldP spid="22" grpId="16" animBg="1"/>
      <p:bldP spid="22" grpId="17" animBg="1"/>
      <p:bldP spid="22" grpId="18" animBg="1"/>
      <p:bldP spid="22" grpId="19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2671"/>
          </a:xfrm>
        </p:spPr>
        <p:txBody>
          <a:bodyPr>
            <a:normAutofit/>
          </a:bodyPr>
          <a:lstStyle/>
          <a:p>
            <a:r>
              <a:rPr lang="en-US" altLang="zh-TW" dirty="0"/>
              <a:t>In the first round, the program can take one step to find the next ALIVE person.  </a:t>
            </a:r>
            <a:endParaRPr lang="en-US" altLang="zh-TW" dirty="0" smtClean="0"/>
          </a:p>
          <a:p>
            <a:r>
              <a:rPr lang="en-US" altLang="zh-TW" dirty="0" smtClean="0"/>
              <a:t>After </a:t>
            </a:r>
            <a:r>
              <a:rPr lang="en-US" altLang="zh-TW" dirty="0"/>
              <a:t>the first round, there are roughly n/m people are marked DEAD.  </a:t>
            </a:r>
            <a:r>
              <a:rPr lang="en-US" altLang="zh-TW" dirty="0" smtClean="0"/>
              <a:t>So </a:t>
            </a:r>
            <a:r>
              <a:rPr lang="en-US" altLang="zh-TW" dirty="0"/>
              <a:t>in the second round, we need to skip those </a:t>
            </a:r>
            <a:r>
              <a:rPr lang="en-US" altLang="zh-TW" dirty="0" smtClean="0"/>
              <a:t>DEAD people.</a:t>
            </a:r>
          </a:p>
          <a:p>
            <a:r>
              <a:rPr lang="en-US" altLang="zh-TW" dirty="0"/>
              <a:t>In the second round, the number of DEAD people becomes 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n/m + (n-n/m)/m = 2n/m -n/m</a:t>
            </a:r>
            <a:r>
              <a:rPr lang="en-US" altLang="zh-TW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altLang="zh-TW" dirty="0"/>
              <a:t> roughly. 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143435" y="274638"/>
            <a:ext cx="8875059" cy="1143000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Time complexity of the 2</a:t>
            </a:r>
            <a:r>
              <a:rPr lang="en-US" altLang="zh-TW" baseline="30000" dirty="0" smtClean="0"/>
              <a:t>nd</a:t>
            </a:r>
            <a:r>
              <a:rPr lang="en-US" altLang="zh-TW" dirty="0" smtClean="0"/>
              <a:t> algorithm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74806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2671"/>
          </a:xfrm>
        </p:spPr>
        <p:txBody>
          <a:bodyPr>
            <a:normAutofit/>
          </a:bodyPr>
          <a:lstStyle/>
          <a:p>
            <a:r>
              <a:rPr lang="en-US" altLang="zh-TW" dirty="0"/>
              <a:t>Let </a:t>
            </a:r>
            <a:r>
              <a:rPr lang="en-US" altLang="zh-TW" dirty="0" smtClean="0"/>
              <a:t>a=n/m </a:t>
            </a:r>
            <a:r>
              <a:rPr lang="en-US" altLang="zh-TW" dirty="0"/>
              <a:t>and </a:t>
            </a:r>
            <a:r>
              <a:rPr lang="en-US" altLang="zh-TW" dirty="0" smtClean="0"/>
              <a:t>r=(</a:t>
            </a:r>
            <a:r>
              <a:rPr lang="en-US" altLang="zh-TW" dirty="0"/>
              <a:t>m – 1)/m.   </a:t>
            </a:r>
            <a:r>
              <a:rPr lang="en-US" altLang="zh-TW" dirty="0" smtClean="0"/>
              <a:t>The </a:t>
            </a:r>
            <a:r>
              <a:rPr lang="en-US" altLang="zh-TW" dirty="0"/>
              <a:t>number of dead people increased </a:t>
            </a:r>
            <a:r>
              <a:rPr lang="en-US" altLang="zh-TW" dirty="0" smtClean="0"/>
              <a:t>are </a:t>
            </a:r>
            <a:r>
              <a:rPr lang="en-US" altLang="zh-TW" dirty="0"/>
              <a:t>a, </a:t>
            </a:r>
            <a:r>
              <a:rPr lang="en-US" altLang="zh-TW" dirty="0" err="1"/>
              <a:t>ar</a:t>
            </a:r>
            <a:r>
              <a:rPr lang="en-US" altLang="zh-TW" dirty="0"/>
              <a:t>, ar</a:t>
            </a:r>
            <a:r>
              <a:rPr lang="en-US" altLang="zh-TW" baseline="30000" dirty="0"/>
              <a:t>2</a:t>
            </a:r>
            <a:r>
              <a:rPr lang="en-US" altLang="zh-TW" dirty="0" smtClean="0"/>
              <a:t>,…  </a:t>
            </a:r>
          </a:p>
          <a:p>
            <a:r>
              <a:rPr lang="en-US" altLang="zh-TW" dirty="0" smtClean="0"/>
              <a:t>How </a:t>
            </a:r>
            <a:r>
              <a:rPr lang="en-US" altLang="zh-TW" dirty="0"/>
              <a:t>many rounds </a:t>
            </a:r>
            <a:r>
              <a:rPr lang="en-US" altLang="zh-TW" dirty="0" smtClean="0"/>
              <a:t>to </a:t>
            </a:r>
            <a:r>
              <a:rPr lang="en-US" altLang="zh-TW" dirty="0"/>
              <a:t>kill n – 1 people?  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Suppose </a:t>
            </a:r>
            <a:r>
              <a:rPr lang="en-US" altLang="zh-TW" dirty="0"/>
              <a:t>it needs k rounds.  </a:t>
            </a:r>
            <a:endParaRPr lang="en-US" altLang="zh-TW" dirty="0" smtClean="0"/>
          </a:p>
          <a:p>
            <a:pPr lvl="1"/>
            <a:endParaRPr lang="en-US" altLang="zh-TW" dirty="0"/>
          </a:p>
          <a:p>
            <a:pPr lvl="1"/>
            <a:r>
              <a:rPr lang="en-US" altLang="zh-TW" dirty="0"/>
              <a:t>The solution is k = log</a:t>
            </a:r>
            <a:r>
              <a:rPr lang="en-US" altLang="zh-TW" baseline="-25000" dirty="0"/>
              <a:t>1/r</a:t>
            </a:r>
            <a:r>
              <a:rPr lang="en-US" altLang="zh-TW" dirty="0"/>
              <a:t>(n</a:t>
            </a:r>
            <a:r>
              <a:rPr lang="en-US" altLang="zh-TW" dirty="0" smtClean="0"/>
              <a:t>).</a:t>
            </a:r>
          </a:p>
          <a:p>
            <a:pPr lvl="1"/>
            <a:r>
              <a:rPr lang="en-US" altLang="zh-TW" dirty="0" smtClean="0"/>
              <a:t>For m=2, 1/r = 2.  k = log</a:t>
            </a:r>
            <a:r>
              <a:rPr lang="en-US" altLang="zh-TW" baseline="-25000" dirty="0" smtClean="0"/>
              <a:t>2</a:t>
            </a:r>
            <a:r>
              <a:rPr lang="en-US" altLang="zh-TW" dirty="0" smtClean="0"/>
              <a:t>(n).</a:t>
            </a:r>
            <a:r>
              <a:rPr lang="zh-TW" altLang="en-US" dirty="0" smtClean="0"/>
              <a:t>  </a:t>
            </a:r>
            <a:endParaRPr lang="en-US" altLang="zh-TW" dirty="0" smtClean="0"/>
          </a:p>
          <a:p>
            <a:r>
              <a:rPr lang="en-US" altLang="zh-TW" dirty="0" smtClean="0"/>
              <a:t>The time complexity of the 2</a:t>
            </a:r>
            <a:r>
              <a:rPr lang="en-US" altLang="zh-TW" baseline="30000" dirty="0" smtClean="0"/>
              <a:t>nd</a:t>
            </a:r>
            <a:r>
              <a:rPr lang="en-US" altLang="zh-TW" dirty="0" smtClean="0"/>
              <a:t> algorithm is O(</a:t>
            </a:r>
            <a:r>
              <a:rPr lang="en-US" altLang="zh-TW" dirty="0" err="1" smtClean="0"/>
              <a:t>nlog</a:t>
            </a:r>
            <a:r>
              <a:rPr lang="en-US" altLang="zh-TW" dirty="0" smtClean="0"/>
              <a:t>(n))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215153" y="274638"/>
            <a:ext cx="8713694" cy="1143000"/>
          </a:xfrm>
        </p:spPr>
        <p:txBody>
          <a:bodyPr>
            <a:normAutofit/>
          </a:bodyPr>
          <a:lstStyle/>
          <a:p>
            <a:r>
              <a:rPr lang="en-US" altLang="zh-TW" dirty="0"/>
              <a:t>Time complexity of the 2</a:t>
            </a:r>
            <a:r>
              <a:rPr lang="en-US" altLang="zh-TW" baseline="30000" dirty="0"/>
              <a:t>nd</a:t>
            </a:r>
            <a:r>
              <a:rPr lang="en-US" altLang="zh-TW" dirty="0"/>
              <a:t> </a:t>
            </a:r>
            <a:r>
              <a:rPr lang="en-US" altLang="zh-TW" dirty="0" smtClean="0"/>
              <a:t>algorithm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300265" y="3729925"/>
            <a:ext cx="60773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28600" algn="ctr">
              <a:spcAft>
                <a:spcPts val="0"/>
              </a:spcAft>
            </a:pPr>
            <a:r>
              <a:rPr lang="en-US" altLang="zh-TW" sz="2800" kern="100" dirty="0">
                <a:latin typeface="Courier New" panose="02070309020205020404" pitchFamily="49" charset="0"/>
                <a:cs typeface="Times New Roman" panose="02020603050405020304" pitchFamily="18" charset="0"/>
              </a:rPr>
              <a:t>a + </a:t>
            </a:r>
            <a:r>
              <a:rPr lang="en-US" altLang="zh-TW" sz="2800" kern="1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ar</a:t>
            </a:r>
            <a:r>
              <a:rPr lang="en-US" altLang="zh-TW" sz="2800" kern="100" dirty="0">
                <a:latin typeface="Courier New" panose="02070309020205020404" pitchFamily="49" charset="0"/>
                <a:cs typeface="Times New Roman" panose="02020603050405020304" pitchFamily="18" charset="0"/>
              </a:rPr>
              <a:t> + … + ar</a:t>
            </a:r>
            <a:r>
              <a:rPr lang="en-US" altLang="zh-TW" sz="2800" kern="100" baseline="30000" dirty="0">
                <a:latin typeface="Courier New" panose="02070309020205020404" pitchFamily="49" charset="0"/>
                <a:cs typeface="Times New Roman" panose="02020603050405020304" pitchFamily="18" charset="0"/>
              </a:rPr>
              <a:t>k – 1</a:t>
            </a:r>
            <a:r>
              <a:rPr lang="en-US" altLang="zh-TW" sz="2800" kern="100" dirty="0">
                <a:latin typeface="Courier New" panose="02070309020205020404" pitchFamily="49" charset="0"/>
                <a:cs typeface="Times New Roman" panose="02020603050405020304" pitchFamily="18" charset="0"/>
              </a:rPr>
              <a:t> = n – 1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8626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anose="02020500000000000000" pitchFamily="18" charset="-120"/>
              </a:rPr>
              <a:t>The third Algorithm</a:t>
            </a:r>
            <a:endParaRPr lang="zh-TW" altLang="en-US" dirty="0" smtClean="0">
              <a:ea typeface="新細明體" panose="02020500000000000000" pitchFamily="18" charset="-120"/>
            </a:endParaRPr>
          </a:p>
        </p:txBody>
      </p:sp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6480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Two key steps: (1) find the next and (2) kill the next</a:t>
            </a:r>
          </a:p>
          <a:p>
            <a:r>
              <a:rPr lang="en-US" altLang="zh-TW" dirty="0" smtClean="0"/>
              <a:t>If we can make each step O(1) time, we can make the overall time O(n)</a:t>
            </a:r>
          </a:p>
          <a:p>
            <a:r>
              <a:rPr lang="en-US" altLang="zh-TW" dirty="0" smtClean="0"/>
              <a:t>Using array cannot achieve both </a:t>
            </a:r>
            <a:r>
              <a:rPr lang="en-US" altLang="zh-TW" dirty="0" smtClean="0">
                <a:sym typeface="Wingdings" panose="05000000000000000000" pitchFamily="2" charset="2"/>
              </a:rPr>
              <a:t> </a:t>
            </a:r>
          </a:p>
          <a:p>
            <a:r>
              <a:rPr lang="en-US" altLang="zh-TW" dirty="0" smtClean="0">
                <a:sym typeface="Wingdings" panose="05000000000000000000" pitchFamily="2" charset="2"/>
              </a:rPr>
              <a:t>We need a new data structure  </a:t>
            </a:r>
          </a:p>
          <a:p>
            <a:r>
              <a:rPr lang="en-US" altLang="zh-TW" dirty="0" smtClean="0">
                <a:sym typeface="Wingdings" panose="05000000000000000000" pitchFamily="2" charset="2"/>
              </a:rPr>
              <a:t>Circular linked list (</a:t>
            </a:r>
            <a:r>
              <a:rPr lang="en-US" altLang="zh-TW" dirty="0" err="1" smtClean="0">
                <a:sym typeface="Wingdings" panose="05000000000000000000" pitchFamily="2" charset="2"/>
              </a:rPr>
              <a:t>struct</a:t>
            </a:r>
            <a:r>
              <a:rPr lang="en-US" altLang="zh-TW" dirty="0" smtClean="0">
                <a:sym typeface="Wingdings" panose="05000000000000000000" pitchFamily="2" charset="2"/>
              </a:rPr>
              <a:t> + pointer)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How to make it run faster?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75222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The structure of a node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Operations:</a:t>
            </a:r>
          </a:p>
          <a:p>
            <a:pPr lvl="1"/>
            <a:r>
              <a:rPr lang="en-US" altLang="zh-TW" dirty="0" smtClean="0"/>
              <a:t>Initialization, add a node, </a:t>
            </a:r>
          </a:p>
          <a:p>
            <a:pPr lvl="1"/>
            <a:r>
              <a:rPr lang="en-US" altLang="zh-TW" dirty="0" smtClean="0"/>
              <a:t>delete a node, </a:t>
            </a:r>
          </a:p>
          <a:p>
            <a:pPr lvl="1"/>
            <a:r>
              <a:rPr lang="en-US" altLang="zh-TW" dirty="0" smtClean="0"/>
              <a:t>check the number of nodes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Circular linked list</a:t>
            </a:r>
            <a:endParaRPr lang="zh-TW" altLang="en-US" dirty="0"/>
          </a:p>
        </p:txBody>
      </p:sp>
      <p:graphicFrame>
        <p:nvGraphicFramePr>
          <p:cNvPr id="4" name="內容版面配置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71716621"/>
              </p:ext>
            </p:extLst>
          </p:nvPr>
        </p:nvGraphicFramePr>
        <p:xfrm>
          <a:off x="5441577" y="1417638"/>
          <a:ext cx="3801035" cy="33291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200" y="2234952"/>
            <a:ext cx="4910319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800" b="0" i="0" u="none" strike="noStrike" cap="none" normalizeH="0" baseline="0" dirty="0" smtClean="0">
                <a:ln>
                  <a:noFill/>
                </a:ln>
                <a:solidFill>
                  <a:srgbClr val="00993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typedef </a:t>
            </a:r>
            <a:r>
              <a:rPr kumimoji="0" lang="zh-TW" altLang="zh-TW" sz="2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struct node </a:t>
            </a:r>
            <a:r>
              <a:rPr kumimoji="0" lang="zh-TW" altLang="zh-TW" sz="2800" b="0" i="0" u="none" strike="noStrike" cap="none" normalizeH="0" baseline="0" dirty="0" smtClean="0">
                <a:ln>
                  <a:noFill/>
                </a:ln>
                <a:solidFill>
                  <a:srgbClr val="00993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kumimoji="0" lang="zh-TW" altLang="zh-TW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800" b="0" i="0" u="none" strike="noStrike" cap="none" normalizeH="0" baseline="0" dirty="0" smtClean="0">
                <a:ln>
                  <a:noFill/>
                </a:ln>
                <a:solidFill>
                  <a:srgbClr val="00993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    int </a:t>
            </a:r>
            <a:r>
              <a:rPr kumimoji="0" lang="en-US" altLang="zh-TW" sz="2800" b="0" i="0" u="none" strike="noStrike" cap="none" normalizeH="0" baseline="0" dirty="0" smtClean="0">
                <a:ln>
                  <a:noFill/>
                </a:ln>
                <a:solidFill>
                  <a:srgbClr val="00993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zh-TW" altLang="zh-TW" sz="2800" b="0" i="0" u="none" strike="noStrike" cap="none" normalizeH="0" baseline="0" dirty="0" smtClean="0">
                <a:ln>
                  <a:noFill/>
                </a:ln>
                <a:solidFill>
                  <a:srgbClr val="00993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zh-TW" altLang="zh-TW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800" b="0" i="0" u="none" strike="noStrike" cap="none" normalizeH="0" baseline="0" dirty="0" smtClean="0">
                <a:ln>
                  <a:noFill/>
                </a:ln>
                <a:solidFill>
                  <a:srgbClr val="00993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kumimoji="0" lang="zh-TW" altLang="zh-TW" sz="2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struct node </a:t>
            </a:r>
            <a:r>
              <a:rPr kumimoji="0" lang="zh-TW" altLang="zh-TW" sz="2800" b="0" i="0" u="none" strike="noStrike" cap="none" normalizeH="0" baseline="0" dirty="0" smtClean="0">
                <a:ln>
                  <a:noFill/>
                </a:ln>
                <a:solidFill>
                  <a:srgbClr val="00993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*next;</a:t>
            </a:r>
            <a:endParaRPr kumimoji="0" lang="zh-TW" altLang="zh-TW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800" b="0" i="0" u="none" strike="noStrike" cap="none" normalizeH="0" baseline="0" dirty="0" smtClean="0">
                <a:ln>
                  <a:noFill/>
                </a:ln>
                <a:solidFill>
                  <a:srgbClr val="009933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} Node;</a:t>
            </a:r>
            <a:endParaRPr kumimoji="0" lang="zh-TW" altLang="zh-TW" sz="5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8417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Node *head;</a:t>
            </a:r>
          </a:p>
          <a:p>
            <a:pPr marL="0" indent="0">
              <a:buNone/>
            </a:pPr>
            <a:r>
              <a:rPr lang="en-US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head = (Node*) </a:t>
            </a:r>
            <a:r>
              <a:rPr lang="en-US" altLang="zh-TW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(Node));</a:t>
            </a:r>
          </a:p>
          <a:p>
            <a:pPr marL="0" indent="0">
              <a:buNone/>
            </a:pPr>
            <a:r>
              <a:rPr lang="en-US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head-&gt;id = 1;</a:t>
            </a:r>
          </a:p>
          <a:p>
            <a:pPr marL="0" indent="0">
              <a:buNone/>
            </a:pPr>
            <a:r>
              <a:rPr lang="en-US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Head-&gt;next = head;</a:t>
            </a:r>
          </a:p>
          <a:p>
            <a:pPr marL="0" indent="0">
              <a:buNone/>
            </a:pPr>
            <a:endParaRPr lang="en-US" altLang="zh-TW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Node *CP = head;</a:t>
            </a:r>
          </a:p>
          <a:p>
            <a:pPr marL="0" indent="0">
              <a:buNone/>
            </a:pPr>
            <a:endParaRPr lang="en-US" altLang="zh-TW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2800" dirty="0" smtClean="0">
                <a:cs typeface="Courier New" panose="02070309020205020404" pitchFamily="49" charset="0"/>
              </a:rPr>
              <a:t>The initialization of linear linked list is </a:t>
            </a:r>
            <a:r>
              <a:rPr lang="en-US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head=NULL</a:t>
            </a:r>
            <a:r>
              <a:rPr lang="en-US" altLang="zh-TW" sz="2800" dirty="0" smtClean="0">
                <a:cs typeface="Courier New" panose="02070309020205020404" pitchFamily="49" charset="0"/>
              </a:rPr>
              <a:t>;</a:t>
            </a:r>
            <a:endParaRPr lang="zh-TW" altLang="en-US" sz="2800" dirty="0">
              <a:cs typeface="Courier New" panose="02070309020205020404" pitchFamily="49" charset="0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Initialization</a:t>
            </a:r>
            <a:endParaRPr lang="zh-TW" altLang="en-US" dirty="0"/>
          </a:p>
        </p:txBody>
      </p:sp>
      <p:sp>
        <p:nvSpPr>
          <p:cNvPr id="5" name="橢圓 4"/>
          <p:cNvSpPr/>
          <p:nvPr/>
        </p:nvSpPr>
        <p:spPr>
          <a:xfrm>
            <a:off x="5821770" y="3458972"/>
            <a:ext cx="1183342" cy="1129553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/>
              <a:t>1</a:t>
            </a:r>
            <a:endParaRPr lang="zh-TW" altLang="en-US" sz="3600" dirty="0"/>
          </a:p>
        </p:txBody>
      </p:sp>
      <p:sp>
        <p:nvSpPr>
          <p:cNvPr id="6" name="圓形箭號 5"/>
          <p:cNvSpPr/>
          <p:nvPr/>
        </p:nvSpPr>
        <p:spPr>
          <a:xfrm rot="5224129">
            <a:off x="6530506" y="3311053"/>
            <a:ext cx="717176" cy="1425389"/>
          </a:xfrm>
          <a:prstGeom prst="circular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7" name="向下箭號 6"/>
          <p:cNvSpPr/>
          <p:nvPr/>
        </p:nvSpPr>
        <p:spPr>
          <a:xfrm>
            <a:off x="6298997" y="2777424"/>
            <a:ext cx="239950" cy="681548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6432879" y="2582861"/>
            <a:ext cx="9124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head</a:t>
            </a:r>
            <a:endParaRPr lang="zh-TW" altLang="en-US" sz="28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7500203" y="3762137"/>
            <a:ext cx="8230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next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809963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TW" dirty="0" smtClean="0"/>
              <a:t>Insert a node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961965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To insert a node after the node pointed by CP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TW" dirty="0" smtClean="0"/>
              <a:t>Allocate a node pointed by P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TW" dirty="0" smtClean="0"/>
              <a:t>P-&gt;next = CP-&gt;next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TW" dirty="0" smtClean="0"/>
              <a:t>CP-&gt;next = P</a:t>
            </a:r>
          </a:p>
          <a:p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2313352" y="4957796"/>
            <a:ext cx="1129553" cy="87854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" name="直線單箭頭接點 4"/>
          <p:cNvCxnSpPr>
            <a:endCxn id="6" idx="1"/>
          </p:cNvCxnSpPr>
          <p:nvPr/>
        </p:nvCxnSpPr>
        <p:spPr>
          <a:xfrm>
            <a:off x="3156034" y="5388102"/>
            <a:ext cx="1425384" cy="17929"/>
          </a:xfrm>
          <a:prstGeom prst="straightConnector1">
            <a:avLst/>
          </a:prstGeom>
          <a:ln w="508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4581418" y="4966760"/>
            <a:ext cx="1129553" cy="87854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直線單箭頭接點 6"/>
          <p:cNvCxnSpPr/>
          <p:nvPr/>
        </p:nvCxnSpPr>
        <p:spPr>
          <a:xfrm>
            <a:off x="5424100" y="5397066"/>
            <a:ext cx="1093694" cy="17929"/>
          </a:xfrm>
          <a:prstGeom prst="straightConnector1">
            <a:avLst/>
          </a:prstGeom>
          <a:ln w="508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6517794" y="4975724"/>
            <a:ext cx="1129553" cy="87854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/>
          <p:cNvCxnSpPr>
            <a:endCxn id="4" idx="1"/>
          </p:cNvCxnSpPr>
          <p:nvPr/>
        </p:nvCxnSpPr>
        <p:spPr>
          <a:xfrm>
            <a:off x="1784200" y="5388102"/>
            <a:ext cx="529152" cy="8965"/>
          </a:xfrm>
          <a:prstGeom prst="straightConnector1">
            <a:avLst/>
          </a:prstGeom>
          <a:ln w="508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663612" y="5108562"/>
            <a:ext cx="10583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smtClean="0">
                <a:solidFill>
                  <a:srgbClr val="FF0000"/>
                </a:solidFill>
              </a:rPr>
              <a:t>Head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grpSp>
        <p:nvGrpSpPr>
          <p:cNvPr id="12" name="群組 11"/>
          <p:cNvGrpSpPr/>
          <p:nvPr/>
        </p:nvGrpSpPr>
        <p:grpSpPr>
          <a:xfrm>
            <a:off x="3873209" y="4295787"/>
            <a:ext cx="1229749" cy="620454"/>
            <a:chOff x="2286367" y="5798096"/>
            <a:chExt cx="1229749" cy="620454"/>
          </a:xfrm>
        </p:grpSpPr>
        <p:cxnSp>
          <p:nvCxnSpPr>
            <p:cNvPr id="13" name="直線單箭頭接點 12"/>
            <p:cNvCxnSpPr/>
            <p:nvPr/>
          </p:nvCxnSpPr>
          <p:spPr>
            <a:xfrm>
              <a:off x="2994576" y="6085401"/>
              <a:ext cx="521540" cy="333149"/>
            </a:xfrm>
            <a:prstGeom prst="straightConnector1">
              <a:avLst/>
            </a:prstGeom>
            <a:ln w="50800"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字方塊 13"/>
            <p:cNvSpPr txBox="1"/>
            <p:nvPr/>
          </p:nvSpPr>
          <p:spPr>
            <a:xfrm>
              <a:off x="2286367" y="5798096"/>
              <a:ext cx="61587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200" dirty="0" smtClean="0">
                  <a:solidFill>
                    <a:srgbClr val="FF0000"/>
                  </a:solidFill>
                </a:rPr>
                <a:t>CP</a:t>
              </a:r>
              <a:endParaRPr lang="zh-TW" altLang="en-US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5" name="矩形 14"/>
          <p:cNvSpPr/>
          <p:nvPr/>
        </p:nvSpPr>
        <p:spPr>
          <a:xfrm>
            <a:off x="5531902" y="3522835"/>
            <a:ext cx="1129553" cy="87854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6" name="直線單箭頭接點 15"/>
          <p:cNvCxnSpPr/>
          <p:nvPr/>
        </p:nvCxnSpPr>
        <p:spPr>
          <a:xfrm>
            <a:off x="6114608" y="3944176"/>
            <a:ext cx="1093694" cy="17929"/>
          </a:xfrm>
          <a:prstGeom prst="straightConnector1">
            <a:avLst/>
          </a:prstGeom>
          <a:ln w="50800">
            <a:tailEnd type="oval" w="lg" len="lg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8" name="肘形接點 17"/>
          <p:cNvCxnSpPr/>
          <p:nvPr/>
        </p:nvCxnSpPr>
        <p:spPr>
          <a:xfrm rot="16200000" flipH="1">
            <a:off x="6208319" y="3939815"/>
            <a:ext cx="1031548" cy="967963"/>
          </a:xfrm>
          <a:prstGeom prst="bentConnector3">
            <a:avLst>
              <a:gd name="adj1" fmla="val 3071"/>
            </a:avLst>
          </a:prstGeom>
          <a:ln w="50800">
            <a:tailEnd type="triangle" w="lg" len="lg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1" name="肘形接點 20"/>
          <p:cNvCxnSpPr>
            <a:endCxn id="15" idx="1"/>
          </p:cNvCxnSpPr>
          <p:nvPr/>
        </p:nvCxnSpPr>
        <p:spPr>
          <a:xfrm rot="5400000" flipH="1" flipV="1">
            <a:off x="4626050" y="4482250"/>
            <a:ext cx="1425996" cy="385708"/>
          </a:xfrm>
          <a:prstGeom prst="bentConnector2">
            <a:avLst/>
          </a:prstGeom>
          <a:ln w="508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2" name="群組 21"/>
          <p:cNvGrpSpPr/>
          <p:nvPr/>
        </p:nvGrpSpPr>
        <p:grpSpPr>
          <a:xfrm>
            <a:off x="6096679" y="2733292"/>
            <a:ext cx="985892" cy="789543"/>
            <a:chOff x="1148172" y="6167202"/>
            <a:chExt cx="985892" cy="789543"/>
          </a:xfrm>
        </p:grpSpPr>
        <p:cxnSp>
          <p:nvCxnSpPr>
            <p:cNvPr id="23" name="直線單箭頭接點 22"/>
            <p:cNvCxnSpPr>
              <a:stCxn id="24" idx="1"/>
              <a:endCxn id="15" idx="0"/>
            </p:cNvCxnSpPr>
            <p:nvPr/>
          </p:nvCxnSpPr>
          <p:spPr>
            <a:xfrm flipH="1">
              <a:off x="1148172" y="6459590"/>
              <a:ext cx="589630" cy="497155"/>
            </a:xfrm>
            <a:prstGeom prst="straightConnector1">
              <a:avLst/>
            </a:prstGeom>
            <a:ln w="50800"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文字方塊 23"/>
            <p:cNvSpPr txBox="1"/>
            <p:nvPr/>
          </p:nvSpPr>
          <p:spPr>
            <a:xfrm>
              <a:off x="1737802" y="6167202"/>
              <a:ext cx="39626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200" dirty="0" smtClean="0">
                  <a:solidFill>
                    <a:srgbClr val="FF0000"/>
                  </a:solidFill>
                </a:rPr>
                <a:t>P</a:t>
              </a:r>
              <a:endParaRPr lang="zh-TW" altLang="en-US" sz="3200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19" name="肘形接點 18"/>
          <p:cNvCxnSpPr>
            <a:stCxn id="8" idx="2"/>
            <a:endCxn id="4" idx="2"/>
          </p:cNvCxnSpPr>
          <p:nvPr/>
        </p:nvCxnSpPr>
        <p:spPr>
          <a:xfrm rot="5400000" flipH="1">
            <a:off x="4971386" y="3743080"/>
            <a:ext cx="17928" cy="4204442"/>
          </a:xfrm>
          <a:prstGeom prst="bentConnector3">
            <a:avLst>
              <a:gd name="adj1" fmla="val -2475195"/>
            </a:avLst>
          </a:prstGeom>
          <a:ln w="508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1214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TW" dirty="0" smtClean="0"/>
              <a:t>Delete a node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199" y="1600200"/>
            <a:ext cx="8686801" cy="4525963"/>
          </a:xfrm>
        </p:spPr>
        <p:txBody>
          <a:bodyPr/>
          <a:lstStyle/>
          <a:p>
            <a:r>
              <a:rPr lang="en-US" altLang="zh-TW" dirty="0"/>
              <a:t>To </a:t>
            </a:r>
            <a:r>
              <a:rPr lang="en-US" altLang="zh-TW" dirty="0" smtClean="0"/>
              <a:t>delete </a:t>
            </a:r>
            <a:r>
              <a:rPr lang="en-US" altLang="zh-TW" dirty="0"/>
              <a:t>a node after the </a:t>
            </a:r>
            <a:r>
              <a:rPr lang="en-US" altLang="zh-TW" dirty="0" smtClean="0"/>
              <a:t>node pointed by CP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TW" dirty="0" smtClean="0"/>
              <a:t>Let a pointer P point to that node, P=CP-&gt;next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TW" dirty="0" smtClean="0"/>
              <a:t>CP-&gt;next = P-&gt;next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TW" dirty="0" smtClean="0"/>
              <a:t>free(P)</a:t>
            </a:r>
          </a:p>
          <a:p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093927" y="5074019"/>
            <a:ext cx="1129553" cy="87854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" name="直線單箭頭接點 4"/>
          <p:cNvCxnSpPr>
            <a:endCxn id="6" idx="1"/>
          </p:cNvCxnSpPr>
          <p:nvPr/>
        </p:nvCxnSpPr>
        <p:spPr>
          <a:xfrm>
            <a:off x="1936609" y="5504325"/>
            <a:ext cx="1425384" cy="17929"/>
          </a:xfrm>
          <a:prstGeom prst="straightConnector1">
            <a:avLst/>
          </a:prstGeom>
          <a:ln w="508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3361993" y="5082983"/>
            <a:ext cx="1129553" cy="87854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直線單箭頭接點 6"/>
          <p:cNvCxnSpPr/>
          <p:nvPr/>
        </p:nvCxnSpPr>
        <p:spPr>
          <a:xfrm>
            <a:off x="4204675" y="5513289"/>
            <a:ext cx="1093694" cy="17929"/>
          </a:xfrm>
          <a:prstGeom prst="straightConnector1">
            <a:avLst/>
          </a:prstGeom>
          <a:ln w="508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5298369" y="5091947"/>
            <a:ext cx="1129553" cy="87854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單箭頭接點 8"/>
          <p:cNvCxnSpPr/>
          <p:nvPr/>
        </p:nvCxnSpPr>
        <p:spPr>
          <a:xfrm>
            <a:off x="6141051" y="5522253"/>
            <a:ext cx="1093694" cy="17929"/>
          </a:xfrm>
          <a:prstGeom prst="straightConnector1">
            <a:avLst/>
          </a:prstGeom>
          <a:ln w="50800">
            <a:tailEnd type="triangle" w="lg" len="lg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>
            <a:stCxn id="11" idx="3"/>
            <a:endCxn id="4" idx="0"/>
          </p:cNvCxnSpPr>
          <p:nvPr/>
        </p:nvCxnSpPr>
        <p:spPr>
          <a:xfrm>
            <a:off x="1454789" y="4502096"/>
            <a:ext cx="203915" cy="571923"/>
          </a:xfrm>
          <a:prstGeom prst="straightConnector1">
            <a:avLst/>
          </a:prstGeom>
          <a:ln w="508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396486" y="4209708"/>
            <a:ext cx="10583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smtClean="0">
                <a:solidFill>
                  <a:srgbClr val="FF0000"/>
                </a:solidFill>
              </a:rPr>
              <a:t>Head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grpSp>
        <p:nvGrpSpPr>
          <p:cNvPr id="12" name="群組 11"/>
          <p:cNvGrpSpPr/>
          <p:nvPr/>
        </p:nvGrpSpPr>
        <p:grpSpPr>
          <a:xfrm>
            <a:off x="2758335" y="4359258"/>
            <a:ext cx="1077941" cy="732690"/>
            <a:chOff x="2143255" y="5833775"/>
            <a:chExt cx="1446341" cy="1180925"/>
          </a:xfrm>
        </p:grpSpPr>
        <p:cxnSp>
          <p:nvCxnSpPr>
            <p:cNvPr id="13" name="直線單箭頭接點 12"/>
            <p:cNvCxnSpPr>
              <a:stCxn id="14" idx="3"/>
              <a:endCxn id="6" idx="0"/>
            </p:cNvCxnSpPr>
            <p:nvPr/>
          </p:nvCxnSpPr>
          <p:spPr>
            <a:xfrm>
              <a:off x="2759129" y="6126163"/>
              <a:ext cx="830467" cy="888537"/>
            </a:xfrm>
            <a:prstGeom prst="straightConnector1">
              <a:avLst/>
            </a:prstGeom>
            <a:ln w="50800"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字方塊 13"/>
            <p:cNvSpPr txBox="1"/>
            <p:nvPr/>
          </p:nvSpPr>
          <p:spPr>
            <a:xfrm>
              <a:off x="2143255" y="5833775"/>
              <a:ext cx="61587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200" dirty="0" smtClean="0">
                  <a:solidFill>
                    <a:srgbClr val="FF0000"/>
                  </a:solidFill>
                </a:rPr>
                <a:t>CP</a:t>
              </a:r>
              <a:endParaRPr lang="zh-TW" altLang="en-US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27" name="矩形 26"/>
          <p:cNvSpPr/>
          <p:nvPr/>
        </p:nvSpPr>
        <p:spPr>
          <a:xfrm>
            <a:off x="7279564" y="5118844"/>
            <a:ext cx="1129553" cy="87854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9" name="群組 28"/>
          <p:cNvGrpSpPr/>
          <p:nvPr/>
        </p:nvGrpSpPr>
        <p:grpSpPr>
          <a:xfrm>
            <a:off x="5061244" y="4292019"/>
            <a:ext cx="801902" cy="799929"/>
            <a:chOff x="2482890" y="5775498"/>
            <a:chExt cx="1079809" cy="1257127"/>
          </a:xfrm>
        </p:grpSpPr>
        <p:cxnSp>
          <p:nvCxnSpPr>
            <p:cNvPr id="30" name="直線單箭頭接點 29"/>
            <p:cNvCxnSpPr>
              <a:stCxn id="31" idx="3"/>
              <a:endCxn id="8" idx="0"/>
            </p:cNvCxnSpPr>
            <p:nvPr/>
          </p:nvCxnSpPr>
          <p:spPr>
            <a:xfrm>
              <a:off x="2879152" y="6067886"/>
              <a:ext cx="683547" cy="964739"/>
            </a:xfrm>
            <a:prstGeom prst="straightConnector1">
              <a:avLst/>
            </a:prstGeom>
            <a:ln w="50800"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文字方塊 30"/>
            <p:cNvSpPr txBox="1"/>
            <p:nvPr/>
          </p:nvSpPr>
          <p:spPr>
            <a:xfrm>
              <a:off x="2482890" y="5775498"/>
              <a:ext cx="39626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200" dirty="0" smtClean="0">
                  <a:solidFill>
                    <a:srgbClr val="FF0000"/>
                  </a:solidFill>
                </a:rPr>
                <a:t>P</a:t>
              </a:r>
              <a:endParaRPr lang="zh-TW" altLang="en-US" sz="3200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35" name="肘形接點 34"/>
          <p:cNvCxnSpPr>
            <a:stCxn id="6" idx="0"/>
            <a:endCxn id="27" idx="0"/>
          </p:cNvCxnSpPr>
          <p:nvPr/>
        </p:nvCxnSpPr>
        <p:spPr>
          <a:xfrm rot="16200000" flipH="1">
            <a:off x="5867624" y="3142128"/>
            <a:ext cx="35861" cy="3917571"/>
          </a:xfrm>
          <a:prstGeom prst="bentConnector3">
            <a:avLst>
              <a:gd name="adj1" fmla="val -2537347"/>
            </a:avLst>
          </a:prstGeom>
          <a:ln w="508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肘形接點 24"/>
          <p:cNvCxnSpPr>
            <a:stCxn id="27" idx="2"/>
            <a:endCxn id="4" idx="2"/>
          </p:cNvCxnSpPr>
          <p:nvPr/>
        </p:nvCxnSpPr>
        <p:spPr>
          <a:xfrm rot="5400000" flipH="1">
            <a:off x="4729110" y="2882155"/>
            <a:ext cx="44825" cy="6185637"/>
          </a:xfrm>
          <a:prstGeom prst="bentConnector3">
            <a:avLst>
              <a:gd name="adj1" fmla="val -1149961"/>
            </a:avLst>
          </a:prstGeom>
          <a:ln w="508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4349665" y="2595888"/>
            <a:ext cx="488338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altLang="zh-TW" sz="2800" dirty="0" smtClean="0">
                <a:solidFill>
                  <a:srgbClr val="FF0000"/>
                </a:solidFill>
              </a:rPr>
              <a:t>1.5.   If </a:t>
            </a:r>
            <a:r>
              <a:rPr lang="en-US" altLang="zh-TW" sz="2800" dirty="0">
                <a:solidFill>
                  <a:srgbClr val="FF0000"/>
                </a:solidFill>
              </a:rPr>
              <a:t>Head == P, Head = CP </a:t>
            </a:r>
          </a:p>
        </p:txBody>
      </p:sp>
    </p:spTree>
    <p:extLst>
      <p:ext uri="{BB962C8B-B14F-4D97-AF65-F5344CB8AC3E}">
        <p14:creationId xmlns:p14="http://schemas.microsoft.com/office/powerpoint/2010/main" val="2406657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ea typeface="新細明體" panose="02020500000000000000" pitchFamily="18" charset="-120"/>
              </a:rPr>
              <a:t>How to find the safe place</a:t>
            </a:r>
          </a:p>
        </p:txBody>
      </p:sp>
      <p:sp>
        <p:nvSpPr>
          <p:cNvPr id="4100" name="Oval 4"/>
          <p:cNvSpPr>
            <a:spLocks noChangeArrowheads="1"/>
          </p:cNvSpPr>
          <p:nvPr/>
        </p:nvSpPr>
        <p:spPr bwMode="auto">
          <a:xfrm>
            <a:off x="4716463" y="1557338"/>
            <a:ext cx="431800" cy="431800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87451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panose="02020500000000000000" pitchFamily="18" charset="-120"/>
              </a:rPr>
              <a:t>1</a:t>
            </a:r>
          </a:p>
        </p:txBody>
      </p:sp>
      <p:sp>
        <p:nvSpPr>
          <p:cNvPr id="4101" name="Oval 5"/>
          <p:cNvSpPr>
            <a:spLocks noChangeArrowheads="1"/>
          </p:cNvSpPr>
          <p:nvPr/>
        </p:nvSpPr>
        <p:spPr bwMode="auto">
          <a:xfrm>
            <a:off x="5176838" y="1557338"/>
            <a:ext cx="431800" cy="431800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87451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panose="02020500000000000000" pitchFamily="18" charset="-120"/>
              </a:rPr>
              <a:t>2</a:t>
            </a:r>
          </a:p>
        </p:txBody>
      </p:sp>
      <p:sp>
        <p:nvSpPr>
          <p:cNvPr id="4103" name="Oval 7"/>
          <p:cNvSpPr>
            <a:spLocks noChangeArrowheads="1"/>
          </p:cNvSpPr>
          <p:nvPr/>
        </p:nvSpPr>
        <p:spPr bwMode="auto">
          <a:xfrm>
            <a:off x="5608638" y="1638300"/>
            <a:ext cx="431800" cy="431800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87451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panose="02020500000000000000" pitchFamily="18" charset="-120"/>
              </a:rPr>
              <a:t>3</a:t>
            </a:r>
          </a:p>
        </p:txBody>
      </p:sp>
      <p:sp>
        <p:nvSpPr>
          <p:cNvPr id="4104" name="Oval 8"/>
          <p:cNvSpPr>
            <a:spLocks noChangeArrowheads="1"/>
          </p:cNvSpPr>
          <p:nvPr/>
        </p:nvSpPr>
        <p:spPr bwMode="auto">
          <a:xfrm>
            <a:off x="6021388" y="1792288"/>
            <a:ext cx="431800" cy="431800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87451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panose="02020500000000000000" pitchFamily="18" charset="-120"/>
              </a:rPr>
              <a:t>4</a:t>
            </a:r>
          </a:p>
        </p:txBody>
      </p:sp>
      <p:sp>
        <p:nvSpPr>
          <p:cNvPr id="4105" name="Oval 9"/>
          <p:cNvSpPr>
            <a:spLocks noChangeArrowheads="1"/>
          </p:cNvSpPr>
          <p:nvPr/>
        </p:nvSpPr>
        <p:spPr bwMode="auto">
          <a:xfrm>
            <a:off x="6426200" y="1989138"/>
            <a:ext cx="431800" cy="431800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87451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panose="02020500000000000000" pitchFamily="18" charset="-120"/>
              </a:rPr>
              <a:t>5</a:t>
            </a:r>
          </a:p>
        </p:txBody>
      </p:sp>
      <p:sp>
        <p:nvSpPr>
          <p:cNvPr id="4106" name="Oval 10"/>
          <p:cNvSpPr>
            <a:spLocks noChangeArrowheads="1"/>
          </p:cNvSpPr>
          <p:nvPr/>
        </p:nvSpPr>
        <p:spPr bwMode="auto">
          <a:xfrm>
            <a:off x="6804025" y="2214563"/>
            <a:ext cx="431800" cy="431800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87451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panose="02020500000000000000" pitchFamily="18" charset="-120"/>
              </a:rPr>
              <a:t>6</a:t>
            </a:r>
          </a:p>
        </p:txBody>
      </p:sp>
      <p:sp>
        <p:nvSpPr>
          <p:cNvPr id="4107" name="Oval 11"/>
          <p:cNvSpPr>
            <a:spLocks noChangeArrowheads="1"/>
          </p:cNvSpPr>
          <p:nvPr/>
        </p:nvSpPr>
        <p:spPr bwMode="auto">
          <a:xfrm>
            <a:off x="7145338" y="2492375"/>
            <a:ext cx="431800" cy="431800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87451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panose="02020500000000000000" pitchFamily="18" charset="-120"/>
              </a:rPr>
              <a:t>7</a:t>
            </a:r>
          </a:p>
        </p:txBody>
      </p:sp>
      <p:sp>
        <p:nvSpPr>
          <p:cNvPr id="4108" name="Oval 12"/>
          <p:cNvSpPr>
            <a:spLocks noChangeArrowheads="1"/>
          </p:cNvSpPr>
          <p:nvPr/>
        </p:nvSpPr>
        <p:spPr bwMode="auto">
          <a:xfrm>
            <a:off x="7453313" y="2800350"/>
            <a:ext cx="431800" cy="431800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87451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panose="02020500000000000000" pitchFamily="18" charset="-120"/>
              </a:rPr>
              <a:t>8</a:t>
            </a:r>
          </a:p>
        </p:txBody>
      </p:sp>
      <p:sp>
        <p:nvSpPr>
          <p:cNvPr id="4109" name="Oval 13"/>
          <p:cNvSpPr>
            <a:spLocks noChangeArrowheads="1"/>
          </p:cNvSpPr>
          <p:nvPr/>
        </p:nvSpPr>
        <p:spPr bwMode="auto">
          <a:xfrm>
            <a:off x="7596188" y="3213100"/>
            <a:ext cx="431800" cy="431800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87451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panose="02020500000000000000" pitchFamily="18" charset="-120"/>
              </a:rPr>
              <a:t>9</a:t>
            </a:r>
          </a:p>
        </p:txBody>
      </p:sp>
      <p:sp>
        <p:nvSpPr>
          <p:cNvPr id="4110" name="Oval 14"/>
          <p:cNvSpPr>
            <a:spLocks noChangeArrowheads="1"/>
          </p:cNvSpPr>
          <p:nvPr/>
        </p:nvSpPr>
        <p:spPr bwMode="auto">
          <a:xfrm>
            <a:off x="7740650" y="3625850"/>
            <a:ext cx="431800" cy="431800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87451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zh-TW">
                <a:latin typeface="Arial" charset="0"/>
                <a:ea typeface="新細明體" charset="-120"/>
                <a:cs typeface="Arial" charset="0"/>
              </a:rPr>
              <a:t>10</a:t>
            </a:r>
          </a:p>
        </p:txBody>
      </p:sp>
      <p:sp>
        <p:nvSpPr>
          <p:cNvPr id="4111" name="Oval 15"/>
          <p:cNvSpPr>
            <a:spLocks noChangeArrowheads="1"/>
          </p:cNvSpPr>
          <p:nvPr/>
        </p:nvSpPr>
        <p:spPr bwMode="auto">
          <a:xfrm>
            <a:off x="7759700" y="4067175"/>
            <a:ext cx="431800" cy="431800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87451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zh-TW">
                <a:latin typeface="Arial" charset="0"/>
                <a:ea typeface="新細明體" charset="-120"/>
                <a:cs typeface="Arial" charset="0"/>
              </a:rPr>
              <a:t>11</a:t>
            </a:r>
          </a:p>
        </p:txBody>
      </p:sp>
      <p:sp>
        <p:nvSpPr>
          <p:cNvPr id="4112" name="Oval 16"/>
          <p:cNvSpPr>
            <a:spLocks noChangeArrowheads="1"/>
          </p:cNvSpPr>
          <p:nvPr/>
        </p:nvSpPr>
        <p:spPr bwMode="auto">
          <a:xfrm>
            <a:off x="7667625" y="4491038"/>
            <a:ext cx="431800" cy="431800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87451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zh-TW">
                <a:latin typeface="Arial" charset="0"/>
                <a:ea typeface="新細明體" charset="-120"/>
                <a:cs typeface="Arial" charset="0"/>
              </a:rPr>
              <a:t>12</a:t>
            </a:r>
          </a:p>
        </p:txBody>
      </p:sp>
      <p:sp>
        <p:nvSpPr>
          <p:cNvPr id="4113" name="Oval 17"/>
          <p:cNvSpPr>
            <a:spLocks noChangeArrowheads="1"/>
          </p:cNvSpPr>
          <p:nvPr/>
        </p:nvSpPr>
        <p:spPr bwMode="auto">
          <a:xfrm>
            <a:off x="7451725" y="4868863"/>
            <a:ext cx="431800" cy="431800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87451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zh-TW">
                <a:latin typeface="Arial" charset="0"/>
                <a:ea typeface="新細明體" charset="-120"/>
                <a:cs typeface="Arial" charset="0"/>
              </a:rPr>
              <a:t>13</a:t>
            </a:r>
          </a:p>
        </p:txBody>
      </p:sp>
      <p:sp>
        <p:nvSpPr>
          <p:cNvPr id="4114" name="Oval 18"/>
          <p:cNvSpPr>
            <a:spLocks noChangeArrowheads="1"/>
          </p:cNvSpPr>
          <p:nvPr/>
        </p:nvSpPr>
        <p:spPr bwMode="auto">
          <a:xfrm>
            <a:off x="7164388" y="5191125"/>
            <a:ext cx="431800" cy="431800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87451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zh-TW">
                <a:latin typeface="Arial" charset="0"/>
                <a:ea typeface="新細明體" charset="-120"/>
                <a:cs typeface="Arial" charset="0"/>
              </a:rPr>
              <a:t>14</a:t>
            </a:r>
          </a:p>
        </p:txBody>
      </p:sp>
      <p:sp>
        <p:nvSpPr>
          <p:cNvPr id="4115" name="Oval 19"/>
          <p:cNvSpPr>
            <a:spLocks noChangeArrowheads="1"/>
          </p:cNvSpPr>
          <p:nvPr/>
        </p:nvSpPr>
        <p:spPr bwMode="auto">
          <a:xfrm>
            <a:off x="6804025" y="5445125"/>
            <a:ext cx="431800" cy="431800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87451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zh-TW">
                <a:latin typeface="Arial" charset="0"/>
                <a:ea typeface="新細明體" charset="-120"/>
                <a:cs typeface="Arial" charset="0"/>
              </a:rPr>
              <a:t>15</a:t>
            </a:r>
          </a:p>
        </p:txBody>
      </p:sp>
      <p:sp>
        <p:nvSpPr>
          <p:cNvPr id="4116" name="Oval 20"/>
          <p:cNvSpPr>
            <a:spLocks noChangeArrowheads="1"/>
          </p:cNvSpPr>
          <p:nvPr/>
        </p:nvSpPr>
        <p:spPr bwMode="auto">
          <a:xfrm>
            <a:off x="6426200" y="5661025"/>
            <a:ext cx="431800" cy="431800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87451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zh-TW">
                <a:latin typeface="Arial" charset="0"/>
                <a:ea typeface="新細明體" charset="-120"/>
                <a:cs typeface="Arial" charset="0"/>
              </a:rPr>
              <a:t>16</a:t>
            </a:r>
          </a:p>
        </p:txBody>
      </p:sp>
      <p:sp>
        <p:nvSpPr>
          <p:cNvPr id="4117" name="Oval 21"/>
          <p:cNvSpPr>
            <a:spLocks noChangeArrowheads="1"/>
          </p:cNvSpPr>
          <p:nvPr/>
        </p:nvSpPr>
        <p:spPr bwMode="auto">
          <a:xfrm>
            <a:off x="6011863" y="5805488"/>
            <a:ext cx="431800" cy="431800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87451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zh-TW">
                <a:latin typeface="Arial" charset="0"/>
                <a:ea typeface="新細明體" charset="-120"/>
                <a:cs typeface="Arial" charset="0"/>
              </a:rPr>
              <a:t>17</a:t>
            </a:r>
          </a:p>
        </p:txBody>
      </p:sp>
      <p:sp>
        <p:nvSpPr>
          <p:cNvPr id="4118" name="Oval 22"/>
          <p:cNvSpPr>
            <a:spLocks noChangeArrowheads="1"/>
          </p:cNvSpPr>
          <p:nvPr/>
        </p:nvSpPr>
        <p:spPr bwMode="auto">
          <a:xfrm>
            <a:off x="5580063" y="5876925"/>
            <a:ext cx="431800" cy="431800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87451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zh-TW">
                <a:latin typeface="Arial" charset="0"/>
                <a:ea typeface="新細明體" charset="-120"/>
                <a:cs typeface="Arial" charset="0"/>
              </a:rPr>
              <a:t>18</a:t>
            </a:r>
          </a:p>
        </p:txBody>
      </p:sp>
      <p:sp>
        <p:nvSpPr>
          <p:cNvPr id="4119" name="Oval 23"/>
          <p:cNvSpPr>
            <a:spLocks noChangeArrowheads="1"/>
          </p:cNvSpPr>
          <p:nvPr/>
        </p:nvSpPr>
        <p:spPr bwMode="auto">
          <a:xfrm>
            <a:off x="5148263" y="5949950"/>
            <a:ext cx="431800" cy="431800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87451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zh-TW">
                <a:latin typeface="Arial" charset="0"/>
                <a:ea typeface="新細明體" charset="-120"/>
                <a:cs typeface="Arial" charset="0"/>
              </a:rPr>
              <a:t>19</a:t>
            </a:r>
          </a:p>
        </p:txBody>
      </p:sp>
      <p:sp>
        <p:nvSpPr>
          <p:cNvPr id="4120" name="Oval 24"/>
          <p:cNvSpPr>
            <a:spLocks noChangeArrowheads="1"/>
          </p:cNvSpPr>
          <p:nvPr/>
        </p:nvSpPr>
        <p:spPr bwMode="auto">
          <a:xfrm>
            <a:off x="4716463" y="6021388"/>
            <a:ext cx="431800" cy="431800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87451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zh-TW">
                <a:latin typeface="Arial" charset="0"/>
                <a:ea typeface="新細明體" charset="-120"/>
                <a:cs typeface="Arial" charset="0"/>
              </a:rPr>
              <a:t>20</a:t>
            </a:r>
          </a:p>
        </p:txBody>
      </p:sp>
      <p:sp>
        <p:nvSpPr>
          <p:cNvPr id="4121" name="Oval 25"/>
          <p:cNvSpPr>
            <a:spLocks noChangeArrowheads="1"/>
          </p:cNvSpPr>
          <p:nvPr/>
        </p:nvSpPr>
        <p:spPr bwMode="auto">
          <a:xfrm>
            <a:off x="4284663" y="6021388"/>
            <a:ext cx="431800" cy="431800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87451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zh-TW">
                <a:latin typeface="Arial" charset="0"/>
                <a:ea typeface="新細明體" charset="-120"/>
                <a:cs typeface="Arial" charset="0"/>
              </a:rPr>
              <a:t>21</a:t>
            </a:r>
          </a:p>
        </p:txBody>
      </p:sp>
      <p:sp>
        <p:nvSpPr>
          <p:cNvPr id="4122" name="Oval 26"/>
          <p:cNvSpPr>
            <a:spLocks noChangeArrowheads="1"/>
          </p:cNvSpPr>
          <p:nvPr/>
        </p:nvSpPr>
        <p:spPr bwMode="auto">
          <a:xfrm>
            <a:off x="3852863" y="6021388"/>
            <a:ext cx="431800" cy="431800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87451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zh-TW">
                <a:latin typeface="Arial" charset="0"/>
                <a:ea typeface="新細明體" charset="-120"/>
                <a:cs typeface="Arial" charset="0"/>
              </a:rPr>
              <a:t>22</a:t>
            </a:r>
          </a:p>
        </p:txBody>
      </p:sp>
      <p:sp>
        <p:nvSpPr>
          <p:cNvPr id="4123" name="Oval 27"/>
          <p:cNvSpPr>
            <a:spLocks noChangeArrowheads="1"/>
          </p:cNvSpPr>
          <p:nvPr/>
        </p:nvSpPr>
        <p:spPr bwMode="auto">
          <a:xfrm>
            <a:off x="3419475" y="5949950"/>
            <a:ext cx="431800" cy="431800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87451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zh-TW">
                <a:latin typeface="Arial" charset="0"/>
                <a:ea typeface="新細明體" charset="-120"/>
                <a:cs typeface="Arial" charset="0"/>
              </a:rPr>
              <a:t>23</a:t>
            </a:r>
          </a:p>
        </p:txBody>
      </p:sp>
      <p:sp>
        <p:nvSpPr>
          <p:cNvPr id="4124" name="Oval 28"/>
          <p:cNvSpPr>
            <a:spLocks noChangeArrowheads="1"/>
          </p:cNvSpPr>
          <p:nvPr/>
        </p:nvSpPr>
        <p:spPr bwMode="auto">
          <a:xfrm>
            <a:off x="2987675" y="5876925"/>
            <a:ext cx="431800" cy="431800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87451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zh-TW">
                <a:latin typeface="Arial" charset="0"/>
                <a:ea typeface="新細明體" charset="-120"/>
                <a:cs typeface="Arial" charset="0"/>
              </a:rPr>
              <a:t>24</a:t>
            </a:r>
          </a:p>
        </p:txBody>
      </p:sp>
      <p:sp>
        <p:nvSpPr>
          <p:cNvPr id="4125" name="Oval 29"/>
          <p:cNvSpPr>
            <a:spLocks noChangeArrowheads="1"/>
          </p:cNvSpPr>
          <p:nvPr/>
        </p:nvSpPr>
        <p:spPr bwMode="auto">
          <a:xfrm>
            <a:off x="2565400" y="5734050"/>
            <a:ext cx="431800" cy="431800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87451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zh-TW">
                <a:latin typeface="Arial" charset="0"/>
                <a:ea typeface="新細明體" charset="-120"/>
                <a:cs typeface="Arial" charset="0"/>
              </a:rPr>
              <a:t>25</a:t>
            </a:r>
          </a:p>
        </p:txBody>
      </p:sp>
      <p:sp>
        <p:nvSpPr>
          <p:cNvPr id="4126" name="Oval 30"/>
          <p:cNvSpPr>
            <a:spLocks noChangeArrowheads="1"/>
          </p:cNvSpPr>
          <p:nvPr/>
        </p:nvSpPr>
        <p:spPr bwMode="auto">
          <a:xfrm>
            <a:off x="2195513" y="5518150"/>
            <a:ext cx="431800" cy="431800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87451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zh-TW">
                <a:latin typeface="Arial" charset="0"/>
                <a:ea typeface="新細明體" charset="-120"/>
                <a:cs typeface="Arial" charset="0"/>
              </a:rPr>
              <a:t>26</a:t>
            </a:r>
          </a:p>
        </p:txBody>
      </p:sp>
      <p:sp>
        <p:nvSpPr>
          <p:cNvPr id="4127" name="Oval 31"/>
          <p:cNvSpPr>
            <a:spLocks noChangeArrowheads="1"/>
          </p:cNvSpPr>
          <p:nvPr/>
        </p:nvSpPr>
        <p:spPr bwMode="auto">
          <a:xfrm>
            <a:off x="1836738" y="5257800"/>
            <a:ext cx="431800" cy="431800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87451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zh-TW">
                <a:latin typeface="Arial" charset="0"/>
                <a:ea typeface="新細明體" charset="-120"/>
                <a:cs typeface="Arial" charset="0"/>
              </a:rPr>
              <a:t>27</a:t>
            </a:r>
          </a:p>
        </p:txBody>
      </p:sp>
      <p:sp>
        <p:nvSpPr>
          <p:cNvPr id="4128" name="Oval 32"/>
          <p:cNvSpPr>
            <a:spLocks noChangeArrowheads="1"/>
          </p:cNvSpPr>
          <p:nvPr/>
        </p:nvSpPr>
        <p:spPr bwMode="auto">
          <a:xfrm>
            <a:off x="1476375" y="5013325"/>
            <a:ext cx="431800" cy="431800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87451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zh-TW">
                <a:latin typeface="Arial" charset="0"/>
                <a:ea typeface="新細明體" charset="-120"/>
                <a:cs typeface="Arial" charset="0"/>
              </a:rPr>
              <a:t>28</a:t>
            </a:r>
          </a:p>
        </p:txBody>
      </p:sp>
      <p:sp>
        <p:nvSpPr>
          <p:cNvPr id="4129" name="Oval 33"/>
          <p:cNvSpPr>
            <a:spLocks noChangeArrowheads="1"/>
          </p:cNvSpPr>
          <p:nvPr/>
        </p:nvSpPr>
        <p:spPr bwMode="auto">
          <a:xfrm>
            <a:off x="1270000" y="4633913"/>
            <a:ext cx="431800" cy="431800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87451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zh-TW">
                <a:latin typeface="Arial" charset="0"/>
                <a:ea typeface="新細明體" charset="-120"/>
                <a:cs typeface="Arial" charset="0"/>
              </a:rPr>
              <a:t>29</a:t>
            </a:r>
          </a:p>
        </p:txBody>
      </p:sp>
      <p:sp>
        <p:nvSpPr>
          <p:cNvPr id="4130" name="Oval 34"/>
          <p:cNvSpPr>
            <a:spLocks noChangeArrowheads="1"/>
          </p:cNvSpPr>
          <p:nvPr/>
        </p:nvSpPr>
        <p:spPr bwMode="auto">
          <a:xfrm>
            <a:off x="1116013" y="4221163"/>
            <a:ext cx="431800" cy="431800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87451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zh-TW">
                <a:latin typeface="Arial" charset="0"/>
                <a:ea typeface="新細明體" charset="-120"/>
                <a:cs typeface="Arial" charset="0"/>
              </a:rPr>
              <a:t>30</a:t>
            </a:r>
          </a:p>
        </p:txBody>
      </p:sp>
      <p:sp>
        <p:nvSpPr>
          <p:cNvPr id="7201" name="Oval 35"/>
          <p:cNvSpPr>
            <a:spLocks noChangeArrowheads="1"/>
          </p:cNvSpPr>
          <p:nvPr/>
        </p:nvSpPr>
        <p:spPr bwMode="auto">
          <a:xfrm>
            <a:off x="981075" y="3798888"/>
            <a:ext cx="431800" cy="431800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87451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zh-TW">
                <a:latin typeface="Arial" charset="0"/>
                <a:ea typeface="新細明體" charset="-120"/>
                <a:cs typeface="Arial" charset="0"/>
              </a:rPr>
              <a:t>31</a:t>
            </a:r>
          </a:p>
        </p:txBody>
      </p:sp>
      <p:sp>
        <p:nvSpPr>
          <p:cNvPr id="4132" name="Oval 36"/>
          <p:cNvSpPr>
            <a:spLocks noChangeArrowheads="1"/>
          </p:cNvSpPr>
          <p:nvPr/>
        </p:nvSpPr>
        <p:spPr bwMode="auto">
          <a:xfrm>
            <a:off x="1042988" y="3357563"/>
            <a:ext cx="431800" cy="431800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87451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zh-TW">
                <a:latin typeface="Arial" charset="0"/>
                <a:ea typeface="新細明體" charset="-120"/>
                <a:cs typeface="Arial" charset="0"/>
              </a:rPr>
              <a:t>32</a:t>
            </a:r>
          </a:p>
        </p:txBody>
      </p:sp>
      <p:sp>
        <p:nvSpPr>
          <p:cNvPr id="4133" name="Oval 37"/>
          <p:cNvSpPr>
            <a:spLocks noChangeArrowheads="1"/>
          </p:cNvSpPr>
          <p:nvPr/>
        </p:nvSpPr>
        <p:spPr bwMode="auto">
          <a:xfrm>
            <a:off x="1258888" y="2978150"/>
            <a:ext cx="431800" cy="431800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87451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zh-TW">
                <a:latin typeface="Arial" charset="0"/>
                <a:ea typeface="新細明體" charset="-120"/>
                <a:cs typeface="Arial" charset="0"/>
              </a:rPr>
              <a:t>33</a:t>
            </a:r>
          </a:p>
        </p:txBody>
      </p:sp>
      <p:sp>
        <p:nvSpPr>
          <p:cNvPr id="4134" name="Oval 38"/>
          <p:cNvSpPr>
            <a:spLocks noChangeArrowheads="1"/>
          </p:cNvSpPr>
          <p:nvPr/>
        </p:nvSpPr>
        <p:spPr bwMode="auto">
          <a:xfrm>
            <a:off x="1547813" y="2636838"/>
            <a:ext cx="431800" cy="431800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87451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zh-TW">
                <a:latin typeface="Arial" charset="0"/>
                <a:ea typeface="新細明體" charset="-120"/>
                <a:cs typeface="Arial" charset="0"/>
              </a:rPr>
              <a:t>34</a:t>
            </a:r>
          </a:p>
        </p:txBody>
      </p:sp>
      <p:sp>
        <p:nvSpPr>
          <p:cNvPr id="4135" name="Oval 39"/>
          <p:cNvSpPr>
            <a:spLocks noChangeArrowheads="1"/>
          </p:cNvSpPr>
          <p:nvPr/>
        </p:nvSpPr>
        <p:spPr bwMode="auto">
          <a:xfrm>
            <a:off x="1835150" y="2305050"/>
            <a:ext cx="431800" cy="431800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87451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zh-TW">
                <a:latin typeface="Arial" charset="0"/>
                <a:ea typeface="新細明體" charset="-120"/>
                <a:cs typeface="Arial" charset="0"/>
              </a:rPr>
              <a:t>35</a:t>
            </a:r>
          </a:p>
        </p:txBody>
      </p:sp>
      <p:sp>
        <p:nvSpPr>
          <p:cNvPr id="4136" name="Oval 40"/>
          <p:cNvSpPr>
            <a:spLocks noChangeArrowheads="1"/>
          </p:cNvSpPr>
          <p:nvPr/>
        </p:nvSpPr>
        <p:spPr bwMode="auto">
          <a:xfrm>
            <a:off x="2195513" y="2060575"/>
            <a:ext cx="431800" cy="431800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87451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zh-TW">
                <a:latin typeface="Arial" charset="0"/>
                <a:ea typeface="新細明體" charset="-120"/>
                <a:cs typeface="Arial" charset="0"/>
              </a:rPr>
              <a:t>36</a:t>
            </a:r>
          </a:p>
        </p:txBody>
      </p:sp>
      <p:sp>
        <p:nvSpPr>
          <p:cNvPr id="4137" name="Oval 41"/>
          <p:cNvSpPr>
            <a:spLocks noChangeArrowheads="1"/>
          </p:cNvSpPr>
          <p:nvPr/>
        </p:nvSpPr>
        <p:spPr bwMode="auto">
          <a:xfrm>
            <a:off x="2574925" y="1844675"/>
            <a:ext cx="431800" cy="431800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87451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zh-TW">
                <a:latin typeface="Arial" charset="0"/>
                <a:ea typeface="新細明體" charset="-120"/>
                <a:cs typeface="Arial" charset="0"/>
              </a:rPr>
              <a:t>37</a:t>
            </a:r>
          </a:p>
        </p:txBody>
      </p:sp>
      <p:sp>
        <p:nvSpPr>
          <p:cNvPr id="4138" name="Oval 42"/>
          <p:cNvSpPr>
            <a:spLocks noChangeArrowheads="1"/>
          </p:cNvSpPr>
          <p:nvPr/>
        </p:nvSpPr>
        <p:spPr bwMode="auto">
          <a:xfrm>
            <a:off x="2987675" y="1700213"/>
            <a:ext cx="431800" cy="431800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87451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zh-TW">
                <a:latin typeface="Arial" charset="0"/>
                <a:ea typeface="新細明體" charset="-120"/>
                <a:cs typeface="Arial" charset="0"/>
              </a:rPr>
              <a:t>38</a:t>
            </a:r>
          </a:p>
        </p:txBody>
      </p:sp>
      <p:sp>
        <p:nvSpPr>
          <p:cNvPr id="4139" name="Oval 43"/>
          <p:cNvSpPr>
            <a:spLocks noChangeArrowheads="1"/>
          </p:cNvSpPr>
          <p:nvPr/>
        </p:nvSpPr>
        <p:spPr bwMode="auto">
          <a:xfrm>
            <a:off x="3419475" y="1628775"/>
            <a:ext cx="431800" cy="431800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87451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zh-TW">
                <a:latin typeface="Arial" charset="0"/>
                <a:ea typeface="新細明體" charset="-120"/>
                <a:cs typeface="Arial" charset="0"/>
              </a:rPr>
              <a:t>39</a:t>
            </a:r>
          </a:p>
        </p:txBody>
      </p:sp>
      <p:sp>
        <p:nvSpPr>
          <p:cNvPr id="4140" name="Oval 44"/>
          <p:cNvSpPr>
            <a:spLocks noChangeArrowheads="1"/>
          </p:cNvSpPr>
          <p:nvPr/>
        </p:nvSpPr>
        <p:spPr bwMode="auto">
          <a:xfrm>
            <a:off x="3851275" y="1557338"/>
            <a:ext cx="431800" cy="431800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87451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zh-TW">
                <a:latin typeface="Arial" charset="0"/>
                <a:ea typeface="新細明體" charset="-120"/>
                <a:cs typeface="Arial" charset="0"/>
              </a:rPr>
              <a:t>40</a:t>
            </a:r>
          </a:p>
        </p:txBody>
      </p:sp>
      <p:sp>
        <p:nvSpPr>
          <p:cNvPr id="4141" name="Oval 45"/>
          <p:cNvSpPr>
            <a:spLocks noChangeArrowheads="1"/>
          </p:cNvSpPr>
          <p:nvPr/>
        </p:nvSpPr>
        <p:spPr bwMode="auto">
          <a:xfrm>
            <a:off x="4284663" y="1557338"/>
            <a:ext cx="431800" cy="431800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87451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zh-TW">
                <a:latin typeface="Arial" charset="0"/>
                <a:ea typeface="新細明體" charset="-120"/>
                <a:cs typeface="Arial" charset="0"/>
              </a:rPr>
              <a:t>41</a:t>
            </a:r>
          </a:p>
        </p:txBody>
      </p:sp>
      <p:sp>
        <p:nvSpPr>
          <p:cNvPr id="4189" name="AutoShape 93"/>
          <p:cNvSpPr>
            <a:spLocks noChangeArrowheads="1"/>
          </p:cNvSpPr>
          <p:nvPr/>
        </p:nvSpPr>
        <p:spPr bwMode="auto">
          <a:xfrm>
            <a:off x="2195513" y="3500438"/>
            <a:ext cx="1590675" cy="431800"/>
          </a:xfrm>
          <a:prstGeom prst="wedgeRoundRectCallout">
            <a:avLst>
              <a:gd name="adj1" fmla="val -107648"/>
              <a:gd name="adj2" fmla="val 67278"/>
              <a:gd name="adj3" fmla="val 16667"/>
            </a:avLst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Safe place</a:t>
            </a:r>
          </a:p>
        </p:txBody>
      </p:sp>
      <p:sp>
        <p:nvSpPr>
          <p:cNvPr id="4192" name="Rectangle 96"/>
          <p:cNvSpPr>
            <a:spLocks noChangeArrowheads="1"/>
          </p:cNvSpPr>
          <p:nvPr/>
        </p:nvSpPr>
        <p:spPr bwMode="auto">
          <a:xfrm>
            <a:off x="2987675" y="4221163"/>
            <a:ext cx="3084513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2400">
                <a:solidFill>
                  <a:schemeClr val="tx2"/>
                </a:solidFill>
                <a:ea typeface="新細明體" panose="02020500000000000000" pitchFamily="18" charset="-120"/>
              </a:rPr>
              <a:t>Can you find the safe place </a:t>
            </a:r>
            <a:r>
              <a:rPr lang="en-US" altLang="zh-TW" sz="2400">
                <a:solidFill>
                  <a:srgbClr val="FF0000"/>
                </a:solidFill>
                <a:ea typeface="新細明體" panose="02020500000000000000" pitchFamily="18" charset="-120"/>
              </a:rPr>
              <a:t>FASTER</a:t>
            </a:r>
            <a:r>
              <a:rPr lang="en-US" altLang="zh-TW" sz="2400">
                <a:solidFill>
                  <a:schemeClr val="tx2"/>
                </a:solidFill>
                <a:ea typeface="新細明體" panose="02020500000000000000" pitchFamily="18" charset="-120"/>
              </a:rPr>
              <a:t>?</a:t>
            </a:r>
          </a:p>
        </p:txBody>
      </p:sp>
      <p:pic>
        <p:nvPicPr>
          <p:cNvPr id="7218" name="Picture 50" descr="MCj03437470000[1]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563" y="1989138"/>
            <a:ext cx="473075" cy="56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301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4.44444E-6 L 0.10226 -0.01041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72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04" y="-5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8" presetClass="exit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9" dur="500"/>
                                        <p:tgtEl>
                                          <p:spTgt spid="4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 -0.00973 L 0.21024 0.06389 " pathEditMode="relative" rAng="0" ptsTypes="AA">
                                      <p:cBhvr>
                                        <p:cTn id="14" dur="500" fill="hold"/>
                                        <p:tgtEl>
                                          <p:spTgt spid="72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03" y="36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8" presetClass="exit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17" dur="500"/>
                                        <p:tgtEl>
                                          <p:spTgt spid="4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024 0.06389 L 0.28906 0.21088 " pathEditMode="relative" rAng="0" ptsTypes="AA">
                                      <p:cBhvr>
                                        <p:cTn id="22" dur="500" fill="hold"/>
                                        <p:tgtEl>
                                          <p:spTgt spid="72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41" y="73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8" presetClass="exit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25" dur="500"/>
                                        <p:tgtEl>
                                          <p:spTgt spid="4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9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8906 0.21088 L 0.30486 0.37893 " pathEditMode="relative" rAng="0" ptsTypes="AA">
                                      <p:cBhvr>
                                        <p:cTn id="30" dur="500" fill="hold"/>
                                        <p:tgtEl>
                                          <p:spTgt spid="72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" y="84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8" presetClass="exit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33" dur="500"/>
                                        <p:tgtEl>
                                          <p:spTgt spid="4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49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0486 0.37894 L 0.23402 0.54676 " pathEditMode="relative" rAng="0" ptsTypes="AA">
                                      <p:cBhvr>
                                        <p:cTn id="38" dur="500" fill="hold"/>
                                        <p:tgtEl>
                                          <p:spTgt spid="72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42" y="83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8" presetClass="exit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41" dur="500"/>
                                        <p:tgtEl>
                                          <p:spTgt spid="4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402 0.54676 L 0.09218 0.60972 " pathEditMode="relative" rAng="0" ptsTypes="AA">
                                      <p:cBhvr>
                                        <p:cTn id="46" dur="500" fill="hold"/>
                                        <p:tgtEl>
                                          <p:spTgt spid="72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101" y="31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8" presetClass="exit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49" dur="500"/>
                                        <p:tgtEl>
                                          <p:spTgt spid="4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49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218 0.60972 L -0.06528 0.60972 " pathEditMode="relative" rAng="0" ptsTypes="AA">
                                      <p:cBhvr>
                                        <p:cTn id="54" dur="500" fill="hold"/>
                                        <p:tgtEl>
                                          <p:spTgt spid="72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88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8" presetClass="exit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57" dur="500"/>
                                        <p:tgtEl>
                                          <p:spTgt spid="4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528 0.60972 L -0.19914 0.5993 " pathEditMode="relative" rAng="0" ptsTypes="AA">
                                      <p:cBhvr>
                                        <p:cTn id="62" dur="500" fill="hold"/>
                                        <p:tgtEl>
                                          <p:spTgt spid="72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701" y="-5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4" presetID="8" presetClass="exit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65" dur="500"/>
                                        <p:tgtEl>
                                          <p:spTgt spid="4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49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9914 0.5993 L -0.33299 0.51527 " pathEditMode="relative" rAng="0" ptsTypes="AA">
                                      <p:cBhvr>
                                        <p:cTn id="70" dur="500" fill="hold"/>
                                        <p:tgtEl>
                                          <p:spTgt spid="72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701" y="-42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2" presetID="8" presetClass="exit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73" dur="500"/>
                                        <p:tgtEl>
                                          <p:spTgt spid="4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49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3299 0.51528 L -0.41163 0.34723 " pathEditMode="relative" rAng="0" ptsTypes="AA">
                                      <p:cBhvr>
                                        <p:cTn id="78" dur="500" fill="hold"/>
                                        <p:tgtEl>
                                          <p:spTgt spid="72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41" y="-84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0" presetID="8" presetClass="exit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81" dur="500"/>
                                        <p:tgtEl>
                                          <p:spTgt spid="4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49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1163 0.34722 L -0.39583 0.14792 " pathEditMode="relative" rAng="0" ptsTypes="AA">
                                      <p:cBhvr>
                                        <p:cTn id="86" dur="500" fill="hold"/>
                                        <p:tgtEl>
                                          <p:spTgt spid="72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" y="-99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8" presetID="8" presetClass="exit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89" dur="500"/>
                                        <p:tgtEl>
                                          <p:spTgt spid="4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9601 0.14791 L -0.29375 0.02176 " pathEditMode="relative" rAng="0" ptsTypes="AA">
                                      <p:cBhvr>
                                        <p:cTn id="94" dur="500" fill="hold"/>
                                        <p:tgtEl>
                                          <p:spTgt spid="72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04" y="-63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6" presetID="8" presetClass="exit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97" dur="500"/>
                                        <p:tgtEl>
                                          <p:spTgt spid="4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9375 0.02176 L -0.1441 -0.02014 " pathEditMode="relative" rAng="0" ptsTypes="AA">
                                      <p:cBhvr>
                                        <p:cTn id="102" dur="500" fill="hold"/>
                                        <p:tgtEl>
                                          <p:spTgt spid="72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483" y="-21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4" presetID="8" presetClass="exit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105" dur="500"/>
                                        <p:tgtEl>
                                          <p:spTgt spid="4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41 -0.02014 L -0.00226 0.00069 " pathEditMode="relative" rAng="0" ptsTypes="AA">
                                      <p:cBhvr>
                                        <p:cTn id="110" dur="500" fill="hold"/>
                                        <p:tgtEl>
                                          <p:spTgt spid="72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83" y="10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2" presetID="8" presetClass="exit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113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49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25 0.00069 L 0.18438 0.04351 " pathEditMode="relative" rAng="0" ptsTypes="AA">
                                      <p:cBhvr>
                                        <p:cTn id="118" dur="500" fill="hold"/>
                                        <p:tgtEl>
                                          <p:spTgt spid="72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323" y="21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0" presetID="8" presetClass="exit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121" dur="500"/>
                                        <p:tgtEl>
                                          <p:spTgt spid="4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49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438 0.04352 L 0.31042 0.27453 " pathEditMode="relative" rAng="0" ptsTypes="AA">
                                      <p:cBhvr>
                                        <p:cTn id="126" dur="500" fill="hold"/>
                                        <p:tgtEl>
                                          <p:spTgt spid="72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02" y="115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8" presetID="8" presetClass="exit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129" dur="500"/>
                                        <p:tgtEl>
                                          <p:spTgt spid="4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1041 0.27454 L 0.26545 0.51528 " pathEditMode="relative" rAng="0" ptsTypes="AA">
                                      <p:cBhvr>
                                        <p:cTn id="134" dur="500" fill="hold"/>
                                        <p:tgtEl>
                                          <p:spTgt spid="72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57" y="120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6" presetID="8" presetClass="exit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137" dur="500"/>
                                        <p:tgtEl>
                                          <p:spTgt spid="4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6545 0.51528 L 0.02916 0.62014 " pathEditMode="relative" rAng="0" ptsTypes="AA">
                                      <p:cBhvr>
                                        <p:cTn id="142" dur="500" fill="hold"/>
                                        <p:tgtEl>
                                          <p:spTgt spid="72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23" y="5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4" presetID="8" presetClass="exit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145" dur="500"/>
                                        <p:tgtEl>
                                          <p:spTgt spid="4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916 0.62014 L -0.1441 0.62014 " pathEditMode="relative" rAng="0" ptsTypes="AA">
                                      <p:cBhvr>
                                        <p:cTn id="150" dur="500" fill="hold"/>
                                        <p:tgtEl>
                                          <p:spTgt spid="72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66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2" presetID="8" presetClass="exit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153" dur="500"/>
                                        <p:tgtEl>
                                          <p:spTgt spid="4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 nodeType="clickPar">
                      <p:stCondLst>
                        <p:cond delay="indefinite"/>
                      </p:stCondLst>
                      <p:childTnLst>
                        <p:par>
                          <p:cTn id="1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7" presetID="49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41 0.62014 L -0.36459 0.4838 " pathEditMode="relative" rAng="0" ptsTypes="AA">
                                      <p:cBhvr>
                                        <p:cTn id="158" dur="500" fill="hold"/>
                                        <p:tgtEl>
                                          <p:spTgt spid="72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024" y="-68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0" presetID="8" presetClass="exit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161" dur="500"/>
                                        <p:tgtEl>
                                          <p:spTgt spid="4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 nodeType="clickPar">
                      <p:stCondLst>
                        <p:cond delay="indefinite"/>
                      </p:stCondLst>
                      <p:childTnLst>
                        <p:par>
                          <p:cTn id="1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6458 0.4838 L -0.41979 0.23195 " pathEditMode="relative" rAng="0" ptsTypes="AA">
                                      <p:cBhvr>
                                        <p:cTn id="166" dur="500" fill="hold"/>
                                        <p:tgtEl>
                                          <p:spTgt spid="72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60" y="-125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8" presetID="8" presetClass="exit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169" dur="500"/>
                                        <p:tgtEl>
                                          <p:spTgt spid="4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 nodeType="clickPar">
                      <p:stCondLst>
                        <p:cond delay="indefinite"/>
                      </p:stCondLst>
                      <p:childTnLst>
                        <p:par>
                          <p:cTn id="1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3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198 0.23194 L -0.23073 0.03218 " pathEditMode="relative" rAng="0" ptsTypes="AA">
                                      <p:cBhvr>
                                        <p:cTn id="174" dur="500" fill="hold"/>
                                        <p:tgtEl>
                                          <p:spTgt spid="72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444" y="-10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6" presetID="8" presetClass="exit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177" dur="500"/>
                                        <p:tgtEl>
                                          <p:spTgt spid="4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 nodeType="clickPar">
                      <p:stCondLst>
                        <p:cond delay="indefinite"/>
                      </p:stCondLst>
                      <p:childTnLst>
                        <p:par>
                          <p:cTn id="1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1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3073 0.03218 L -0.04948 -0.00972 " pathEditMode="relative" rAng="0" ptsTypes="AA">
                                      <p:cBhvr>
                                        <p:cTn id="182" dur="500" fill="hold"/>
                                        <p:tgtEl>
                                          <p:spTgt spid="72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63" y="-21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4" presetID="8" presetClass="exit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185" dur="500"/>
                                        <p:tgtEl>
                                          <p:spTgt spid="41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 nodeType="clickPar">
                      <p:stCondLst>
                        <p:cond delay="indefinite"/>
                      </p:stCondLst>
                      <p:childTnLst>
                        <p:par>
                          <p:cTn id="1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948 -0.00972 L -0.04098 -0.01458 L 0.08177 -0.03472 L 0.16475 -0.00347 L 0.27222 0.11111 " pathEditMode="relative" ptsTypes="AAAAA">
                                      <p:cBhvr>
                                        <p:cTn id="190" dur="500" fill="hold"/>
                                        <p:tgtEl>
                                          <p:spTgt spid="72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2" presetID="8" presetClass="exit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193" dur="500"/>
                                        <p:tgtEl>
                                          <p:spTgt spid="4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 nodeType="clickPar">
                      <p:stCondLst>
                        <p:cond delay="indefinite"/>
                      </p:stCondLst>
                      <p:childTnLst>
                        <p:par>
                          <p:cTn id="1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7222 0.11111 L 0.29687 0.4838 " pathEditMode="relative" rAng="0" ptsTypes="AA">
                                      <p:cBhvr>
                                        <p:cTn id="198" dur="500" fill="hold"/>
                                        <p:tgtEl>
                                          <p:spTgt spid="72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33" y="186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0" presetID="8" presetClass="exit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201" dur="500"/>
                                        <p:tgtEl>
                                          <p:spTgt spid="4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 nodeType="clickPar">
                      <p:stCondLst>
                        <p:cond delay="indefinite"/>
                      </p:stCondLst>
                      <p:childTnLst>
                        <p:par>
                          <p:cTn id="2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6545 0.51528 L 0.16406 0.60949 L -0.01806 0.6412 " pathEditMode="relative" rAng="0" ptsTypes="AAA">
                                      <p:cBhvr>
                                        <p:cTn id="206" dur="500" fill="hold"/>
                                        <p:tgtEl>
                                          <p:spTgt spid="72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184" y="62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8" presetID="8" presetClass="exit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209" dur="500"/>
                                        <p:tgtEl>
                                          <p:spTgt spid="4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 nodeType="clickPar">
                      <p:stCondLst>
                        <p:cond delay="indefinite"/>
                      </p:stCondLst>
                      <p:childTnLst>
                        <p:par>
                          <p:cTn id="2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806 0.64121 L -0.17101 0.62246 L -0.29931 0.54445 " pathEditMode="relative" ptsTypes="AAA">
                                      <p:cBhvr>
                                        <p:cTn id="214" dur="500" fill="hold"/>
                                        <p:tgtEl>
                                          <p:spTgt spid="72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6" presetID="8" presetClass="exit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217" dur="500"/>
                                        <p:tgtEl>
                                          <p:spTgt spid="4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 nodeType="clickPar">
                      <p:stCondLst>
                        <p:cond delay="indefinite"/>
                      </p:stCondLst>
                      <p:childTnLst>
                        <p:par>
                          <p:cTn id="2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9914 0.54421 L -0.39254 0.44097 L -0.42188 0.29514 L -0.35296 0.13796 " pathEditMode="relative" rAng="0" ptsTypes="AAAA">
                                      <p:cBhvr>
                                        <p:cTn id="222" dur="500" fill="hold"/>
                                        <p:tgtEl>
                                          <p:spTgt spid="72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146" y="-20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4" presetID="8" presetClass="exit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225" dur="500"/>
                                        <p:tgtEl>
                                          <p:spTgt spid="41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 nodeType="clickPar">
                      <p:stCondLst>
                        <p:cond delay="indefinite"/>
                      </p:stCondLst>
                      <p:childTnLst>
                        <p:par>
                          <p:cTn id="2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5295 0.13796 L -0.29167 0.06505 L -0.19931 -0.00648 L -0.09636 -0.01921 " pathEditMode="relative" ptsTypes="AAAA">
                                      <p:cBhvr>
                                        <p:cTn id="230" dur="500" fill="hold"/>
                                        <p:tgtEl>
                                          <p:spTgt spid="72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2" presetID="8" presetClass="exit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233" dur="500"/>
                                        <p:tgtEl>
                                          <p:spTgt spid="41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 nodeType="clickPar">
                      <p:stCondLst>
                        <p:cond delay="indefinite"/>
                      </p:stCondLst>
                      <p:childTnLst>
                        <p:par>
                          <p:cTn id="2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636 -0.01922 L 0.05086 -0.01412 L 0.15937 0.00463 L 0.28298 0.17315 " pathEditMode="relative" ptsTypes="AAAA">
                                      <p:cBhvr>
                                        <p:cTn id="238" dur="500" fill="hold"/>
                                        <p:tgtEl>
                                          <p:spTgt spid="72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0" presetID="8" presetClass="exit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241" dur="500"/>
                                        <p:tgtEl>
                                          <p:spTgt spid="4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 nodeType="clickPar">
                      <p:stCondLst>
                        <p:cond delay="indefinite"/>
                      </p:stCondLst>
                      <p:childTnLst>
                        <p:par>
                          <p:cTn id="2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8107 0.1706 L 0.31822 0.35556 L 0.21197 0.59583 L 0.13941 0.60718 " pathEditMode="relative" rAng="0" ptsTypes="AAAA">
                                      <p:cBhvr>
                                        <p:cTn id="246" dur="500" fill="hold"/>
                                        <p:tgtEl>
                                          <p:spTgt spid="72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26" y="218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8" presetID="8" presetClass="exit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249" dur="500"/>
                                        <p:tgtEl>
                                          <p:spTgt spid="4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 nodeType="clickPar">
                      <p:stCondLst>
                        <p:cond delay="indefinite"/>
                      </p:stCondLst>
                      <p:childTnLst>
                        <p:par>
                          <p:cTn id="2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854 0.60718 L -0.08594 0.63727 L -0.26233 0.58194 L -0.39532 0.41458 " pathEditMode="relative" ptsTypes="AAAA">
                                      <p:cBhvr>
                                        <p:cTn id="254" dur="500" fill="hold"/>
                                        <p:tgtEl>
                                          <p:spTgt spid="72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6" presetID="8" presetClass="exit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257" dur="500"/>
                                        <p:tgtEl>
                                          <p:spTgt spid="4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 nodeType="clickPar">
                      <p:stCondLst>
                        <p:cond delay="indefinite"/>
                      </p:stCondLst>
                      <p:childTnLst>
                        <p:par>
                          <p:cTn id="2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9532 0.41459 L -0.43577 0.26875 L -0.33681 0.04861 L -0.18681 0.00209 " pathEditMode="relative" ptsTypes="AAAA">
                                      <p:cBhvr>
                                        <p:cTn id="262" dur="500" fill="hold"/>
                                        <p:tgtEl>
                                          <p:spTgt spid="72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4" presetID="8" presetClass="exit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265" dur="500"/>
                                        <p:tgtEl>
                                          <p:spTgt spid="4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 nodeType="clickPar">
                      <p:stCondLst>
                        <p:cond delay="indefinite"/>
                      </p:stCondLst>
                      <p:childTnLst>
                        <p:par>
                          <p:cTn id="2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8681 0.00209 L 0.05381 -0.00926 L 0.14808 0.02848 L 0.31232 0.33287 " pathEditMode="relative" ptsTypes="AAAA">
                                      <p:cBhvr>
                                        <p:cTn id="270" dur="500" fill="hold"/>
                                        <p:tgtEl>
                                          <p:spTgt spid="72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2" presetID="8" presetClass="exit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273" dur="500"/>
                                        <p:tgtEl>
                                          <p:spTgt spid="4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 nodeType="clickPar">
                      <p:stCondLst>
                        <p:cond delay="indefinite"/>
                      </p:stCondLst>
                      <p:childTnLst>
                        <p:par>
                          <p:cTn id="2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1232 0.33287 L 0.18211 0.58819 L -0.09723 0.63101 L -0.24063 0.59074 " pathEditMode="relative" ptsTypes="AAAA">
                                      <p:cBhvr>
                                        <p:cTn id="278" dur="500" fill="hold"/>
                                        <p:tgtEl>
                                          <p:spTgt spid="72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0" presetID="8" presetClass="exit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281" dur="500"/>
                                        <p:tgtEl>
                                          <p:spTgt spid="4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 nodeType="clickPar">
                      <p:stCondLst>
                        <p:cond delay="indefinite"/>
                      </p:stCondLst>
                      <p:childTnLst>
                        <p:par>
                          <p:cTn id="2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4063 0.59074 L -0.44167 0.28403 L -0.32553 0.0713 L 0.06024 -0.02546 " pathEditMode="relative" ptsTypes="AAAA">
                                      <p:cBhvr>
                                        <p:cTn id="286" dur="500" fill="hold"/>
                                        <p:tgtEl>
                                          <p:spTgt spid="72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8" presetID="8" presetClass="exit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289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 nodeType="clickPar">
                      <p:stCondLst>
                        <p:cond delay="indefinite"/>
                      </p:stCondLst>
                      <p:childTnLst>
                        <p:par>
                          <p:cTn id="2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024 -0.02546 L 0.16024 0.00232 L 0.21597 0.57593 L -0.09063 0.63866 " pathEditMode="relative" ptsTypes="AAAA">
                                      <p:cBhvr>
                                        <p:cTn id="294" dur="500" fill="hold"/>
                                        <p:tgtEl>
                                          <p:spTgt spid="72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6" presetID="8" presetClass="exit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297" dur="500"/>
                                        <p:tgtEl>
                                          <p:spTgt spid="4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 nodeType="clickPar">
                      <p:stCondLst>
                        <p:cond delay="indefinite"/>
                      </p:stCondLst>
                      <p:childTnLst>
                        <p:par>
                          <p:cTn id="3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528 0.60972 L -0.38612 0.25648 L -0.2823 0.0412 L 0.1375 0.01204 " pathEditMode="relative" rAng="0" ptsTypes="AAAA">
                                      <p:cBhvr>
                                        <p:cTn id="302" dur="500" fill="hold"/>
                                        <p:tgtEl>
                                          <p:spTgt spid="72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3" y="-298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4" presetID="8" presetClass="exit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305" dur="5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7" fill="hold" nodeType="clickPar">
                      <p:stCondLst>
                        <p:cond delay="indefinite"/>
                      </p:stCondLst>
                      <p:childTnLst>
                        <p:par>
                          <p:cTn id="3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941 0.01088 L 0.19618 0.5831 L -0.43125 0.29005 L -0.32848 0.08009 " pathEditMode="relative" ptsTypes="AAAA">
                                      <p:cBhvr>
                                        <p:cTn id="310" dur="1000" fill="hold"/>
                                        <p:tgtEl>
                                          <p:spTgt spid="72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12" presetID="8" presetClass="exit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313" dur="500"/>
                                        <p:tgtEl>
                                          <p:spTgt spid="4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 nodeType="clickPar">
                      <p:stCondLst>
                        <p:cond delay="indefinite"/>
                      </p:stCondLst>
                      <p:childTnLst>
                        <p:par>
                          <p:cTn id="3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848 0.0801 L 0.19982 0.5831 L -0.42275 0.29144 L 0.20086 0.58056 " pathEditMode="relative" ptsTypes="AAAA">
                                      <p:cBhvr>
                                        <p:cTn id="318" dur="2000" fill="hold"/>
                                        <p:tgtEl>
                                          <p:spTgt spid="72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20" presetID="8" presetClass="exit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321" dur="500"/>
                                        <p:tgtEl>
                                          <p:spTgt spid="4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3" fill="hold" nodeType="clickPar">
                      <p:stCondLst>
                        <p:cond delay="indefinite"/>
                      </p:stCondLst>
                      <p:childTnLst>
                        <p:par>
                          <p:cTn id="3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7" dur="500"/>
                                        <p:tgtEl>
                                          <p:spTgt spid="4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8" presetID="8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329" dur="500"/>
                                        <p:tgtEl>
                                          <p:spTgt spid="72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1" fill="hold" nodeType="clickPar">
                      <p:stCondLst>
                        <p:cond delay="indefinite"/>
                      </p:stCondLst>
                      <p:childTnLst>
                        <p:par>
                          <p:cTn id="3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5" dur="500"/>
                                        <p:tgtEl>
                                          <p:spTgt spid="4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0" grpId="0" animBg="1"/>
      <p:bldP spid="4101" grpId="0" animBg="1"/>
      <p:bldP spid="4103" grpId="0" animBg="1"/>
      <p:bldP spid="4104" grpId="0" animBg="1"/>
      <p:bldP spid="4105" grpId="0" animBg="1"/>
      <p:bldP spid="4106" grpId="0" animBg="1"/>
      <p:bldP spid="4107" grpId="0" animBg="1"/>
      <p:bldP spid="4108" grpId="0" animBg="1"/>
      <p:bldP spid="4109" grpId="0" animBg="1"/>
      <p:bldP spid="4110" grpId="0" animBg="1"/>
      <p:bldP spid="4111" grpId="0" animBg="1"/>
      <p:bldP spid="4112" grpId="0" animBg="1"/>
      <p:bldP spid="4113" grpId="0" animBg="1"/>
      <p:bldP spid="4114" grpId="0" animBg="1"/>
      <p:bldP spid="4115" grpId="0" animBg="1"/>
      <p:bldP spid="4116" grpId="0" animBg="1"/>
      <p:bldP spid="4117" grpId="0" animBg="1"/>
      <p:bldP spid="4118" grpId="0" animBg="1"/>
      <p:bldP spid="4119" grpId="0" animBg="1"/>
      <p:bldP spid="4120" grpId="0" animBg="1"/>
      <p:bldP spid="4121" grpId="0" animBg="1"/>
      <p:bldP spid="4122" grpId="0" animBg="1"/>
      <p:bldP spid="4123" grpId="0" animBg="1"/>
      <p:bldP spid="4124" grpId="0" animBg="1"/>
      <p:bldP spid="4125" grpId="0" animBg="1"/>
      <p:bldP spid="4126" grpId="0" animBg="1"/>
      <p:bldP spid="4127" grpId="0" animBg="1"/>
      <p:bldP spid="4128" grpId="0" animBg="1"/>
      <p:bldP spid="4129" grpId="0" animBg="1"/>
      <p:bldP spid="4130" grpId="0" animBg="1"/>
      <p:bldP spid="4132" grpId="0" animBg="1"/>
      <p:bldP spid="4133" grpId="0" animBg="1"/>
      <p:bldP spid="4134" grpId="0" animBg="1"/>
      <p:bldP spid="4135" grpId="0" animBg="1"/>
      <p:bldP spid="4136" grpId="0" animBg="1"/>
      <p:bldP spid="4137" grpId="0" animBg="1"/>
      <p:bldP spid="4138" grpId="0" animBg="1"/>
      <p:bldP spid="4139" grpId="0" animBg="1"/>
      <p:bldP spid="4140" grpId="0" animBg="1"/>
      <p:bldP spid="4141" grpId="0" animBg="1"/>
      <p:bldP spid="4189" grpId="0" animBg="1"/>
      <p:bldP spid="419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When there is only one node left, we need to stop?</a:t>
            </a:r>
          </a:p>
          <a:p>
            <a:r>
              <a:rPr lang="en-US" altLang="zh-TW" dirty="0" smtClean="0"/>
              <a:t>How to implement?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TW" dirty="0" smtClean="0"/>
              <a:t>Using a counter to count how many nodes are still alive.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TW" dirty="0" smtClean="0"/>
              <a:t>Check if Current-&gt;next == Current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When to stop?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51018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Finding the next person takes m steps</a:t>
            </a:r>
          </a:p>
          <a:p>
            <a:r>
              <a:rPr lang="en-US" altLang="zh-TW" dirty="0" smtClean="0"/>
              <a:t>Deleting a node (remove a DEAD person) takes O(1) steps.</a:t>
            </a:r>
          </a:p>
          <a:p>
            <a:r>
              <a:rPr lang="en-US" altLang="zh-TW" dirty="0" smtClean="0"/>
              <a:t>There are n-1 persons to kill</a:t>
            </a:r>
          </a:p>
          <a:p>
            <a:pPr lvl="1"/>
            <a:r>
              <a:rPr lang="en-US" altLang="zh-TW" dirty="0" smtClean="0"/>
              <a:t>O(</a:t>
            </a:r>
            <a:r>
              <a:rPr lang="en-US" altLang="zh-TW" dirty="0" err="1" smtClean="0"/>
              <a:t>mn</a:t>
            </a:r>
            <a:r>
              <a:rPr lang="en-US" altLang="zh-TW" dirty="0" smtClean="0"/>
              <a:t>) time to find the next person</a:t>
            </a:r>
          </a:p>
          <a:p>
            <a:pPr lvl="1"/>
            <a:r>
              <a:rPr lang="en-US" altLang="zh-TW" dirty="0" smtClean="0"/>
              <a:t>O(n) time to remove the dead ones</a:t>
            </a:r>
          </a:p>
          <a:p>
            <a:pPr lvl="1"/>
            <a:r>
              <a:rPr lang="en-US" altLang="zh-TW" dirty="0" smtClean="0"/>
              <a:t>O(</a:t>
            </a:r>
            <a:r>
              <a:rPr lang="en-US" altLang="zh-TW" dirty="0" err="1" smtClean="0"/>
              <a:t>mn</a:t>
            </a:r>
            <a:r>
              <a:rPr lang="en-US" altLang="zh-TW" dirty="0" smtClean="0"/>
              <a:t>) time in total</a:t>
            </a:r>
          </a:p>
          <a:p>
            <a:pPr lvl="1"/>
            <a:r>
              <a:rPr lang="en-US" altLang="zh-TW" dirty="0" smtClean="0"/>
              <a:t>If m is a constant, it is O(n) time. 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Time complexity of the 3</a:t>
            </a:r>
            <a:r>
              <a:rPr lang="en-US" altLang="zh-TW" baseline="30000" dirty="0" smtClean="0"/>
              <a:t>rd</a:t>
            </a:r>
            <a:r>
              <a:rPr lang="en-US" altLang="zh-TW" dirty="0" smtClean="0"/>
              <a:t> algorithm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05021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Assignment: change directions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3582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18529"/>
          </a:xfrm>
        </p:spPr>
        <p:txBody>
          <a:bodyPr>
            <a:normAutofit/>
          </a:bodyPr>
          <a:lstStyle/>
          <a:p>
            <a:r>
              <a:rPr lang="en-US" altLang="zh-TW" b="1" dirty="0" smtClean="0"/>
              <a:t>Josephus problem</a:t>
            </a:r>
            <a:r>
              <a:rPr lang="en-US" altLang="zh-TW" dirty="0" smtClean="0"/>
              <a:t>: </a:t>
            </a:r>
            <a:r>
              <a:rPr lang="en-US" altLang="zh-TW" dirty="0"/>
              <a:t> </a:t>
            </a:r>
            <a:r>
              <a:rPr lang="en-US" altLang="zh-TW" i="1" dirty="0">
                <a:solidFill>
                  <a:srgbClr val="FF0000"/>
                </a:solidFill>
              </a:rPr>
              <a:t>n</a:t>
            </a:r>
            <a:r>
              <a:rPr lang="en-US" altLang="zh-TW" dirty="0"/>
              <a:t> persons, numbered 1 to </a:t>
            </a:r>
            <a:r>
              <a:rPr lang="en-US" altLang="zh-TW" i="1" dirty="0"/>
              <a:t>n</a:t>
            </a:r>
            <a:r>
              <a:rPr lang="en-US" altLang="zh-TW" dirty="0"/>
              <a:t>, around a </a:t>
            </a:r>
            <a:r>
              <a:rPr lang="en-US" altLang="zh-TW" dirty="0" smtClean="0"/>
              <a:t>circle clockwise. Starting from number 1, we </a:t>
            </a:r>
            <a:r>
              <a:rPr lang="en-US" altLang="zh-TW" dirty="0"/>
              <a:t>eliminate </a:t>
            </a:r>
            <a:r>
              <a:rPr lang="en-US" altLang="zh-TW" dirty="0" smtClean="0"/>
              <a:t>the </a:t>
            </a:r>
            <a:r>
              <a:rPr lang="en-US" altLang="zh-TW" dirty="0" smtClean="0">
                <a:solidFill>
                  <a:srgbClr val="FF0000"/>
                </a:solidFill>
              </a:rPr>
              <a:t>k</a:t>
            </a:r>
            <a:r>
              <a:rPr lang="en-US" altLang="zh-TW" dirty="0" smtClean="0"/>
              <a:t>th </a:t>
            </a:r>
            <a:r>
              <a:rPr lang="en-US" altLang="zh-TW" dirty="0"/>
              <a:t>of every </a:t>
            </a:r>
            <a:r>
              <a:rPr lang="en-US" altLang="zh-TW" dirty="0" smtClean="0">
                <a:solidFill>
                  <a:srgbClr val="FF0000"/>
                </a:solidFill>
              </a:rPr>
              <a:t>k</a:t>
            </a:r>
            <a:r>
              <a:rPr lang="en-US" altLang="zh-TW" dirty="0" smtClean="0"/>
              <a:t> </a:t>
            </a:r>
            <a:r>
              <a:rPr lang="en-US" altLang="zh-TW" dirty="0"/>
              <a:t>remaining persons until one person remains</a:t>
            </a:r>
            <a:r>
              <a:rPr lang="en-US" altLang="zh-TW" dirty="0" smtClean="0"/>
              <a:t>.</a:t>
            </a:r>
          </a:p>
          <a:p>
            <a:pPr lvl="1"/>
            <a:r>
              <a:rPr lang="en-US" altLang="zh-TW" dirty="0" smtClean="0"/>
              <a:t>Input: n and k</a:t>
            </a:r>
          </a:p>
          <a:p>
            <a:pPr lvl="1"/>
            <a:r>
              <a:rPr lang="en-US" altLang="zh-TW" dirty="0" smtClean="0"/>
              <a:t>Output: the id of remaining person</a:t>
            </a:r>
          </a:p>
          <a:p>
            <a:r>
              <a:rPr lang="en-US" altLang="zh-TW" dirty="0" smtClean="0"/>
              <a:t>Alternative problem: Change directions (clockwise </a:t>
            </a:r>
            <a:r>
              <a:rPr lang="en-US" altLang="zh-TW" dirty="0" smtClean="0">
                <a:sym typeface="Wingdings" panose="05000000000000000000" pitchFamily="2" charset="2"/>
              </a:rPr>
              <a:t></a:t>
            </a:r>
            <a:r>
              <a:rPr lang="en-US" altLang="zh-TW" dirty="0" smtClean="0"/>
              <a:t> counterclockwise) every time</a:t>
            </a:r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Alternative problem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37810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TW" dirty="0" smtClean="0"/>
              <a:t>Doubly linked list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163324"/>
          </a:xfrm>
        </p:spPr>
        <p:txBody>
          <a:bodyPr>
            <a:normAutofit/>
          </a:bodyPr>
          <a:lstStyle/>
          <a:p>
            <a:r>
              <a:rPr lang="en-US" altLang="zh-TW" dirty="0"/>
              <a:t>Limitations of (single) linked list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Easy to traversal in one direction</a:t>
            </a:r>
          </a:p>
          <a:p>
            <a:pPr lvl="1"/>
            <a:r>
              <a:rPr lang="en-US" altLang="zh-TW" dirty="0" smtClean="0"/>
              <a:t>Easy to insert/delete/move data “after” the a node pointed by a “temp”</a:t>
            </a:r>
          </a:p>
          <a:p>
            <a:pPr lvl="1"/>
            <a:r>
              <a:rPr lang="en-US" altLang="zh-TW" dirty="0" smtClean="0"/>
              <a:t>Not so secure</a:t>
            </a:r>
          </a:p>
          <a:p>
            <a:r>
              <a:rPr lang="en-US" altLang="zh-TW" dirty="0" smtClean="0"/>
              <a:t>Doubly linked list</a:t>
            </a:r>
          </a:p>
          <a:p>
            <a:pPr lvl="1"/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1237130" y="5007207"/>
            <a:ext cx="1183342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3200401" y="5007207"/>
            <a:ext cx="1183342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5163672" y="5007207"/>
            <a:ext cx="1183342" cy="9144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7126943" y="5007207"/>
            <a:ext cx="1183342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單箭頭接點 10"/>
          <p:cNvCxnSpPr/>
          <p:nvPr/>
        </p:nvCxnSpPr>
        <p:spPr>
          <a:xfrm>
            <a:off x="2420472" y="5240290"/>
            <a:ext cx="779929" cy="224117"/>
          </a:xfrm>
          <a:prstGeom prst="straightConnector1">
            <a:avLst/>
          </a:prstGeom>
          <a:ln w="508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>
            <a:endCxn id="8" idx="1"/>
          </p:cNvCxnSpPr>
          <p:nvPr/>
        </p:nvCxnSpPr>
        <p:spPr>
          <a:xfrm>
            <a:off x="4383743" y="5240290"/>
            <a:ext cx="779929" cy="224117"/>
          </a:xfrm>
          <a:prstGeom prst="straightConnector1">
            <a:avLst/>
          </a:prstGeom>
          <a:ln w="508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>
            <a:endCxn id="9" idx="1"/>
          </p:cNvCxnSpPr>
          <p:nvPr/>
        </p:nvCxnSpPr>
        <p:spPr>
          <a:xfrm>
            <a:off x="6347015" y="5240290"/>
            <a:ext cx="779928" cy="224117"/>
          </a:xfrm>
          <a:prstGeom prst="straightConnector1">
            <a:avLst/>
          </a:prstGeom>
          <a:ln w="50800"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>
            <a:endCxn id="6" idx="3"/>
          </p:cNvCxnSpPr>
          <p:nvPr/>
        </p:nvCxnSpPr>
        <p:spPr>
          <a:xfrm flipH="1" flipV="1">
            <a:off x="2420472" y="5464407"/>
            <a:ext cx="779930" cy="233083"/>
          </a:xfrm>
          <a:prstGeom prst="straightConnector1">
            <a:avLst/>
          </a:prstGeom>
          <a:ln w="508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>
            <a:endCxn id="7" idx="3"/>
          </p:cNvCxnSpPr>
          <p:nvPr/>
        </p:nvCxnSpPr>
        <p:spPr>
          <a:xfrm flipH="1" flipV="1">
            <a:off x="4383743" y="5464407"/>
            <a:ext cx="779930" cy="233084"/>
          </a:xfrm>
          <a:prstGeom prst="straightConnector1">
            <a:avLst/>
          </a:prstGeom>
          <a:ln w="50800"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>
            <a:endCxn id="8" idx="3"/>
          </p:cNvCxnSpPr>
          <p:nvPr/>
        </p:nvCxnSpPr>
        <p:spPr>
          <a:xfrm flipH="1" flipV="1">
            <a:off x="6347014" y="5464407"/>
            <a:ext cx="779929" cy="233084"/>
          </a:xfrm>
          <a:prstGeom prst="straightConnector1">
            <a:avLst/>
          </a:prstGeom>
          <a:ln w="508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/>
          <p:nvPr/>
        </p:nvCxnSpPr>
        <p:spPr>
          <a:xfrm>
            <a:off x="8296836" y="5280631"/>
            <a:ext cx="649941" cy="640976"/>
          </a:xfrm>
          <a:prstGeom prst="straightConnector1">
            <a:avLst/>
          </a:prstGeom>
          <a:ln w="50800">
            <a:tailEnd type="oval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>
            <a:stCxn id="6" idx="1"/>
          </p:cNvCxnSpPr>
          <p:nvPr/>
        </p:nvCxnSpPr>
        <p:spPr>
          <a:xfrm flipH="1" flipV="1">
            <a:off x="470650" y="5137613"/>
            <a:ext cx="766480" cy="326794"/>
          </a:xfrm>
          <a:prstGeom prst="straightConnector1">
            <a:avLst/>
          </a:prstGeom>
          <a:ln w="50800">
            <a:tailEnd type="oval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>
            <a:stCxn id="33" idx="0"/>
          </p:cNvCxnSpPr>
          <p:nvPr/>
        </p:nvCxnSpPr>
        <p:spPr>
          <a:xfrm flipV="1">
            <a:off x="722406" y="5697491"/>
            <a:ext cx="514724" cy="249376"/>
          </a:xfrm>
          <a:prstGeom prst="straightConnector1">
            <a:avLst/>
          </a:prstGeom>
          <a:ln w="508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文字方塊 32"/>
          <p:cNvSpPr txBox="1"/>
          <p:nvPr/>
        </p:nvSpPr>
        <p:spPr>
          <a:xfrm>
            <a:off x="207681" y="5946867"/>
            <a:ext cx="10294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>
                <a:solidFill>
                  <a:srgbClr val="FF0000"/>
                </a:solidFill>
              </a:rPr>
              <a:t>Head 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cxnSp>
        <p:nvCxnSpPr>
          <p:cNvPr id="38" name="直線單箭頭接點 37"/>
          <p:cNvCxnSpPr>
            <a:stCxn id="39" idx="2"/>
            <a:endCxn id="9" idx="0"/>
          </p:cNvCxnSpPr>
          <p:nvPr/>
        </p:nvCxnSpPr>
        <p:spPr>
          <a:xfrm flipH="1">
            <a:off x="7718614" y="4606455"/>
            <a:ext cx="485566" cy="400752"/>
          </a:xfrm>
          <a:prstGeom prst="straightConnector1">
            <a:avLst/>
          </a:prstGeom>
          <a:ln w="508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文字方塊 38"/>
          <p:cNvSpPr txBox="1"/>
          <p:nvPr/>
        </p:nvSpPr>
        <p:spPr>
          <a:xfrm>
            <a:off x="7871012" y="4083235"/>
            <a:ext cx="6663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>
                <a:solidFill>
                  <a:srgbClr val="FF0000"/>
                </a:solidFill>
              </a:rPr>
              <a:t>Tail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5717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TW" dirty="0" smtClean="0"/>
              <a:t>Declaration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Declaration in C using 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endParaRPr lang="en-US" altLang="zh-TW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Most operations are similar to those of linked list</a:t>
            </a:r>
          </a:p>
          <a:p>
            <a:pPr lvl="1"/>
            <a:r>
              <a:rPr lang="en-US" altLang="zh-TW" dirty="0" smtClean="0"/>
              <a:t>But usually there is a pointer, called tail, pointing to the end of the list</a:t>
            </a:r>
          </a:p>
        </p:txBody>
      </p:sp>
      <p:sp>
        <p:nvSpPr>
          <p:cNvPr id="4" name="矩形 3"/>
          <p:cNvSpPr/>
          <p:nvPr/>
        </p:nvSpPr>
        <p:spPr>
          <a:xfrm>
            <a:off x="2286000" y="2229108"/>
            <a:ext cx="4572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zh-TW" altLang="en-US" sz="28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lang="zh-TW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zh-TW" alt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zh-TW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zh-TW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data;</a:t>
            </a:r>
          </a:p>
          <a:p>
            <a:r>
              <a:rPr lang="zh-TW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zh-TW" altLang="en-US" sz="28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lang="zh-TW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TW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*prev;</a:t>
            </a:r>
          </a:p>
          <a:p>
            <a:r>
              <a:rPr lang="zh-TW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zh-TW" altLang="en-US" sz="28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lang="zh-TW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TW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*next;</a:t>
            </a:r>
          </a:p>
          <a:p>
            <a:r>
              <a:rPr lang="zh-TW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 </a:t>
            </a:r>
            <a:endParaRPr lang="zh-TW" alt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858000" y="2229108"/>
            <a:ext cx="1183342" cy="9144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單箭頭接點 5"/>
          <p:cNvCxnSpPr>
            <a:stCxn id="5" idx="3"/>
          </p:cNvCxnSpPr>
          <p:nvPr/>
        </p:nvCxnSpPr>
        <p:spPr>
          <a:xfrm>
            <a:off x="8041342" y="2686308"/>
            <a:ext cx="779929" cy="0"/>
          </a:xfrm>
          <a:prstGeom prst="straightConnector1">
            <a:avLst/>
          </a:prstGeom>
          <a:ln w="50800"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直線單箭頭接點 6"/>
          <p:cNvCxnSpPr>
            <a:stCxn id="5" idx="1"/>
          </p:cNvCxnSpPr>
          <p:nvPr/>
        </p:nvCxnSpPr>
        <p:spPr>
          <a:xfrm flipH="1">
            <a:off x="6078071" y="2686308"/>
            <a:ext cx="779929" cy="0"/>
          </a:xfrm>
          <a:prstGeom prst="straightConnector1">
            <a:avLst/>
          </a:prstGeom>
          <a:ln w="50800"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0781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TW" dirty="0" smtClean="0"/>
              <a:t>Insert a node before temp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 smtClean="0"/>
              <a:t>Before temp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TW" sz="2800" dirty="0" smtClean="0"/>
              <a:t>Allocate a node pointed by P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TW" dirty="0" smtClean="0"/>
              <a:t>P-&gt;next = temp;</a:t>
            </a:r>
            <a:r>
              <a:rPr lang="en-US" altLang="zh-TW" dirty="0"/>
              <a:t> </a:t>
            </a:r>
            <a:r>
              <a:rPr lang="en-US" altLang="zh-TW" sz="2800" dirty="0" smtClean="0"/>
              <a:t>P-&gt;</a:t>
            </a:r>
            <a:r>
              <a:rPr lang="en-US" altLang="zh-TW" sz="2800" dirty="0" err="1" smtClean="0"/>
              <a:t>prev</a:t>
            </a:r>
            <a:r>
              <a:rPr lang="en-US" altLang="zh-TW" sz="2800" dirty="0" smtClean="0"/>
              <a:t> = te</a:t>
            </a:r>
            <a:r>
              <a:rPr lang="en-US" altLang="zh-TW" dirty="0" smtClean="0"/>
              <a:t>mp-&gt;</a:t>
            </a:r>
            <a:r>
              <a:rPr lang="en-US" altLang="zh-TW" dirty="0" err="1" smtClean="0"/>
              <a:t>prev</a:t>
            </a:r>
            <a:r>
              <a:rPr lang="en-US" altLang="zh-TW" dirty="0" smtClean="0"/>
              <a:t>;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TW" sz="2800" dirty="0" smtClean="0">
                <a:solidFill>
                  <a:srgbClr val="FF0000"/>
                </a:solidFill>
              </a:rPr>
              <a:t>temp-&gt;</a:t>
            </a:r>
            <a:r>
              <a:rPr lang="en-US" altLang="zh-TW" sz="2800" dirty="0" err="1" smtClean="0">
                <a:solidFill>
                  <a:srgbClr val="FF0000"/>
                </a:solidFill>
              </a:rPr>
              <a:t>prev</a:t>
            </a:r>
            <a:r>
              <a:rPr lang="en-US" altLang="zh-TW" sz="2800" dirty="0" smtClean="0">
                <a:solidFill>
                  <a:srgbClr val="FF0000"/>
                </a:solidFill>
              </a:rPr>
              <a:t>-&gt;next = P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TW" dirty="0" smtClean="0"/>
              <a:t>temp-&gt;</a:t>
            </a:r>
            <a:r>
              <a:rPr lang="en-US" altLang="zh-TW" dirty="0" err="1" smtClean="0"/>
              <a:t>prev</a:t>
            </a:r>
            <a:r>
              <a:rPr lang="en-US" altLang="zh-TW" dirty="0" smtClean="0"/>
              <a:t> = P</a:t>
            </a:r>
            <a:endParaRPr lang="zh-TW" altLang="en-US" sz="2800" dirty="0"/>
          </a:p>
        </p:txBody>
      </p:sp>
      <p:sp>
        <p:nvSpPr>
          <p:cNvPr id="9" name="矩形 8"/>
          <p:cNvSpPr/>
          <p:nvPr/>
        </p:nvSpPr>
        <p:spPr>
          <a:xfrm>
            <a:off x="1237130" y="5204429"/>
            <a:ext cx="1183342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3236261" y="4228909"/>
            <a:ext cx="1183342" cy="9144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5163672" y="5204429"/>
            <a:ext cx="1183342" cy="9144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7126943" y="5204429"/>
            <a:ext cx="1183342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" name="直線單箭頭接點 12"/>
          <p:cNvCxnSpPr>
            <a:endCxn id="11" idx="1"/>
          </p:cNvCxnSpPr>
          <p:nvPr/>
        </p:nvCxnSpPr>
        <p:spPr>
          <a:xfrm>
            <a:off x="2420472" y="5437512"/>
            <a:ext cx="2743200" cy="224117"/>
          </a:xfrm>
          <a:prstGeom prst="straightConnector1">
            <a:avLst/>
          </a:prstGeom>
          <a:ln w="508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>
            <a:off x="4406156" y="4686109"/>
            <a:ext cx="1349187" cy="0"/>
          </a:xfrm>
          <a:prstGeom prst="straightConnector1">
            <a:avLst/>
          </a:prstGeom>
          <a:ln w="50800">
            <a:solidFill>
              <a:schemeClr val="accent6"/>
            </a:solidFill>
            <a:tailEnd type="oval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>
            <a:endCxn id="12" idx="1"/>
          </p:cNvCxnSpPr>
          <p:nvPr/>
        </p:nvCxnSpPr>
        <p:spPr>
          <a:xfrm>
            <a:off x="6347015" y="5437512"/>
            <a:ext cx="779928" cy="224117"/>
          </a:xfrm>
          <a:prstGeom prst="straightConnector1">
            <a:avLst/>
          </a:prstGeom>
          <a:ln w="50800"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>
            <a:stCxn id="10" idx="1"/>
          </p:cNvCxnSpPr>
          <p:nvPr/>
        </p:nvCxnSpPr>
        <p:spPr>
          <a:xfrm flipH="1">
            <a:off x="1900522" y="4686109"/>
            <a:ext cx="1335739" cy="0"/>
          </a:xfrm>
          <a:prstGeom prst="straightConnector1">
            <a:avLst/>
          </a:prstGeom>
          <a:ln w="50800">
            <a:solidFill>
              <a:schemeClr val="accent6"/>
            </a:solidFill>
            <a:tailEnd type="oval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>
            <a:endCxn id="9" idx="3"/>
          </p:cNvCxnSpPr>
          <p:nvPr/>
        </p:nvCxnSpPr>
        <p:spPr>
          <a:xfrm flipH="1" flipV="1">
            <a:off x="2420472" y="5661629"/>
            <a:ext cx="2756648" cy="233084"/>
          </a:xfrm>
          <a:prstGeom prst="straightConnector1">
            <a:avLst/>
          </a:prstGeom>
          <a:ln w="50800"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>
            <a:endCxn id="11" idx="3"/>
          </p:cNvCxnSpPr>
          <p:nvPr/>
        </p:nvCxnSpPr>
        <p:spPr>
          <a:xfrm flipH="1" flipV="1">
            <a:off x="6347014" y="5661629"/>
            <a:ext cx="779929" cy="233084"/>
          </a:xfrm>
          <a:prstGeom prst="straightConnector1">
            <a:avLst/>
          </a:prstGeom>
          <a:ln w="508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>
            <a:stCxn id="22" idx="0"/>
          </p:cNvCxnSpPr>
          <p:nvPr/>
        </p:nvCxnSpPr>
        <p:spPr>
          <a:xfrm flipV="1">
            <a:off x="722406" y="5894713"/>
            <a:ext cx="514724" cy="249376"/>
          </a:xfrm>
          <a:prstGeom prst="straightConnector1">
            <a:avLst/>
          </a:prstGeom>
          <a:ln w="508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/>
          <p:cNvSpPr txBox="1"/>
          <p:nvPr/>
        </p:nvSpPr>
        <p:spPr>
          <a:xfrm>
            <a:off x="207681" y="6144089"/>
            <a:ext cx="10294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>
                <a:solidFill>
                  <a:srgbClr val="FF0000"/>
                </a:solidFill>
              </a:rPr>
              <a:t>Head 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cxnSp>
        <p:nvCxnSpPr>
          <p:cNvPr id="27" name="直線單箭頭接點 26"/>
          <p:cNvCxnSpPr>
            <a:stCxn id="28" idx="2"/>
            <a:endCxn id="11" idx="0"/>
          </p:cNvCxnSpPr>
          <p:nvPr/>
        </p:nvCxnSpPr>
        <p:spPr>
          <a:xfrm flipH="1">
            <a:off x="5755343" y="4808579"/>
            <a:ext cx="819686" cy="395850"/>
          </a:xfrm>
          <a:prstGeom prst="straightConnector1">
            <a:avLst/>
          </a:prstGeom>
          <a:ln w="508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/>
          <p:cNvSpPr txBox="1"/>
          <p:nvPr/>
        </p:nvSpPr>
        <p:spPr>
          <a:xfrm>
            <a:off x="6097494" y="4285359"/>
            <a:ext cx="9550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>
                <a:solidFill>
                  <a:srgbClr val="FF0000"/>
                </a:solidFill>
              </a:rPr>
              <a:t>temp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cxnSp>
        <p:nvCxnSpPr>
          <p:cNvPr id="31" name="直線單箭頭接點 30"/>
          <p:cNvCxnSpPr>
            <a:stCxn id="32" idx="2"/>
          </p:cNvCxnSpPr>
          <p:nvPr/>
        </p:nvCxnSpPr>
        <p:spPr>
          <a:xfrm flipH="1">
            <a:off x="4419603" y="4079473"/>
            <a:ext cx="527458" cy="395850"/>
          </a:xfrm>
          <a:prstGeom prst="straightConnector1">
            <a:avLst/>
          </a:prstGeom>
          <a:ln w="508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文字方塊 31"/>
          <p:cNvSpPr txBox="1"/>
          <p:nvPr/>
        </p:nvSpPr>
        <p:spPr>
          <a:xfrm>
            <a:off x="4761754" y="3556253"/>
            <a:ext cx="370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>
                <a:solidFill>
                  <a:srgbClr val="FF0000"/>
                </a:solidFill>
              </a:rPr>
              <a:t>P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cxnSp>
        <p:nvCxnSpPr>
          <p:cNvPr id="34" name="肘形接點 33"/>
          <p:cNvCxnSpPr/>
          <p:nvPr/>
        </p:nvCxnSpPr>
        <p:spPr>
          <a:xfrm>
            <a:off x="4419603" y="4686109"/>
            <a:ext cx="1335740" cy="518320"/>
          </a:xfrm>
          <a:prstGeom prst="bentConnector2">
            <a:avLst/>
          </a:prstGeom>
          <a:ln w="50800">
            <a:tailEnd type="triangle" w="lg" len="lg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</p:cxnSp>
      <p:cxnSp>
        <p:nvCxnSpPr>
          <p:cNvPr id="41" name="肘形接點 40"/>
          <p:cNvCxnSpPr/>
          <p:nvPr/>
        </p:nvCxnSpPr>
        <p:spPr>
          <a:xfrm rot="10800000" flipV="1">
            <a:off x="1828801" y="4686109"/>
            <a:ext cx="1407460" cy="518320"/>
          </a:xfrm>
          <a:prstGeom prst="bentConnector2">
            <a:avLst/>
          </a:prstGeom>
          <a:ln w="50800">
            <a:tailEnd type="triangle" w="lg" len="lg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</p:cxnSp>
      <p:cxnSp>
        <p:nvCxnSpPr>
          <p:cNvPr id="51" name="直線單箭頭接點 50"/>
          <p:cNvCxnSpPr>
            <a:stCxn id="9" idx="3"/>
            <a:endCxn id="10" idx="2"/>
          </p:cNvCxnSpPr>
          <p:nvPr/>
        </p:nvCxnSpPr>
        <p:spPr>
          <a:xfrm flipV="1">
            <a:off x="2420472" y="5143309"/>
            <a:ext cx="1407460" cy="518320"/>
          </a:xfrm>
          <a:prstGeom prst="straightConnector1">
            <a:avLst/>
          </a:prstGeom>
          <a:ln w="508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直線單箭頭接點 53"/>
          <p:cNvCxnSpPr>
            <a:stCxn id="11" idx="1"/>
            <a:endCxn id="10" idx="2"/>
          </p:cNvCxnSpPr>
          <p:nvPr/>
        </p:nvCxnSpPr>
        <p:spPr>
          <a:xfrm flipH="1" flipV="1">
            <a:off x="3827932" y="5143309"/>
            <a:ext cx="1335740" cy="518320"/>
          </a:xfrm>
          <a:prstGeom prst="straightConnector1">
            <a:avLst/>
          </a:prstGeom>
          <a:ln w="50800">
            <a:solidFill>
              <a:schemeClr val="accent2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肘形接點 25"/>
          <p:cNvCxnSpPr>
            <a:stCxn id="12" idx="2"/>
            <a:endCxn id="9" idx="2"/>
          </p:cNvCxnSpPr>
          <p:nvPr/>
        </p:nvCxnSpPr>
        <p:spPr>
          <a:xfrm rot="5400000">
            <a:off x="4773708" y="3173923"/>
            <a:ext cx="12700" cy="5889813"/>
          </a:xfrm>
          <a:prstGeom prst="bentConnector3">
            <a:avLst>
              <a:gd name="adj1" fmla="val 4058843"/>
            </a:avLst>
          </a:prstGeom>
          <a:ln w="508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肘形接點 29"/>
          <p:cNvCxnSpPr>
            <a:stCxn id="9" idx="0"/>
            <a:endCxn id="12" idx="0"/>
          </p:cNvCxnSpPr>
          <p:nvPr/>
        </p:nvCxnSpPr>
        <p:spPr>
          <a:xfrm rot="5400000" flipH="1" flipV="1">
            <a:off x="4773707" y="2259523"/>
            <a:ext cx="12700" cy="5889813"/>
          </a:xfrm>
          <a:prstGeom prst="bentConnector3">
            <a:avLst>
              <a:gd name="adj1" fmla="val 9141173"/>
            </a:avLst>
          </a:prstGeom>
          <a:ln w="508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4685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3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TW" dirty="0" smtClean="0"/>
              <a:t>Insert a node after temp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 smtClean="0"/>
              <a:t>After temp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TW" sz="2800" dirty="0" smtClean="0"/>
              <a:t>Allocate a node pointed by P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TW" dirty="0" smtClean="0"/>
              <a:t>P-&gt;</a:t>
            </a:r>
            <a:r>
              <a:rPr lang="en-US" altLang="zh-TW" dirty="0" err="1" smtClean="0"/>
              <a:t>prev</a:t>
            </a:r>
            <a:r>
              <a:rPr lang="en-US" altLang="zh-TW" dirty="0" smtClean="0"/>
              <a:t> = temp;</a:t>
            </a:r>
            <a:r>
              <a:rPr lang="en-US" altLang="zh-TW" dirty="0"/>
              <a:t> </a:t>
            </a:r>
            <a:r>
              <a:rPr lang="en-US" altLang="zh-TW" sz="2800" dirty="0" smtClean="0"/>
              <a:t>P-&gt;next = te</a:t>
            </a:r>
            <a:r>
              <a:rPr lang="en-US" altLang="zh-TW" dirty="0" smtClean="0"/>
              <a:t>mp-&gt;next;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TW" sz="2800" dirty="0" smtClean="0">
                <a:solidFill>
                  <a:srgbClr val="FF0000"/>
                </a:solidFill>
              </a:rPr>
              <a:t>temp-&gt;next-&gt;</a:t>
            </a:r>
            <a:r>
              <a:rPr lang="en-US" altLang="zh-TW" sz="2800" dirty="0" err="1" smtClean="0">
                <a:solidFill>
                  <a:srgbClr val="FF0000"/>
                </a:solidFill>
              </a:rPr>
              <a:t>prev</a:t>
            </a:r>
            <a:r>
              <a:rPr lang="en-US" altLang="zh-TW" sz="2800" dirty="0" smtClean="0">
                <a:solidFill>
                  <a:srgbClr val="FF0000"/>
                </a:solidFill>
              </a:rPr>
              <a:t> = P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TW" dirty="0" smtClean="0"/>
              <a:t>temp-&gt;next = P</a:t>
            </a:r>
            <a:endParaRPr lang="zh-TW" altLang="en-US" sz="2800" dirty="0"/>
          </a:p>
        </p:txBody>
      </p:sp>
      <p:sp>
        <p:nvSpPr>
          <p:cNvPr id="9" name="矩形 8"/>
          <p:cNvSpPr/>
          <p:nvPr/>
        </p:nvSpPr>
        <p:spPr>
          <a:xfrm>
            <a:off x="1237130" y="5204429"/>
            <a:ext cx="1183342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5550864" y="4228908"/>
            <a:ext cx="1183342" cy="9144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3696555" y="5143308"/>
            <a:ext cx="1183342" cy="9144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7126943" y="5204429"/>
            <a:ext cx="1183342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" name="直線單箭頭接點 12"/>
          <p:cNvCxnSpPr>
            <a:endCxn id="11" idx="1"/>
          </p:cNvCxnSpPr>
          <p:nvPr/>
        </p:nvCxnSpPr>
        <p:spPr>
          <a:xfrm>
            <a:off x="2427980" y="5458290"/>
            <a:ext cx="1268575" cy="142218"/>
          </a:xfrm>
          <a:prstGeom prst="straightConnector1">
            <a:avLst/>
          </a:prstGeom>
          <a:ln w="508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>
            <a:off x="6720759" y="4686108"/>
            <a:ext cx="1349187" cy="0"/>
          </a:xfrm>
          <a:prstGeom prst="straightConnector1">
            <a:avLst/>
          </a:prstGeom>
          <a:ln w="50800">
            <a:solidFill>
              <a:schemeClr val="accent6"/>
            </a:solidFill>
            <a:tailEnd type="oval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>
            <a:endCxn id="12" idx="1"/>
          </p:cNvCxnSpPr>
          <p:nvPr/>
        </p:nvCxnSpPr>
        <p:spPr>
          <a:xfrm>
            <a:off x="4933614" y="5334835"/>
            <a:ext cx="2193329" cy="326794"/>
          </a:xfrm>
          <a:prstGeom prst="straightConnector1">
            <a:avLst/>
          </a:prstGeom>
          <a:ln w="50800"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>
            <a:stCxn id="10" idx="1"/>
          </p:cNvCxnSpPr>
          <p:nvPr/>
        </p:nvCxnSpPr>
        <p:spPr>
          <a:xfrm flipH="1">
            <a:off x="4215125" y="4686108"/>
            <a:ext cx="1335739" cy="0"/>
          </a:xfrm>
          <a:prstGeom prst="straightConnector1">
            <a:avLst/>
          </a:prstGeom>
          <a:ln w="50800">
            <a:solidFill>
              <a:schemeClr val="accent6"/>
            </a:solidFill>
            <a:tailEnd type="oval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>
            <a:endCxn id="9" idx="3"/>
          </p:cNvCxnSpPr>
          <p:nvPr/>
        </p:nvCxnSpPr>
        <p:spPr>
          <a:xfrm flipH="1" flipV="1">
            <a:off x="2420472" y="5661629"/>
            <a:ext cx="1276083" cy="167479"/>
          </a:xfrm>
          <a:prstGeom prst="straightConnector1">
            <a:avLst/>
          </a:prstGeom>
          <a:ln w="50800"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>
            <a:endCxn id="11" idx="3"/>
          </p:cNvCxnSpPr>
          <p:nvPr/>
        </p:nvCxnSpPr>
        <p:spPr>
          <a:xfrm flipH="1" flipV="1">
            <a:off x="4879897" y="5600508"/>
            <a:ext cx="2247046" cy="349621"/>
          </a:xfrm>
          <a:prstGeom prst="straightConnector1">
            <a:avLst/>
          </a:prstGeom>
          <a:ln w="508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>
            <a:stCxn id="22" idx="0"/>
          </p:cNvCxnSpPr>
          <p:nvPr/>
        </p:nvCxnSpPr>
        <p:spPr>
          <a:xfrm flipV="1">
            <a:off x="722406" y="5894713"/>
            <a:ext cx="514724" cy="249376"/>
          </a:xfrm>
          <a:prstGeom prst="straightConnector1">
            <a:avLst/>
          </a:prstGeom>
          <a:ln w="508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/>
          <p:cNvSpPr txBox="1"/>
          <p:nvPr/>
        </p:nvSpPr>
        <p:spPr>
          <a:xfrm>
            <a:off x="207681" y="6144089"/>
            <a:ext cx="10294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>
                <a:solidFill>
                  <a:srgbClr val="FF0000"/>
                </a:solidFill>
              </a:rPr>
              <a:t>Head 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cxnSp>
        <p:nvCxnSpPr>
          <p:cNvPr id="27" name="直線單箭頭接點 26"/>
          <p:cNvCxnSpPr>
            <a:stCxn id="28" idx="3"/>
            <a:endCxn id="11" idx="0"/>
          </p:cNvCxnSpPr>
          <p:nvPr/>
        </p:nvCxnSpPr>
        <p:spPr>
          <a:xfrm>
            <a:off x="3405535" y="4826089"/>
            <a:ext cx="882691" cy="317219"/>
          </a:xfrm>
          <a:prstGeom prst="straightConnector1">
            <a:avLst/>
          </a:prstGeom>
          <a:ln w="508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/>
          <p:cNvSpPr txBox="1"/>
          <p:nvPr/>
        </p:nvSpPr>
        <p:spPr>
          <a:xfrm>
            <a:off x="2450465" y="4564479"/>
            <a:ext cx="9550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>
                <a:solidFill>
                  <a:srgbClr val="FF0000"/>
                </a:solidFill>
              </a:rPr>
              <a:t>temp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cxnSp>
        <p:nvCxnSpPr>
          <p:cNvPr id="31" name="直線單箭頭接點 30"/>
          <p:cNvCxnSpPr>
            <a:stCxn id="32" idx="2"/>
          </p:cNvCxnSpPr>
          <p:nvPr/>
        </p:nvCxnSpPr>
        <p:spPr>
          <a:xfrm flipH="1">
            <a:off x="6734206" y="4079472"/>
            <a:ext cx="527458" cy="395850"/>
          </a:xfrm>
          <a:prstGeom prst="straightConnector1">
            <a:avLst/>
          </a:prstGeom>
          <a:ln w="508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文字方塊 31"/>
          <p:cNvSpPr txBox="1"/>
          <p:nvPr/>
        </p:nvSpPr>
        <p:spPr>
          <a:xfrm>
            <a:off x="7076357" y="3556252"/>
            <a:ext cx="370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>
                <a:solidFill>
                  <a:srgbClr val="FF0000"/>
                </a:solidFill>
              </a:rPr>
              <a:t>P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cxnSp>
        <p:nvCxnSpPr>
          <p:cNvPr id="34" name="肘形接點 33"/>
          <p:cNvCxnSpPr/>
          <p:nvPr/>
        </p:nvCxnSpPr>
        <p:spPr>
          <a:xfrm>
            <a:off x="6734206" y="4686108"/>
            <a:ext cx="1335740" cy="518320"/>
          </a:xfrm>
          <a:prstGeom prst="bentConnector2">
            <a:avLst/>
          </a:prstGeom>
          <a:ln w="50800">
            <a:tailEnd type="triangle" w="lg" len="lg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</p:cxnSp>
      <p:cxnSp>
        <p:nvCxnSpPr>
          <p:cNvPr id="41" name="肘形接點 40"/>
          <p:cNvCxnSpPr/>
          <p:nvPr/>
        </p:nvCxnSpPr>
        <p:spPr>
          <a:xfrm rot="10800000" flipV="1">
            <a:off x="4143404" y="4686108"/>
            <a:ext cx="1407460" cy="518320"/>
          </a:xfrm>
          <a:prstGeom prst="bentConnector2">
            <a:avLst/>
          </a:prstGeom>
          <a:ln w="50800">
            <a:tailEnd type="triangle" w="lg" len="lg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</p:cxnSp>
      <p:cxnSp>
        <p:nvCxnSpPr>
          <p:cNvPr id="51" name="直線單箭頭接點 50"/>
          <p:cNvCxnSpPr>
            <a:stCxn id="12" idx="1"/>
            <a:endCxn id="10" idx="2"/>
          </p:cNvCxnSpPr>
          <p:nvPr/>
        </p:nvCxnSpPr>
        <p:spPr>
          <a:xfrm flipH="1" flipV="1">
            <a:off x="6142535" y="5143308"/>
            <a:ext cx="984408" cy="518321"/>
          </a:xfrm>
          <a:prstGeom prst="straightConnector1">
            <a:avLst/>
          </a:prstGeom>
          <a:ln w="508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直線單箭頭接點 53"/>
          <p:cNvCxnSpPr>
            <a:stCxn id="11" idx="3"/>
            <a:endCxn id="10" idx="2"/>
          </p:cNvCxnSpPr>
          <p:nvPr/>
        </p:nvCxnSpPr>
        <p:spPr>
          <a:xfrm flipV="1">
            <a:off x="4879897" y="5143308"/>
            <a:ext cx="1262638" cy="457200"/>
          </a:xfrm>
          <a:prstGeom prst="straightConnector1">
            <a:avLst/>
          </a:prstGeom>
          <a:ln w="50800">
            <a:solidFill>
              <a:schemeClr val="accent2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肘形接點 2"/>
          <p:cNvCxnSpPr>
            <a:stCxn id="12" idx="2"/>
            <a:endCxn id="9" idx="2"/>
          </p:cNvCxnSpPr>
          <p:nvPr/>
        </p:nvCxnSpPr>
        <p:spPr>
          <a:xfrm rot="5400000">
            <a:off x="4773708" y="3173923"/>
            <a:ext cx="12700" cy="5889813"/>
          </a:xfrm>
          <a:prstGeom prst="bentConnector3">
            <a:avLst>
              <a:gd name="adj1" fmla="val 2929425"/>
            </a:avLst>
          </a:prstGeom>
          <a:ln w="508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肘形接點 29"/>
          <p:cNvCxnSpPr>
            <a:stCxn id="9" idx="0"/>
            <a:endCxn id="12" idx="0"/>
          </p:cNvCxnSpPr>
          <p:nvPr/>
        </p:nvCxnSpPr>
        <p:spPr>
          <a:xfrm rot="5400000" flipH="1" flipV="1">
            <a:off x="4773707" y="2259523"/>
            <a:ext cx="12700" cy="5889813"/>
          </a:xfrm>
          <a:prstGeom prst="bentConnector3">
            <a:avLst>
              <a:gd name="adj1" fmla="val 8011764"/>
            </a:avLst>
          </a:prstGeom>
          <a:ln w="508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3474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32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TW" dirty="0" smtClean="0"/>
              <a:t>Delete a note before temp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Delete a note </a:t>
            </a:r>
            <a:r>
              <a:rPr lang="en-US" altLang="zh-TW" dirty="0" smtClean="0"/>
              <a:t>before temp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TW" dirty="0" smtClean="0"/>
              <a:t>Node P = temp-&gt;</a:t>
            </a:r>
            <a:r>
              <a:rPr lang="en-US" altLang="zh-TW" dirty="0" err="1" smtClean="0"/>
              <a:t>prev</a:t>
            </a:r>
            <a:r>
              <a:rPr lang="en-US" altLang="zh-TW" dirty="0" smtClean="0"/>
              <a:t>;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TW" dirty="0" smtClean="0"/>
              <a:t>temp-&gt;</a:t>
            </a:r>
            <a:r>
              <a:rPr lang="en-US" altLang="zh-TW" dirty="0" err="1" smtClean="0"/>
              <a:t>prev</a:t>
            </a:r>
            <a:r>
              <a:rPr lang="en-US" altLang="zh-TW" dirty="0" smtClean="0"/>
              <a:t> = P-&gt;</a:t>
            </a:r>
            <a:r>
              <a:rPr lang="en-US" altLang="zh-TW" dirty="0" err="1" smtClean="0"/>
              <a:t>prev</a:t>
            </a:r>
            <a:r>
              <a:rPr lang="en-US" altLang="zh-TW" dirty="0" smtClean="0"/>
              <a:t>;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TW" dirty="0" smtClean="0"/>
              <a:t>P-&gt;</a:t>
            </a:r>
            <a:r>
              <a:rPr lang="en-US" altLang="zh-TW" dirty="0" err="1" smtClean="0"/>
              <a:t>prev</a:t>
            </a:r>
            <a:r>
              <a:rPr lang="en-US" altLang="zh-TW" dirty="0" smtClean="0"/>
              <a:t>-&gt;next = temp;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TW" dirty="0" smtClean="0"/>
              <a:t>free(P)</a:t>
            </a:r>
          </a:p>
          <a:p>
            <a:pPr lvl="1"/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53787" y="5003981"/>
            <a:ext cx="1183342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5927910" y="4952000"/>
            <a:ext cx="1183342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3980329" y="5003981"/>
            <a:ext cx="1183342" cy="9144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2017058" y="4952000"/>
            <a:ext cx="1183342" cy="9144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" name="直線單箭頭接點 7"/>
          <p:cNvCxnSpPr>
            <a:endCxn id="5" idx="3"/>
          </p:cNvCxnSpPr>
          <p:nvPr/>
        </p:nvCxnSpPr>
        <p:spPr>
          <a:xfrm flipH="1" flipV="1">
            <a:off x="7111252" y="5409200"/>
            <a:ext cx="804582" cy="246423"/>
          </a:xfrm>
          <a:prstGeom prst="straightConnector1">
            <a:avLst/>
          </a:prstGeom>
          <a:ln w="508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/>
          <p:cNvCxnSpPr/>
          <p:nvPr/>
        </p:nvCxnSpPr>
        <p:spPr>
          <a:xfrm>
            <a:off x="7111252" y="5185083"/>
            <a:ext cx="779929" cy="224117"/>
          </a:xfrm>
          <a:prstGeom prst="straightConnector1">
            <a:avLst/>
          </a:prstGeom>
          <a:ln w="508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>
            <a:endCxn id="7" idx="3"/>
          </p:cNvCxnSpPr>
          <p:nvPr/>
        </p:nvCxnSpPr>
        <p:spPr>
          <a:xfrm flipH="1" flipV="1">
            <a:off x="3200400" y="5409200"/>
            <a:ext cx="804581" cy="210988"/>
          </a:xfrm>
          <a:prstGeom prst="straightConnector1">
            <a:avLst/>
          </a:prstGeom>
          <a:ln w="50800"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 flipH="1" flipV="1">
            <a:off x="5147981" y="5409200"/>
            <a:ext cx="779930" cy="233083"/>
          </a:xfrm>
          <a:prstGeom prst="straightConnector1">
            <a:avLst/>
          </a:prstGeom>
          <a:ln w="508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>
            <a:endCxn id="5" idx="1"/>
          </p:cNvCxnSpPr>
          <p:nvPr/>
        </p:nvCxnSpPr>
        <p:spPr>
          <a:xfrm>
            <a:off x="5163671" y="5192894"/>
            <a:ext cx="764239" cy="216306"/>
          </a:xfrm>
          <a:prstGeom prst="straightConnector1">
            <a:avLst/>
          </a:prstGeom>
          <a:ln w="50800"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 flipH="1" flipV="1">
            <a:off x="1237129" y="5409200"/>
            <a:ext cx="779929" cy="233084"/>
          </a:xfrm>
          <a:prstGeom prst="straightConnector1">
            <a:avLst/>
          </a:prstGeom>
          <a:ln w="50800">
            <a:solidFill>
              <a:schemeClr val="accent4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7915833" y="5003981"/>
            <a:ext cx="1183342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3" name="直線單箭頭接點 22"/>
          <p:cNvCxnSpPr/>
          <p:nvPr/>
        </p:nvCxnSpPr>
        <p:spPr>
          <a:xfrm>
            <a:off x="3204881" y="5220941"/>
            <a:ext cx="784410" cy="188259"/>
          </a:xfrm>
          <a:prstGeom prst="straightConnector1">
            <a:avLst/>
          </a:prstGeom>
          <a:ln w="50800">
            <a:solidFill>
              <a:schemeClr val="accent4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>
            <a:endCxn id="7" idx="1"/>
          </p:cNvCxnSpPr>
          <p:nvPr/>
        </p:nvCxnSpPr>
        <p:spPr>
          <a:xfrm>
            <a:off x="1261781" y="5220941"/>
            <a:ext cx="755277" cy="188259"/>
          </a:xfrm>
          <a:prstGeom prst="straightConnector1">
            <a:avLst/>
          </a:prstGeom>
          <a:ln w="508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>
            <a:stCxn id="29" idx="3"/>
            <a:endCxn id="6" idx="0"/>
          </p:cNvCxnSpPr>
          <p:nvPr/>
        </p:nvCxnSpPr>
        <p:spPr>
          <a:xfrm>
            <a:off x="3677935" y="4452802"/>
            <a:ext cx="894065" cy="551179"/>
          </a:xfrm>
          <a:prstGeom prst="straightConnector1">
            <a:avLst/>
          </a:prstGeom>
          <a:ln w="508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文字方塊 28"/>
          <p:cNvSpPr txBox="1"/>
          <p:nvPr/>
        </p:nvSpPr>
        <p:spPr>
          <a:xfrm>
            <a:off x="2722865" y="4191192"/>
            <a:ext cx="9550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solidFill>
                  <a:srgbClr val="FF0000"/>
                </a:solidFill>
              </a:rPr>
              <a:t>temp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cxnSp>
        <p:nvCxnSpPr>
          <p:cNvPr id="32" name="直線單箭頭接點 31"/>
          <p:cNvCxnSpPr>
            <a:stCxn id="33" idx="3"/>
            <a:endCxn id="7" idx="0"/>
          </p:cNvCxnSpPr>
          <p:nvPr/>
        </p:nvCxnSpPr>
        <p:spPr>
          <a:xfrm>
            <a:off x="1716904" y="4426122"/>
            <a:ext cx="891825" cy="525878"/>
          </a:xfrm>
          <a:prstGeom prst="straightConnector1">
            <a:avLst/>
          </a:prstGeom>
          <a:ln w="508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文字方塊 32"/>
          <p:cNvSpPr txBox="1"/>
          <p:nvPr/>
        </p:nvSpPr>
        <p:spPr>
          <a:xfrm>
            <a:off x="1338146" y="4164512"/>
            <a:ext cx="3787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solidFill>
                  <a:srgbClr val="FF0000"/>
                </a:solidFill>
              </a:rPr>
              <a:t>P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cxnSp>
        <p:nvCxnSpPr>
          <p:cNvPr id="37" name="肘形接點 36"/>
          <p:cNvCxnSpPr>
            <a:stCxn id="6" idx="0"/>
            <a:endCxn id="4" idx="0"/>
          </p:cNvCxnSpPr>
          <p:nvPr/>
        </p:nvCxnSpPr>
        <p:spPr>
          <a:xfrm rot="16200000" flipV="1">
            <a:off x="2608729" y="3040710"/>
            <a:ext cx="12700" cy="3926542"/>
          </a:xfrm>
          <a:prstGeom prst="bentConnector3">
            <a:avLst>
              <a:gd name="adj1" fmla="val 6176472"/>
            </a:avLst>
          </a:prstGeom>
          <a:ln w="50800">
            <a:solidFill>
              <a:schemeClr val="accent2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肘形接點 40"/>
          <p:cNvCxnSpPr>
            <a:stCxn id="4" idx="2"/>
            <a:endCxn id="6" idx="2"/>
          </p:cNvCxnSpPr>
          <p:nvPr/>
        </p:nvCxnSpPr>
        <p:spPr>
          <a:xfrm rot="16200000" flipH="1">
            <a:off x="2608729" y="3955110"/>
            <a:ext cx="12700" cy="3926542"/>
          </a:xfrm>
          <a:prstGeom prst="bentConnector3">
            <a:avLst>
              <a:gd name="adj1" fmla="val 3776472"/>
            </a:avLst>
          </a:prstGeom>
          <a:ln w="508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8908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3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anose="02020500000000000000" pitchFamily="18" charset="-120"/>
              </a:rPr>
              <a:t>The Fourth Algorithm</a:t>
            </a:r>
            <a:endParaRPr lang="zh-TW" altLang="en-US" dirty="0" smtClean="0">
              <a:ea typeface="新細明體" panose="02020500000000000000" pitchFamily="18" charset="-120"/>
            </a:endParaRPr>
          </a:p>
        </p:txBody>
      </p:sp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9200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n </a:t>
            </a:r>
            <a:r>
              <a:rPr lang="en-US" altLang="zh-TW" dirty="0"/>
              <a:t>people form a circle, </a:t>
            </a:r>
            <a:r>
              <a:rPr lang="en-US" altLang="zh-TW" dirty="0" smtClean="0"/>
              <a:t>numbered </a:t>
            </a:r>
            <a:r>
              <a:rPr lang="en-US" altLang="zh-TW" dirty="0"/>
              <a:t>from 1 to n.  Starting from the number 1 person, killing every </a:t>
            </a:r>
            <a:r>
              <a:rPr lang="en-US" altLang="zh-TW" dirty="0" err="1"/>
              <a:t>m</a:t>
            </a:r>
            <a:r>
              <a:rPr lang="en-US" altLang="zh-TW" baseline="30000" dirty="0" err="1"/>
              <a:t>th</a:t>
            </a:r>
            <a:r>
              <a:rPr lang="en-US" altLang="zh-TW" dirty="0"/>
              <a:t> person, who will be the last one?</a:t>
            </a:r>
            <a:endParaRPr lang="zh-TW" altLang="zh-TW" dirty="0"/>
          </a:p>
          <a:p>
            <a:r>
              <a:rPr lang="en-US" altLang="zh-TW" dirty="0"/>
              <a:t>This problem has two parameters: n and m, and the output is an integer between 1 and n.  </a:t>
            </a:r>
            <a:endParaRPr lang="en-US" altLang="zh-TW" dirty="0" smtClean="0"/>
          </a:p>
          <a:p>
            <a:r>
              <a:rPr lang="en-US" altLang="zh-TW" dirty="0" smtClean="0"/>
              <a:t>Problem: </a:t>
            </a:r>
            <a:r>
              <a:rPr lang="en-US" altLang="zh-TW" dirty="0"/>
              <a:t>write a program to calculate the output</a:t>
            </a:r>
            <a:r>
              <a:rPr lang="en-US" altLang="zh-TW" dirty="0" smtClean="0"/>
              <a:t>. </a:t>
            </a:r>
            <a:endParaRPr lang="zh-TW" altLang="zh-TW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Problem description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33517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Simulation is a brute-force method.  </a:t>
            </a:r>
            <a:br>
              <a:rPr lang="en-US" altLang="zh-TW" dirty="0"/>
            </a:br>
            <a:r>
              <a:rPr lang="en-US" altLang="zh-TW" dirty="0"/>
              <a:t>Faster algorithms are usually expected.</a:t>
            </a:r>
          </a:p>
          <a:p>
            <a:r>
              <a:rPr lang="en-US" altLang="zh-TW" dirty="0"/>
              <a:t>The scientific approach</a:t>
            </a:r>
          </a:p>
          <a:p>
            <a:pPr marL="971550" lvl="1" indent="-514350">
              <a:buFontTx/>
              <a:buAutoNum type="arabicPeriod"/>
            </a:pPr>
            <a:r>
              <a:rPr lang="en-US" altLang="zh-TW" dirty="0"/>
              <a:t>Observing some cases</a:t>
            </a:r>
          </a:p>
          <a:p>
            <a:pPr marL="971550" lvl="1" indent="-514350">
              <a:buFontTx/>
              <a:buAutoNum type="arabicPeriod"/>
            </a:pPr>
            <a:r>
              <a:rPr lang="en-US" altLang="zh-TW" dirty="0"/>
              <a:t>Making some hypotheses (generalization)</a:t>
            </a:r>
          </a:p>
          <a:p>
            <a:pPr marL="971550" lvl="1" indent="-514350">
              <a:buFontTx/>
              <a:buAutoNum type="arabicPeriod"/>
            </a:pPr>
            <a:r>
              <a:rPr lang="en-US" altLang="zh-TW" dirty="0"/>
              <a:t>Testing the hypotheses</a:t>
            </a:r>
          </a:p>
          <a:p>
            <a:pPr marL="971550" lvl="1" indent="-514350">
              <a:buFontTx/>
              <a:buAutoNum type="arabicPeriod"/>
            </a:pPr>
            <a:r>
              <a:rPr lang="en-US" altLang="zh-TW" dirty="0"/>
              <a:t>Repeat 1-3 until success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Can we do beyond O(n)?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91589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ea typeface="新細明體" panose="02020500000000000000" pitchFamily="18" charset="-120"/>
              </a:rPr>
              <a:t>A simpler version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mtClean="0">
                <a:ea typeface="新細明體" panose="02020500000000000000" pitchFamily="18" charset="-120"/>
              </a:rPr>
              <a:t>Let’s consider a similar problem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mtClean="0">
                <a:ea typeface="新細明體" panose="02020500000000000000" pitchFamily="18" charset="-120"/>
              </a:rPr>
              <a:t>There are </a:t>
            </a:r>
            <a:r>
              <a:rPr lang="en-US" altLang="zh-TW" i="1" smtClean="0">
                <a:ea typeface="新細明體" panose="02020500000000000000" pitchFamily="18" charset="-120"/>
              </a:rPr>
              <a:t>n</a:t>
            </a:r>
            <a:r>
              <a:rPr lang="en-US" altLang="zh-TW" smtClean="0">
                <a:ea typeface="新細明體" panose="02020500000000000000" pitchFamily="18" charset="-120"/>
              </a:rPr>
              <a:t> person in a circle, numbered from 1 to </a:t>
            </a:r>
            <a:r>
              <a:rPr lang="en-US" altLang="zh-TW" i="1" smtClean="0">
                <a:ea typeface="新細明體" panose="02020500000000000000" pitchFamily="18" charset="-120"/>
              </a:rPr>
              <a:t>n </a:t>
            </a:r>
            <a:r>
              <a:rPr lang="en-US" altLang="zh-TW" smtClean="0">
                <a:ea typeface="新細明體" panose="02020500000000000000" pitchFamily="18" charset="-120"/>
              </a:rPr>
              <a:t>sequentially.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mtClean="0">
                <a:ea typeface="新細明體" panose="02020500000000000000" pitchFamily="18" charset="-120"/>
              </a:rPr>
              <a:t>Starting from the number 1 person, every 2</a:t>
            </a:r>
            <a:r>
              <a:rPr lang="en-US" altLang="zh-TW" baseline="30000" smtClean="0">
                <a:ea typeface="新細明體" panose="02020500000000000000" pitchFamily="18" charset="-120"/>
              </a:rPr>
              <a:t>nd</a:t>
            </a:r>
            <a:r>
              <a:rPr lang="en-US" altLang="zh-TW" smtClean="0">
                <a:ea typeface="新細明體" panose="02020500000000000000" pitchFamily="18" charset="-120"/>
              </a:rPr>
              <a:t> person will be killed.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mtClean="0">
                <a:ea typeface="新細明體" panose="02020500000000000000" pitchFamily="18" charset="-120"/>
              </a:rPr>
              <a:t>What is the safe place?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mtClean="0">
                <a:ea typeface="新細明體" panose="02020500000000000000" pitchFamily="18" charset="-120"/>
              </a:rPr>
              <a:t>The input is </a:t>
            </a:r>
            <a:r>
              <a:rPr lang="en-US" altLang="zh-TW" i="1" smtClean="0">
                <a:ea typeface="新細明體" panose="02020500000000000000" pitchFamily="18" charset="-120"/>
              </a:rPr>
              <a:t>n</a:t>
            </a:r>
            <a:r>
              <a:rPr lang="en-US" altLang="zh-TW" smtClean="0">
                <a:ea typeface="新細明體" panose="02020500000000000000" pitchFamily="18" charset="-120"/>
              </a:rPr>
              <a:t>, the output </a:t>
            </a:r>
            <a:r>
              <a:rPr lang="en-US" altLang="zh-TW" i="1" smtClean="0">
                <a:ea typeface="新細明體" panose="02020500000000000000" pitchFamily="18" charset="-120"/>
              </a:rPr>
              <a:t>f</a:t>
            </a:r>
            <a:r>
              <a:rPr lang="en-US" altLang="zh-TW" smtClean="0">
                <a:ea typeface="新細明體" panose="02020500000000000000" pitchFamily="18" charset="-120"/>
              </a:rPr>
              <a:t>(</a:t>
            </a:r>
            <a:r>
              <a:rPr lang="en-US" altLang="zh-TW" i="1" smtClean="0">
                <a:ea typeface="新細明體" panose="02020500000000000000" pitchFamily="18" charset="-120"/>
              </a:rPr>
              <a:t>n</a:t>
            </a:r>
            <a:r>
              <a:rPr lang="en-US" altLang="zh-TW" smtClean="0">
                <a:ea typeface="新細明體" panose="02020500000000000000" pitchFamily="18" charset="-120"/>
              </a:rPr>
              <a:t>) </a:t>
            </a:r>
            <a:br>
              <a:rPr lang="en-US" altLang="zh-TW" smtClean="0">
                <a:ea typeface="新細明體" panose="02020500000000000000" pitchFamily="18" charset="-120"/>
              </a:rPr>
            </a:br>
            <a:r>
              <a:rPr lang="en-US" altLang="zh-TW" smtClean="0">
                <a:ea typeface="新細明體" panose="02020500000000000000" pitchFamily="18" charset="-120"/>
              </a:rPr>
              <a:t>is a number between 1 and </a:t>
            </a:r>
            <a:r>
              <a:rPr lang="en-US" altLang="zh-TW" i="1" smtClean="0">
                <a:ea typeface="新細明體" panose="02020500000000000000" pitchFamily="18" charset="-120"/>
              </a:rPr>
              <a:t>n</a:t>
            </a:r>
            <a:r>
              <a:rPr lang="en-US" altLang="zh-TW" smtClean="0">
                <a:ea typeface="新細明體" panose="02020500000000000000" pitchFamily="18" charset="-120"/>
              </a:rPr>
              <a:t>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mtClean="0">
                <a:ea typeface="新細明體" panose="02020500000000000000" pitchFamily="18" charset="-120"/>
              </a:rPr>
              <a:t>Ex: f(8) = ?</a:t>
            </a:r>
          </a:p>
        </p:txBody>
      </p:sp>
      <p:sp>
        <p:nvSpPr>
          <p:cNvPr id="8196" name="Oval 4"/>
          <p:cNvSpPr>
            <a:spLocks noChangeArrowheads="1"/>
          </p:cNvSpPr>
          <p:nvPr/>
        </p:nvSpPr>
        <p:spPr bwMode="auto">
          <a:xfrm>
            <a:off x="7378700" y="4149725"/>
            <a:ext cx="433388" cy="431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panose="02020500000000000000" pitchFamily="18" charset="-120"/>
              </a:rPr>
              <a:t>1</a:t>
            </a:r>
          </a:p>
        </p:txBody>
      </p:sp>
      <p:sp>
        <p:nvSpPr>
          <p:cNvPr id="8197" name="Oval 5"/>
          <p:cNvSpPr>
            <a:spLocks noChangeArrowheads="1"/>
          </p:cNvSpPr>
          <p:nvPr/>
        </p:nvSpPr>
        <p:spPr bwMode="auto">
          <a:xfrm>
            <a:off x="7812088" y="4294188"/>
            <a:ext cx="433387" cy="431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panose="02020500000000000000" pitchFamily="18" charset="-120"/>
              </a:rPr>
              <a:t>2</a:t>
            </a:r>
          </a:p>
        </p:txBody>
      </p:sp>
      <p:sp>
        <p:nvSpPr>
          <p:cNvPr id="8198" name="Oval 6"/>
          <p:cNvSpPr>
            <a:spLocks noChangeArrowheads="1"/>
          </p:cNvSpPr>
          <p:nvPr/>
        </p:nvSpPr>
        <p:spPr bwMode="auto">
          <a:xfrm>
            <a:off x="8099425" y="4654550"/>
            <a:ext cx="433388" cy="431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panose="02020500000000000000" pitchFamily="18" charset="-120"/>
              </a:rPr>
              <a:t>3</a:t>
            </a:r>
          </a:p>
        </p:txBody>
      </p:sp>
      <p:sp>
        <p:nvSpPr>
          <p:cNvPr id="8199" name="Oval 7"/>
          <p:cNvSpPr>
            <a:spLocks noChangeArrowheads="1"/>
          </p:cNvSpPr>
          <p:nvPr/>
        </p:nvSpPr>
        <p:spPr bwMode="auto">
          <a:xfrm>
            <a:off x="7954963" y="5086350"/>
            <a:ext cx="433387" cy="431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panose="02020500000000000000" pitchFamily="18" charset="-120"/>
              </a:rPr>
              <a:t>4</a:t>
            </a:r>
          </a:p>
        </p:txBody>
      </p:sp>
      <p:sp>
        <p:nvSpPr>
          <p:cNvPr id="8200" name="Oval 8"/>
          <p:cNvSpPr>
            <a:spLocks noChangeArrowheads="1"/>
          </p:cNvSpPr>
          <p:nvPr/>
        </p:nvSpPr>
        <p:spPr bwMode="auto">
          <a:xfrm>
            <a:off x="7523163" y="5302250"/>
            <a:ext cx="433387" cy="431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panose="02020500000000000000" pitchFamily="18" charset="-120"/>
              </a:rPr>
              <a:t>5</a:t>
            </a:r>
          </a:p>
        </p:txBody>
      </p:sp>
      <p:sp>
        <p:nvSpPr>
          <p:cNvPr id="8201" name="Oval 9"/>
          <p:cNvSpPr>
            <a:spLocks noChangeArrowheads="1"/>
          </p:cNvSpPr>
          <p:nvPr/>
        </p:nvSpPr>
        <p:spPr bwMode="auto">
          <a:xfrm>
            <a:off x="7019925" y="5230813"/>
            <a:ext cx="433388" cy="431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panose="02020500000000000000" pitchFamily="18" charset="-120"/>
              </a:rPr>
              <a:t>6</a:t>
            </a:r>
          </a:p>
        </p:txBody>
      </p:sp>
      <p:sp>
        <p:nvSpPr>
          <p:cNvPr id="8202" name="Oval 10"/>
          <p:cNvSpPr>
            <a:spLocks noChangeArrowheads="1"/>
          </p:cNvSpPr>
          <p:nvPr/>
        </p:nvSpPr>
        <p:spPr bwMode="auto">
          <a:xfrm>
            <a:off x="6804025" y="4797425"/>
            <a:ext cx="433388" cy="431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panose="02020500000000000000" pitchFamily="18" charset="-120"/>
              </a:rPr>
              <a:t>7</a:t>
            </a:r>
          </a:p>
        </p:txBody>
      </p:sp>
      <p:sp>
        <p:nvSpPr>
          <p:cNvPr id="8203" name="Oval 11"/>
          <p:cNvSpPr>
            <a:spLocks noChangeArrowheads="1"/>
          </p:cNvSpPr>
          <p:nvPr/>
        </p:nvSpPr>
        <p:spPr bwMode="auto">
          <a:xfrm>
            <a:off x="6946900" y="4365625"/>
            <a:ext cx="433388" cy="431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panose="02020500000000000000" pitchFamily="18" charset="-120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214889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4" dur="5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0" dur="500"/>
                                        <p:tgtEl>
                                          <p:spTgt spid="8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3" dur="500"/>
                                        <p:tgtEl>
                                          <p:spTgt spid="8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6" dur="500"/>
                                        <p:tgtEl>
                                          <p:spTgt spid="8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8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60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8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65" dur="5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8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70" dur="500"/>
                                        <p:tgtEl>
                                          <p:spTgt spid="82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8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75" dur="500"/>
                                        <p:tgtEl>
                                          <p:spTgt spid="82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8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80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8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85" dur="500"/>
                                        <p:tgtEl>
                                          <p:spTgt spid="82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8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90" dur="50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6" grpId="0" animBg="1"/>
      <p:bldP spid="8197" grpId="0" animBg="1"/>
      <p:bldP spid="8197" grpId="1" animBg="1"/>
      <p:bldP spid="8198" grpId="0" animBg="1"/>
      <p:bldP spid="8198" grpId="1" animBg="1"/>
      <p:bldP spid="8199" grpId="0" animBg="1"/>
      <p:bldP spid="8199" grpId="1" animBg="1"/>
      <p:bldP spid="8200" grpId="0" animBg="1"/>
      <p:bldP spid="8200" grpId="1" animBg="1"/>
      <p:bldP spid="8201" grpId="0" animBg="1"/>
      <p:bldP spid="8201" grpId="1" animBg="1"/>
      <p:bldP spid="8202" grpId="0" animBg="1"/>
      <p:bldP spid="8202" grpId="1" animBg="1"/>
      <p:bldP spid="8203" grpId="0" animBg="1"/>
      <p:bldP spid="8203" grpId="1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TW" smtClean="0">
                <a:ea typeface="新細明體" panose="02020500000000000000" pitchFamily="18" charset="-120"/>
              </a:rPr>
              <a:t>Observing a case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mtClean="0">
                <a:ea typeface="新細明體" panose="02020500000000000000" pitchFamily="18" charset="-120"/>
              </a:rPr>
              <a:t>Let’s checkout the case n = 8.</a:t>
            </a:r>
          </a:p>
          <a:p>
            <a:endParaRPr lang="en-US" altLang="zh-TW" smtClean="0">
              <a:ea typeface="新細明體" panose="02020500000000000000" pitchFamily="18" charset="-120"/>
            </a:endParaRPr>
          </a:p>
          <a:p>
            <a:r>
              <a:rPr lang="en-US" altLang="zh-TW" smtClean="0">
                <a:ea typeface="新細明體" panose="02020500000000000000" pitchFamily="18" charset="-120"/>
              </a:rPr>
              <a:t>What have you observed?</a:t>
            </a:r>
          </a:p>
          <a:p>
            <a:pPr lvl="1"/>
            <a:r>
              <a:rPr lang="en-US" altLang="zh-TW" smtClean="0">
                <a:ea typeface="新細明體" panose="02020500000000000000" pitchFamily="18" charset="-120"/>
              </a:rPr>
              <a:t>All even numbered people die</a:t>
            </a:r>
          </a:p>
          <a:p>
            <a:pPr lvl="2"/>
            <a:r>
              <a:rPr lang="en-US" altLang="zh-TW" smtClean="0">
                <a:ea typeface="新細明體" panose="02020500000000000000" pitchFamily="18" charset="-120"/>
              </a:rPr>
              <a:t>This is true for all kinds of n.</a:t>
            </a:r>
          </a:p>
          <a:p>
            <a:pPr lvl="1"/>
            <a:r>
              <a:rPr lang="en-US" altLang="zh-TW" smtClean="0">
                <a:ea typeface="新細明體" panose="02020500000000000000" pitchFamily="18" charset="-120"/>
              </a:rPr>
              <a:t>The starting point is back to 1</a:t>
            </a:r>
          </a:p>
          <a:p>
            <a:pPr lvl="2"/>
            <a:r>
              <a:rPr lang="en-US" altLang="zh-TW" smtClean="0">
                <a:ea typeface="新細明體" panose="02020500000000000000" pitchFamily="18" charset="-120"/>
              </a:rPr>
              <a:t>This is only true when n is even</a:t>
            </a:r>
          </a:p>
          <a:p>
            <a:pPr lvl="1"/>
            <a:r>
              <a:rPr lang="en-US" altLang="zh-TW" smtClean="0">
                <a:ea typeface="新細明體" panose="02020500000000000000" pitchFamily="18" charset="-120"/>
              </a:rPr>
              <a:t>Let’s first consider the case when n is even</a:t>
            </a:r>
          </a:p>
        </p:txBody>
      </p:sp>
      <p:sp>
        <p:nvSpPr>
          <p:cNvPr id="28679" name="Oval 5"/>
          <p:cNvSpPr>
            <a:spLocks noChangeArrowheads="1"/>
          </p:cNvSpPr>
          <p:nvPr/>
        </p:nvSpPr>
        <p:spPr bwMode="auto">
          <a:xfrm>
            <a:off x="7162800" y="2133600"/>
            <a:ext cx="433388" cy="431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panose="02020500000000000000" pitchFamily="18" charset="-120"/>
              </a:rPr>
              <a:t>1</a:t>
            </a:r>
          </a:p>
        </p:txBody>
      </p:sp>
      <p:sp>
        <p:nvSpPr>
          <p:cNvPr id="2" name="Oval 5"/>
          <p:cNvSpPr>
            <a:spLocks noChangeArrowheads="1"/>
          </p:cNvSpPr>
          <p:nvPr/>
        </p:nvSpPr>
        <p:spPr bwMode="auto">
          <a:xfrm>
            <a:off x="7667625" y="2349500"/>
            <a:ext cx="433388" cy="431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panose="02020500000000000000" pitchFamily="18" charset="-120"/>
              </a:rPr>
              <a:t>2</a:t>
            </a:r>
          </a:p>
        </p:txBody>
      </p:sp>
      <p:sp>
        <p:nvSpPr>
          <p:cNvPr id="28681" name="Oval 5"/>
          <p:cNvSpPr>
            <a:spLocks noChangeArrowheads="1"/>
          </p:cNvSpPr>
          <p:nvPr/>
        </p:nvSpPr>
        <p:spPr bwMode="auto">
          <a:xfrm>
            <a:off x="7956550" y="2781300"/>
            <a:ext cx="433388" cy="431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panose="02020500000000000000" pitchFamily="18" charset="-120"/>
              </a:rPr>
              <a:t>3</a:t>
            </a:r>
          </a:p>
        </p:txBody>
      </p:sp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7740650" y="3284538"/>
            <a:ext cx="433388" cy="431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panose="02020500000000000000" pitchFamily="18" charset="-120"/>
              </a:rPr>
              <a:t>4</a:t>
            </a:r>
          </a:p>
        </p:txBody>
      </p:sp>
      <p:sp>
        <p:nvSpPr>
          <p:cNvPr id="28683" name="Oval 5"/>
          <p:cNvSpPr>
            <a:spLocks noChangeArrowheads="1"/>
          </p:cNvSpPr>
          <p:nvPr/>
        </p:nvSpPr>
        <p:spPr bwMode="auto">
          <a:xfrm>
            <a:off x="7308850" y="3500438"/>
            <a:ext cx="433388" cy="431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panose="02020500000000000000" pitchFamily="18" charset="-120"/>
              </a:rPr>
              <a:t>5</a:t>
            </a:r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6804025" y="3357563"/>
            <a:ext cx="433388" cy="431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panose="02020500000000000000" pitchFamily="18" charset="-120"/>
              </a:rPr>
              <a:t>6</a:t>
            </a:r>
          </a:p>
        </p:txBody>
      </p:sp>
      <p:sp>
        <p:nvSpPr>
          <p:cNvPr id="28685" name="Oval 5"/>
          <p:cNvSpPr>
            <a:spLocks noChangeArrowheads="1"/>
          </p:cNvSpPr>
          <p:nvPr/>
        </p:nvSpPr>
        <p:spPr bwMode="auto">
          <a:xfrm>
            <a:off x="6516688" y="2924175"/>
            <a:ext cx="433387" cy="431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panose="02020500000000000000" pitchFamily="18" charset="-120"/>
              </a:rPr>
              <a:t>7</a:t>
            </a:r>
          </a:p>
        </p:txBody>
      </p:sp>
      <p:sp>
        <p:nvSpPr>
          <p:cNvPr id="8" name="Oval 5"/>
          <p:cNvSpPr>
            <a:spLocks noChangeArrowheads="1"/>
          </p:cNvSpPr>
          <p:nvPr/>
        </p:nvSpPr>
        <p:spPr bwMode="auto">
          <a:xfrm>
            <a:off x="6659563" y="2420938"/>
            <a:ext cx="433387" cy="431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panose="02020500000000000000" pitchFamily="18" charset="-120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411782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5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5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5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5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5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5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6" grpId="0" animBg="1"/>
      <p:bldP spid="8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TW" smtClean="0">
                <a:ea typeface="新細明體" panose="02020500000000000000" pitchFamily="18" charset="-120"/>
              </a:rPr>
              <a:t>n is even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mtClean="0">
                <a:ea typeface="新細明體" panose="02020500000000000000" pitchFamily="18" charset="-120"/>
              </a:rPr>
              <a:t>For n=8, after the first “round”, there are only 4 people left.</a:t>
            </a:r>
          </a:p>
          <a:p>
            <a:r>
              <a:rPr lang="en-US" altLang="zh-TW" smtClean="0">
                <a:ea typeface="新細明體" panose="02020500000000000000" pitchFamily="18" charset="-120"/>
              </a:rPr>
              <a:t>If we can solve f(4), can we</a:t>
            </a:r>
            <a:br>
              <a:rPr lang="en-US" altLang="zh-TW" smtClean="0">
                <a:ea typeface="新細明體" panose="02020500000000000000" pitchFamily="18" charset="-120"/>
              </a:rPr>
            </a:br>
            <a:r>
              <a:rPr lang="en-US" altLang="zh-TW" smtClean="0">
                <a:ea typeface="新細明體" panose="02020500000000000000" pitchFamily="18" charset="-120"/>
              </a:rPr>
              <a:t>use it to solve f(8)?</a:t>
            </a:r>
          </a:p>
          <a:p>
            <a:r>
              <a:rPr lang="en-US" altLang="zh-TW" smtClean="0">
                <a:ea typeface="新細明體" panose="02020500000000000000" pitchFamily="18" charset="-120"/>
              </a:rPr>
              <a:t>If we renumber the remaining </a:t>
            </a:r>
            <a:br>
              <a:rPr lang="en-US" altLang="zh-TW" smtClean="0">
                <a:ea typeface="新細明體" panose="02020500000000000000" pitchFamily="18" charset="-120"/>
              </a:rPr>
            </a:br>
            <a:r>
              <a:rPr lang="en-US" altLang="zh-TW" smtClean="0">
                <a:ea typeface="新細明體" panose="02020500000000000000" pitchFamily="18" charset="-120"/>
              </a:rPr>
              <a:t>people, 1</a:t>
            </a:r>
            <a:r>
              <a:rPr lang="en-US" altLang="zh-TW" smtClean="0">
                <a:ea typeface="新細明體" panose="02020500000000000000" pitchFamily="18" charset="-120"/>
                <a:sym typeface="Symbol" panose="05050102010706020507" pitchFamily="18" charset="2"/>
              </a:rPr>
              <a:t>1, 32, 53, 74</a:t>
            </a:r>
            <a:r>
              <a:rPr lang="en-US" altLang="zh-TW" smtClean="0">
                <a:ea typeface="新細明體" panose="02020500000000000000" pitchFamily="18" charset="-120"/>
              </a:rPr>
              <a:t>, </a:t>
            </a:r>
            <a:br>
              <a:rPr lang="en-US" altLang="zh-TW" smtClean="0">
                <a:ea typeface="新細明體" panose="02020500000000000000" pitchFamily="18" charset="-120"/>
              </a:rPr>
            </a:br>
            <a:r>
              <a:rPr lang="en-US" altLang="zh-TW" smtClean="0">
                <a:ea typeface="新細明體" panose="02020500000000000000" pitchFamily="18" charset="-120"/>
              </a:rPr>
              <a:t>it becomes the n=4 problem.</a:t>
            </a:r>
            <a:endParaRPr lang="en-US" altLang="zh-TW" smtClean="0">
              <a:ea typeface="新細明體" panose="02020500000000000000" pitchFamily="18" charset="-120"/>
              <a:sym typeface="Symbol" panose="05050102010706020507" pitchFamily="18" charset="2"/>
            </a:endParaRPr>
          </a:p>
          <a:p>
            <a:r>
              <a:rPr lang="en-US" altLang="zh-TW" smtClean="0">
                <a:ea typeface="新細明體" panose="02020500000000000000" pitchFamily="18" charset="-120"/>
                <a:sym typeface="Symbol" panose="05050102010706020507" pitchFamily="18" charset="2"/>
              </a:rPr>
              <a:t>So, if f(4)=x, f(8) =2x </a:t>
            </a:r>
            <a:r>
              <a:rPr lang="en-US" altLang="zh-TW" smtClean="0">
                <a:ea typeface="新細明體" panose="02020500000000000000" pitchFamily="18" charset="-120"/>
              </a:rPr>
              <a:t>–</a:t>
            </a:r>
            <a:r>
              <a:rPr lang="en-US" altLang="zh-TW" smtClean="0">
                <a:ea typeface="新細明體" panose="02020500000000000000" pitchFamily="18" charset="-120"/>
                <a:sym typeface="Symbol" panose="05050102010706020507" pitchFamily="18" charset="2"/>
              </a:rPr>
              <a:t> 1</a:t>
            </a:r>
          </a:p>
        </p:txBody>
      </p:sp>
      <p:grpSp>
        <p:nvGrpSpPr>
          <p:cNvPr id="2" name="Group 36"/>
          <p:cNvGrpSpPr>
            <a:grpSpLocks/>
          </p:cNvGrpSpPr>
          <p:nvPr/>
        </p:nvGrpSpPr>
        <p:grpSpPr bwMode="auto">
          <a:xfrm>
            <a:off x="6804025" y="4868863"/>
            <a:ext cx="1514475" cy="1439862"/>
            <a:chOff x="4286" y="3067"/>
            <a:chExt cx="954" cy="907"/>
          </a:xfrm>
        </p:grpSpPr>
        <p:sp>
          <p:nvSpPr>
            <p:cNvPr id="29715" name="Oval 5"/>
            <p:cNvSpPr>
              <a:spLocks noChangeArrowheads="1"/>
            </p:cNvSpPr>
            <p:nvPr/>
          </p:nvSpPr>
          <p:spPr bwMode="auto">
            <a:xfrm>
              <a:off x="4604" y="3067"/>
              <a:ext cx="273" cy="272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TW">
                  <a:ea typeface="新細明體" panose="02020500000000000000" pitchFamily="18" charset="-120"/>
                </a:rPr>
                <a:t>1</a:t>
              </a:r>
            </a:p>
          </p:txBody>
        </p:sp>
        <p:sp>
          <p:nvSpPr>
            <p:cNvPr id="29716" name="Oval 5"/>
            <p:cNvSpPr>
              <a:spLocks noChangeArrowheads="1"/>
            </p:cNvSpPr>
            <p:nvPr/>
          </p:nvSpPr>
          <p:spPr bwMode="auto">
            <a:xfrm>
              <a:off x="4967" y="3385"/>
              <a:ext cx="273" cy="272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TW">
                  <a:ea typeface="新細明體" panose="02020500000000000000" pitchFamily="18" charset="-120"/>
                </a:rPr>
                <a:t>2</a:t>
              </a:r>
            </a:p>
          </p:txBody>
        </p:sp>
        <p:sp>
          <p:nvSpPr>
            <p:cNvPr id="29717" name="Oval 5"/>
            <p:cNvSpPr>
              <a:spLocks noChangeArrowheads="1"/>
            </p:cNvSpPr>
            <p:nvPr/>
          </p:nvSpPr>
          <p:spPr bwMode="auto">
            <a:xfrm>
              <a:off x="4649" y="3702"/>
              <a:ext cx="273" cy="272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TW">
                  <a:ea typeface="新細明體" panose="02020500000000000000" pitchFamily="18" charset="-120"/>
                </a:rPr>
                <a:t>3</a:t>
              </a:r>
            </a:p>
          </p:txBody>
        </p:sp>
        <p:sp>
          <p:nvSpPr>
            <p:cNvPr id="29718" name="Oval 5"/>
            <p:cNvSpPr>
              <a:spLocks noChangeArrowheads="1"/>
            </p:cNvSpPr>
            <p:nvPr/>
          </p:nvSpPr>
          <p:spPr bwMode="auto">
            <a:xfrm>
              <a:off x="4286" y="3385"/>
              <a:ext cx="273" cy="272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TW">
                  <a:ea typeface="新細明體" panose="02020500000000000000" pitchFamily="18" charset="-120"/>
                </a:rPr>
                <a:t>4</a:t>
              </a:r>
            </a:p>
          </p:txBody>
        </p:sp>
      </p:grpSp>
      <p:sp>
        <p:nvSpPr>
          <p:cNvPr id="29704" name="Oval 5"/>
          <p:cNvSpPr>
            <a:spLocks noChangeArrowheads="1"/>
          </p:cNvSpPr>
          <p:nvPr/>
        </p:nvSpPr>
        <p:spPr bwMode="auto">
          <a:xfrm>
            <a:off x="7162800" y="2133600"/>
            <a:ext cx="433388" cy="431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panose="02020500000000000000" pitchFamily="18" charset="-120"/>
              </a:rPr>
              <a:t>1</a:t>
            </a:r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7667625" y="2349500"/>
            <a:ext cx="433388" cy="431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panose="02020500000000000000" pitchFamily="18" charset="-120"/>
              </a:rPr>
              <a:t>2</a:t>
            </a:r>
          </a:p>
        </p:txBody>
      </p:sp>
      <p:sp>
        <p:nvSpPr>
          <p:cNvPr id="29706" name="Oval 5"/>
          <p:cNvSpPr>
            <a:spLocks noChangeArrowheads="1"/>
          </p:cNvSpPr>
          <p:nvPr/>
        </p:nvSpPr>
        <p:spPr bwMode="auto">
          <a:xfrm>
            <a:off x="7956550" y="2781300"/>
            <a:ext cx="433388" cy="431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panose="02020500000000000000" pitchFamily="18" charset="-120"/>
              </a:rPr>
              <a:t>3</a:t>
            </a:r>
          </a:p>
        </p:txBody>
      </p:sp>
      <p:sp>
        <p:nvSpPr>
          <p:cNvPr id="8" name="Oval 5"/>
          <p:cNvSpPr>
            <a:spLocks noChangeArrowheads="1"/>
          </p:cNvSpPr>
          <p:nvPr/>
        </p:nvSpPr>
        <p:spPr bwMode="auto">
          <a:xfrm>
            <a:off x="7740650" y="3284538"/>
            <a:ext cx="433388" cy="431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panose="02020500000000000000" pitchFamily="18" charset="-120"/>
              </a:rPr>
              <a:t>4</a:t>
            </a:r>
          </a:p>
        </p:txBody>
      </p:sp>
      <p:sp>
        <p:nvSpPr>
          <p:cNvPr id="29708" name="Oval 5"/>
          <p:cNvSpPr>
            <a:spLocks noChangeArrowheads="1"/>
          </p:cNvSpPr>
          <p:nvPr/>
        </p:nvSpPr>
        <p:spPr bwMode="auto">
          <a:xfrm>
            <a:off x="7308850" y="3500438"/>
            <a:ext cx="433388" cy="431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panose="02020500000000000000" pitchFamily="18" charset="-120"/>
              </a:rPr>
              <a:t>5</a:t>
            </a:r>
          </a:p>
        </p:txBody>
      </p:sp>
      <p:sp>
        <p:nvSpPr>
          <p:cNvPr id="10" name="Oval 5"/>
          <p:cNvSpPr>
            <a:spLocks noChangeArrowheads="1"/>
          </p:cNvSpPr>
          <p:nvPr/>
        </p:nvSpPr>
        <p:spPr bwMode="auto">
          <a:xfrm>
            <a:off x="6804025" y="3357563"/>
            <a:ext cx="433388" cy="431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panose="02020500000000000000" pitchFamily="18" charset="-120"/>
              </a:rPr>
              <a:t>6</a:t>
            </a:r>
          </a:p>
        </p:txBody>
      </p:sp>
      <p:sp>
        <p:nvSpPr>
          <p:cNvPr id="29710" name="Oval 5"/>
          <p:cNvSpPr>
            <a:spLocks noChangeArrowheads="1"/>
          </p:cNvSpPr>
          <p:nvPr/>
        </p:nvSpPr>
        <p:spPr bwMode="auto">
          <a:xfrm>
            <a:off x="6516688" y="2924175"/>
            <a:ext cx="433387" cy="431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panose="02020500000000000000" pitchFamily="18" charset="-120"/>
              </a:rPr>
              <a:t>7</a:t>
            </a:r>
          </a:p>
        </p:txBody>
      </p:sp>
      <p:sp>
        <p:nvSpPr>
          <p:cNvPr id="12" name="Oval 5"/>
          <p:cNvSpPr>
            <a:spLocks noChangeArrowheads="1"/>
          </p:cNvSpPr>
          <p:nvPr/>
        </p:nvSpPr>
        <p:spPr bwMode="auto">
          <a:xfrm>
            <a:off x="6659563" y="2420938"/>
            <a:ext cx="433387" cy="431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panose="02020500000000000000" pitchFamily="18" charset="-120"/>
              </a:rPr>
              <a:t>8</a:t>
            </a:r>
          </a:p>
        </p:txBody>
      </p:sp>
      <p:sp>
        <p:nvSpPr>
          <p:cNvPr id="29714" name="Oval 10"/>
          <p:cNvSpPr>
            <a:spLocks noChangeArrowheads="1"/>
          </p:cNvSpPr>
          <p:nvPr/>
        </p:nvSpPr>
        <p:spPr bwMode="auto">
          <a:xfrm>
            <a:off x="2914651" y="765175"/>
            <a:ext cx="215900" cy="215900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zh-TW" altLang="en-US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41363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6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6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6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6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0" grpId="0" animBg="1"/>
      <p:bldP spid="12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TW" smtClean="0">
                <a:ea typeface="新細明體" panose="02020500000000000000" pitchFamily="18" charset="-120"/>
              </a:rPr>
              <a:t>Generalization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anose="02020500000000000000" pitchFamily="18" charset="-120"/>
              </a:rPr>
              <a:t>Hypothesis: If f(</a:t>
            </a:r>
            <a:r>
              <a:rPr lang="en-US" altLang="zh-TW" i="1" dirty="0" smtClean="0">
                <a:ea typeface="新細明體" panose="02020500000000000000" pitchFamily="18" charset="-120"/>
              </a:rPr>
              <a:t>n</a:t>
            </a:r>
            <a:r>
              <a:rPr lang="en-US" altLang="zh-TW" dirty="0" smtClean="0">
                <a:ea typeface="新細明體" panose="02020500000000000000" pitchFamily="18" charset="-120"/>
              </a:rPr>
              <a:t>)=x, f(2</a:t>
            </a:r>
            <a:r>
              <a:rPr lang="en-US" altLang="zh-TW" i="1" dirty="0" smtClean="0">
                <a:ea typeface="新細明體" panose="02020500000000000000" pitchFamily="18" charset="-120"/>
              </a:rPr>
              <a:t>n</a:t>
            </a:r>
            <a:r>
              <a:rPr lang="en-US" altLang="zh-TW" dirty="0" smtClean="0">
                <a:ea typeface="新細明體" panose="02020500000000000000" pitchFamily="18" charset="-120"/>
              </a:rPr>
              <a:t>)=2x–1</a:t>
            </a:r>
          </a:p>
          <a:p>
            <a:r>
              <a:rPr lang="en-US" altLang="zh-TW" dirty="0" smtClean="0">
                <a:ea typeface="新細明體" panose="02020500000000000000" pitchFamily="18" charset="-120"/>
              </a:rPr>
              <a:t>How to prove or disprove it?</a:t>
            </a:r>
          </a:p>
          <a:p>
            <a:pPr lvl="1"/>
            <a:r>
              <a:rPr lang="en-US" altLang="zh-TW" dirty="0" smtClean="0">
                <a:ea typeface="新細明體" panose="02020500000000000000" pitchFamily="18" charset="-120"/>
              </a:rPr>
              <a:t>It is true.  Why?</a:t>
            </a:r>
          </a:p>
          <a:p>
            <a:r>
              <a:rPr lang="en-US" altLang="zh-TW" dirty="0" smtClean="0">
                <a:ea typeface="新細明體" panose="02020500000000000000" pitchFamily="18" charset="-120"/>
              </a:rPr>
              <a:t>We found a relation of f(n) and f(2n)</a:t>
            </a:r>
          </a:p>
          <a:p>
            <a:pPr lvl="1"/>
            <a:r>
              <a:rPr lang="en-US" altLang="zh-TW" dirty="0" smtClean="0">
                <a:ea typeface="新細明體" panose="02020500000000000000" pitchFamily="18" charset="-120"/>
              </a:rPr>
              <a:t>f(2n) = 2f(n) –1 </a:t>
            </a:r>
          </a:p>
          <a:p>
            <a:pPr lvl="1"/>
            <a:r>
              <a:rPr lang="en-US" altLang="zh-TW" dirty="0" smtClean="0">
                <a:ea typeface="新細明體" panose="02020500000000000000" pitchFamily="18" charset="-120"/>
              </a:rPr>
              <a:t>Or f(n) = 2f(n/2) –1 if n is even</a:t>
            </a:r>
          </a:p>
          <a:p>
            <a:pPr lvl="1"/>
            <a:r>
              <a:rPr lang="en-US" altLang="zh-TW" dirty="0" smtClean="0">
                <a:ea typeface="新細明體" panose="02020500000000000000" pitchFamily="18" charset="-120"/>
              </a:rPr>
              <a:t>This is called a </a:t>
            </a:r>
            <a:r>
              <a:rPr lang="en-US" altLang="zh-TW" dirty="0" smtClean="0">
                <a:solidFill>
                  <a:srgbClr val="FF0000"/>
                </a:solidFill>
                <a:ea typeface="新細明體" panose="02020500000000000000" pitchFamily="18" charset="-120"/>
              </a:rPr>
              <a:t>recursive relation</a:t>
            </a:r>
            <a:r>
              <a:rPr lang="en-US" altLang="zh-TW" dirty="0" smtClean="0">
                <a:ea typeface="新細明體" panose="02020500000000000000" pitchFamily="18" charset="-12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89872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7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7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7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7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7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TW" smtClean="0">
                <a:ea typeface="新細明體" panose="02020500000000000000" pitchFamily="18" charset="-120"/>
              </a:rPr>
              <a:t>Recursive relation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mtClean="0">
                <a:ea typeface="新細明體" panose="02020500000000000000" pitchFamily="18" charset="-120"/>
              </a:rPr>
              <a:t>We do not know what f(4) is.</a:t>
            </a:r>
          </a:p>
          <a:p>
            <a:pPr lvl="1"/>
            <a:r>
              <a:rPr lang="en-US" altLang="zh-TW" smtClean="0">
                <a:ea typeface="新細明體" panose="02020500000000000000" pitchFamily="18" charset="-120"/>
              </a:rPr>
              <a:t>We can apply this relation f(2n) = 2f(n) –1 </a:t>
            </a:r>
            <a:br>
              <a:rPr lang="en-US" altLang="zh-TW" smtClean="0">
                <a:ea typeface="新細明體" panose="02020500000000000000" pitchFamily="18" charset="-120"/>
              </a:rPr>
            </a:br>
            <a:r>
              <a:rPr lang="en-US" altLang="zh-TW" smtClean="0">
                <a:ea typeface="新細明體" panose="02020500000000000000" pitchFamily="18" charset="-120"/>
              </a:rPr>
              <a:t>again to solve f(4), f(4) = 2f(2) –1</a:t>
            </a:r>
          </a:p>
          <a:p>
            <a:pPr lvl="1"/>
            <a:r>
              <a:rPr lang="en-US" altLang="zh-TW" smtClean="0">
                <a:ea typeface="新細明體" panose="02020500000000000000" pitchFamily="18" charset="-120"/>
              </a:rPr>
              <a:t>We do not know what f(2) is.</a:t>
            </a:r>
          </a:p>
          <a:p>
            <a:pPr lvl="2"/>
            <a:r>
              <a:rPr lang="en-US" altLang="zh-TW" smtClean="0">
                <a:ea typeface="新細明體" panose="02020500000000000000" pitchFamily="18" charset="-120"/>
              </a:rPr>
              <a:t>apply this relation f(2n) = 2f(n) –1 </a:t>
            </a:r>
            <a:br>
              <a:rPr lang="en-US" altLang="zh-TW" smtClean="0">
                <a:ea typeface="新細明體" panose="02020500000000000000" pitchFamily="18" charset="-120"/>
              </a:rPr>
            </a:br>
            <a:r>
              <a:rPr lang="en-US" altLang="zh-TW" smtClean="0">
                <a:ea typeface="新細明體" panose="02020500000000000000" pitchFamily="18" charset="-120"/>
              </a:rPr>
              <a:t>again to solve f(2): f(2) = 2f(1) –1</a:t>
            </a:r>
          </a:p>
          <a:p>
            <a:r>
              <a:rPr lang="en-US" altLang="zh-TW" smtClean="0">
                <a:ea typeface="新細明體" panose="02020500000000000000" pitchFamily="18" charset="-120"/>
              </a:rPr>
              <a:t>f(1) = 1. Why?  </a:t>
            </a:r>
          </a:p>
          <a:p>
            <a:pPr lvl="1"/>
            <a:r>
              <a:rPr lang="en-US" altLang="zh-TW" smtClean="0">
                <a:ea typeface="新細明體" panose="02020500000000000000" pitchFamily="18" charset="-120"/>
              </a:rPr>
              <a:t>So f(2) = 1, f(4) = 1, and f(8) = 1</a:t>
            </a:r>
          </a:p>
        </p:txBody>
      </p:sp>
      <p:graphicFrame>
        <p:nvGraphicFramePr>
          <p:cNvPr id="68612" name="Object 4"/>
          <p:cNvGraphicFramePr>
            <a:graphicFrameLocks/>
          </p:cNvGraphicFramePr>
          <p:nvPr/>
        </p:nvGraphicFramePr>
        <p:xfrm>
          <a:off x="6659563" y="3357563"/>
          <a:ext cx="2054225" cy="177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" name="方程式" r:id="rId4" imgW="1028520" imgH="888840" progId="Equation.3">
                  <p:embed/>
                </p:oleObj>
              </mc:Choice>
              <mc:Fallback>
                <p:oleObj name="方程式" r:id="rId4" imgW="1028520" imgH="88884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9563" y="3357563"/>
                        <a:ext cx="2054225" cy="177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75461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8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8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8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8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8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8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68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TW" smtClean="0">
                <a:ea typeface="新細明體" panose="02020500000000000000" pitchFamily="18" charset="-120"/>
              </a:rPr>
              <a:t>n is odd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mtClean="0">
                <a:ea typeface="新細明體" panose="02020500000000000000" pitchFamily="18" charset="-120"/>
              </a:rPr>
              <a:t>Let’s checkout the case n=9</a:t>
            </a:r>
          </a:p>
          <a:p>
            <a:r>
              <a:rPr lang="en-US" altLang="zh-TW" smtClean="0">
                <a:ea typeface="新細明體" panose="02020500000000000000" pitchFamily="18" charset="-120"/>
              </a:rPr>
              <a:t>The starting point becomes 3</a:t>
            </a:r>
          </a:p>
          <a:p>
            <a:r>
              <a:rPr lang="en-US" altLang="zh-TW" smtClean="0">
                <a:ea typeface="新細明體" panose="02020500000000000000" pitchFamily="18" charset="-120"/>
              </a:rPr>
              <a:t>If we can solve f(4), can we</a:t>
            </a:r>
            <a:br>
              <a:rPr lang="en-US" altLang="zh-TW" smtClean="0">
                <a:ea typeface="新細明體" panose="02020500000000000000" pitchFamily="18" charset="-120"/>
              </a:rPr>
            </a:br>
            <a:r>
              <a:rPr lang="en-US" altLang="zh-TW" smtClean="0">
                <a:ea typeface="新細明體" panose="02020500000000000000" pitchFamily="18" charset="-120"/>
              </a:rPr>
              <a:t>use it to solve f(9)?</a:t>
            </a:r>
          </a:p>
          <a:p>
            <a:r>
              <a:rPr lang="en-US" altLang="zh-TW" smtClean="0">
                <a:ea typeface="新細明體" panose="02020500000000000000" pitchFamily="18" charset="-120"/>
              </a:rPr>
              <a:t>If we renumber the remaining </a:t>
            </a:r>
            <a:br>
              <a:rPr lang="en-US" altLang="zh-TW" smtClean="0">
                <a:ea typeface="新細明體" panose="02020500000000000000" pitchFamily="18" charset="-120"/>
              </a:rPr>
            </a:br>
            <a:r>
              <a:rPr lang="en-US" altLang="zh-TW" smtClean="0">
                <a:ea typeface="新細明體" panose="02020500000000000000" pitchFamily="18" charset="-120"/>
              </a:rPr>
              <a:t>people, 3</a:t>
            </a:r>
            <a:r>
              <a:rPr lang="en-US" altLang="zh-TW" smtClean="0">
                <a:ea typeface="新細明體" panose="02020500000000000000" pitchFamily="18" charset="-120"/>
                <a:sym typeface="Symbol" panose="05050102010706020507" pitchFamily="18" charset="2"/>
              </a:rPr>
              <a:t>1, 52, 73, 94,</a:t>
            </a:r>
            <a:r>
              <a:rPr lang="en-US" altLang="zh-TW" smtClean="0">
                <a:ea typeface="新細明體" panose="02020500000000000000" pitchFamily="18" charset="-120"/>
              </a:rPr>
              <a:t> </a:t>
            </a:r>
            <a:br>
              <a:rPr lang="en-US" altLang="zh-TW" smtClean="0">
                <a:ea typeface="新細明體" panose="02020500000000000000" pitchFamily="18" charset="-120"/>
              </a:rPr>
            </a:br>
            <a:r>
              <a:rPr lang="en-US" altLang="zh-TW" smtClean="0">
                <a:ea typeface="新細明體" panose="02020500000000000000" pitchFamily="18" charset="-120"/>
              </a:rPr>
              <a:t>it becomes the n=4 problem.</a:t>
            </a:r>
            <a:endParaRPr lang="en-US" altLang="zh-TW" smtClean="0">
              <a:ea typeface="新細明體" panose="02020500000000000000" pitchFamily="18" charset="-120"/>
              <a:sym typeface="Symbol" panose="05050102010706020507" pitchFamily="18" charset="2"/>
            </a:endParaRPr>
          </a:p>
          <a:p>
            <a:r>
              <a:rPr lang="en-US" altLang="zh-TW" smtClean="0">
                <a:ea typeface="新細明體" panose="02020500000000000000" pitchFamily="18" charset="-120"/>
                <a:sym typeface="Symbol" panose="05050102010706020507" pitchFamily="18" charset="2"/>
              </a:rPr>
              <a:t>So, if f(4)=x, f(9) =2x</a:t>
            </a:r>
            <a:r>
              <a:rPr lang="en-US" altLang="zh-TW" smtClean="0">
                <a:ea typeface="新細明體" panose="02020500000000000000" pitchFamily="18" charset="-120"/>
              </a:rPr>
              <a:t>+</a:t>
            </a:r>
            <a:r>
              <a:rPr lang="en-US" altLang="zh-TW" smtClean="0">
                <a:ea typeface="新細明體" panose="02020500000000000000" pitchFamily="18" charset="-120"/>
                <a:sym typeface="Symbol" panose="05050102010706020507" pitchFamily="18" charset="2"/>
              </a:rPr>
              <a:t>1</a:t>
            </a:r>
          </a:p>
        </p:txBody>
      </p:sp>
      <p:sp>
        <p:nvSpPr>
          <p:cNvPr id="13" name="Oval 5"/>
          <p:cNvSpPr>
            <a:spLocks noChangeArrowheads="1"/>
          </p:cNvSpPr>
          <p:nvPr/>
        </p:nvSpPr>
        <p:spPr bwMode="auto">
          <a:xfrm>
            <a:off x="7524750" y="1989138"/>
            <a:ext cx="433388" cy="431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panose="02020500000000000000" pitchFamily="18" charset="-120"/>
              </a:rPr>
              <a:t>1</a:t>
            </a:r>
          </a:p>
        </p:txBody>
      </p:sp>
      <p:sp>
        <p:nvSpPr>
          <p:cNvPr id="2" name="Oval 5"/>
          <p:cNvSpPr>
            <a:spLocks noChangeArrowheads="1"/>
          </p:cNvSpPr>
          <p:nvPr/>
        </p:nvSpPr>
        <p:spPr bwMode="auto">
          <a:xfrm>
            <a:off x="8029575" y="2205038"/>
            <a:ext cx="433388" cy="431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panose="02020500000000000000" pitchFamily="18" charset="-120"/>
              </a:rPr>
              <a:t>2</a:t>
            </a:r>
          </a:p>
        </p:txBody>
      </p:sp>
      <p:sp>
        <p:nvSpPr>
          <p:cNvPr id="31753" name="Oval 5"/>
          <p:cNvSpPr>
            <a:spLocks noChangeArrowheads="1"/>
          </p:cNvSpPr>
          <p:nvPr/>
        </p:nvSpPr>
        <p:spPr bwMode="auto">
          <a:xfrm>
            <a:off x="8245475" y="2636838"/>
            <a:ext cx="433388" cy="431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panose="02020500000000000000" pitchFamily="18" charset="-120"/>
              </a:rPr>
              <a:t>3</a:t>
            </a:r>
          </a:p>
        </p:txBody>
      </p:sp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8101013" y="3140075"/>
            <a:ext cx="433387" cy="431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panose="02020500000000000000" pitchFamily="18" charset="-120"/>
              </a:rPr>
              <a:t>4</a:t>
            </a:r>
          </a:p>
        </p:txBody>
      </p:sp>
      <p:sp>
        <p:nvSpPr>
          <p:cNvPr id="31755" name="Oval 5"/>
          <p:cNvSpPr>
            <a:spLocks noChangeArrowheads="1"/>
          </p:cNvSpPr>
          <p:nvPr/>
        </p:nvSpPr>
        <p:spPr bwMode="auto">
          <a:xfrm>
            <a:off x="7669213" y="3429000"/>
            <a:ext cx="433387" cy="431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panose="02020500000000000000" pitchFamily="18" charset="-120"/>
              </a:rPr>
              <a:t>5</a:t>
            </a:r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7165975" y="3355975"/>
            <a:ext cx="433388" cy="431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panose="02020500000000000000" pitchFamily="18" charset="-120"/>
              </a:rPr>
              <a:t>6</a:t>
            </a:r>
          </a:p>
        </p:txBody>
      </p:sp>
      <p:sp>
        <p:nvSpPr>
          <p:cNvPr id="31757" name="Oval 5"/>
          <p:cNvSpPr>
            <a:spLocks noChangeArrowheads="1"/>
          </p:cNvSpPr>
          <p:nvPr/>
        </p:nvSpPr>
        <p:spPr bwMode="auto">
          <a:xfrm>
            <a:off x="6805613" y="2997200"/>
            <a:ext cx="433387" cy="431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panose="02020500000000000000" pitchFamily="18" charset="-120"/>
              </a:rPr>
              <a:t>7</a:t>
            </a:r>
          </a:p>
        </p:txBody>
      </p:sp>
      <p:sp>
        <p:nvSpPr>
          <p:cNvPr id="8" name="Oval 5"/>
          <p:cNvSpPr>
            <a:spLocks noChangeArrowheads="1"/>
          </p:cNvSpPr>
          <p:nvPr/>
        </p:nvSpPr>
        <p:spPr bwMode="auto">
          <a:xfrm>
            <a:off x="6732588" y="2492375"/>
            <a:ext cx="433387" cy="431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panose="02020500000000000000" pitchFamily="18" charset="-120"/>
              </a:rPr>
              <a:t>8</a:t>
            </a:r>
          </a:p>
        </p:txBody>
      </p:sp>
      <p:sp>
        <p:nvSpPr>
          <p:cNvPr id="31759" name="Oval 5"/>
          <p:cNvSpPr>
            <a:spLocks noChangeArrowheads="1"/>
          </p:cNvSpPr>
          <p:nvPr/>
        </p:nvSpPr>
        <p:spPr bwMode="auto">
          <a:xfrm>
            <a:off x="7021513" y="2132013"/>
            <a:ext cx="433387" cy="431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TW">
                <a:ea typeface="新細明體" panose="02020500000000000000" pitchFamily="18" charset="-120"/>
              </a:rPr>
              <a:t>9</a:t>
            </a:r>
          </a:p>
        </p:txBody>
      </p: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6715125" y="4572000"/>
            <a:ext cx="1790700" cy="1646238"/>
            <a:chOff x="4230" y="2880"/>
            <a:chExt cx="1128" cy="1037"/>
          </a:xfrm>
        </p:grpSpPr>
        <p:sp>
          <p:nvSpPr>
            <p:cNvPr id="31764" name="Oval 5"/>
            <p:cNvSpPr>
              <a:spLocks noChangeArrowheads="1"/>
            </p:cNvSpPr>
            <p:nvPr/>
          </p:nvSpPr>
          <p:spPr bwMode="auto">
            <a:xfrm>
              <a:off x="5085" y="3195"/>
              <a:ext cx="273" cy="272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TW">
                  <a:ea typeface="新細明體" panose="02020500000000000000" pitchFamily="18" charset="-120"/>
                </a:rPr>
                <a:t>1</a:t>
              </a:r>
            </a:p>
          </p:txBody>
        </p:sp>
        <p:sp>
          <p:nvSpPr>
            <p:cNvPr id="31765" name="Oval 5"/>
            <p:cNvSpPr>
              <a:spLocks noChangeArrowheads="1"/>
            </p:cNvSpPr>
            <p:nvPr/>
          </p:nvSpPr>
          <p:spPr bwMode="auto">
            <a:xfrm>
              <a:off x="4860" y="3645"/>
              <a:ext cx="273" cy="272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TW">
                  <a:ea typeface="新細明體" panose="02020500000000000000" pitchFamily="18" charset="-120"/>
                </a:rPr>
                <a:t>2</a:t>
              </a:r>
            </a:p>
          </p:txBody>
        </p:sp>
        <p:sp>
          <p:nvSpPr>
            <p:cNvPr id="31766" name="Oval 5"/>
            <p:cNvSpPr>
              <a:spLocks noChangeArrowheads="1"/>
            </p:cNvSpPr>
            <p:nvPr/>
          </p:nvSpPr>
          <p:spPr bwMode="auto">
            <a:xfrm>
              <a:off x="4230" y="3420"/>
              <a:ext cx="273" cy="272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TW">
                  <a:ea typeface="新細明體" panose="02020500000000000000" pitchFamily="18" charset="-120"/>
                </a:rPr>
                <a:t>3</a:t>
              </a:r>
            </a:p>
          </p:txBody>
        </p:sp>
        <p:sp>
          <p:nvSpPr>
            <p:cNvPr id="31767" name="Oval 5"/>
            <p:cNvSpPr>
              <a:spLocks noChangeArrowheads="1"/>
            </p:cNvSpPr>
            <p:nvPr/>
          </p:nvSpPr>
          <p:spPr bwMode="auto">
            <a:xfrm>
              <a:off x="4410" y="2880"/>
              <a:ext cx="273" cy="272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TW">
                  <a:ea typeface="新細明體" panose="02020500000000000000" pitchFamily="18" charset="-120"/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28408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0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0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0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70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" grpId="0" animBg="1"/>
      <p:bldP spid="4" grpId="0" animBg="1"/>
      <p:bldP spid="6" grpId="0" animBg="1"/>
      <p:bldP spid="8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TW" smtClean="0">
                <a:ea typeface="新細明體" panose="02020500000000000000" pitchFamily="18" charset="-120"/>
              </a:rPr>
              <a:t>Generalization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435975" cy="4525963"/>
          </a:xfrm>
        </p:spPr>
        <p:txBody>
          <a:bodyPr/>
          <a:lstStyle/>
          <a:p>
            <a:r>
              <a:rPr lang="en-US" altLang="zh-TW" smtClean="0">
                <a:ea typeface="新細明體" panose="02020500000000000000" pitchFamily="18" charset="-120"/>
              </a:rPr>
              <a:t>Hypothesis: If f(</a:t>
            </a:r>
            <a:r>
              <a:rPr lang="en-US" altLang="zh-TW" i="1" smtClean="0">
                <a:ea typeface="新細明體" panose="02020500000000000000" pitchFamily="18" charset="-120"/>
              </a:rPr>
              <a:t>n</a:t>
            </a:r>
            <a:r>
              <a:rPr lang="en-US" altLang="zh-TW" smtClean="0">
                <a:ea typeface="新細明體" panose="02020500000000000000" pitchFamily="18" charset="-120"/>
              </a:rPr>
              <a:t>)=x, f(2</a:t>
            </a:r>
            <a:r>
              <a:rPr lang="en-US" altLang="zh-TW" i="1" smtClean="0">
                <a:ea typeface="新細明體" panose="02020500000000000000" pitchFamily="18" charset="-120"/>
              </a:rPr>
              <a:t>n+1</a:t>
            </a:r>
            <a:r>
              <a:rPr lang="en-US" altLang="zh-TW" smtClean="0">
                <a:ea typeface="新細明體" panose="02020500000000000000" pitchFamily="18" charset="-120"/>
              </a:rPr>
              <a:t>)=2x+1</a:t>
            </a:r>
          </a:p>
          <a:p>
            <a:r>
              <a:rPr lang="en-US" altLang="zh-TW" smtClean="0">
                <a:ea typeface="新細明體" panose="02020500000000000000" pitchFamily="18" charset="-120"/>
              </a:rPr>
              <a:t>How to prove or disprove it?</a:t>
            </a:r>
          </a:p>
          <a:p>
            <a:pPr lvl="1"/>
            <a:r>
              <a:rPr lang="en-US" altLang="zh-TW" smtClean="0">
                <a:ea typeface="新細明體" panose="02020500000000000000" pitchFamily="18" charset="-120"/>
              </a:rPr>
              <a:t>It is true.  Why?</a:t>
            </a:r>
          </a:p>
          <a:p>
            <a:r>
              <a:rPr lang="en-US" altLang="zh-TW" smtClean="0">
                <a:ea typeface="新細明體" panose="02020500000000000000" pitchFamily="18" charset="-120"/>
              </a:rPr>
              <a:t>We found a recursive relation of f(n) and f(2n+1).</a:t>
            </a:r>
          </a:p>
          <a:p>
            <a:pPr lvl="1"/>
            <a:r>
              <a:rPr lang="en-US" altLang="zh-TW" smtClean="0">
                <a:ea typeface="新細明體" panose="02020500000000000000" pitchFamily="18" charset="-120"/>
              </a:rPr>
              <a:t>f(2n+1) = 2f(n)+1</a:t>
            </a:r>
          </a:p>
          <a:p>
            <a:pPr lvl="1"/>
            <a:r>
              <a:rPr lang="en-US" altLang="zh-TW" smtClean="0">
                <a:ea typeface="新細明體" panose="02020500000000000000" pitchFamily="18" charset="-120"/>
              </a:rPr>
              <a:t>Or f(n) = 2f((n-1)/2)+1 if n is odd</a:t>
            </a:r>
          </a:p>
          <a:p>
            <a:pPr lvl="1"/>
            <a:r>
              <a:rPr lang="en-US" altLang="zh-TW" smtClean="0">
                <a:ea typeface="新細明體" panose="02020500000000000000" pitchFamily="18" charset="-120"/>
              </a:rPr>
              <a:t>f(9) can be solved by f(9)=2f(4)+1=3</a:t>
            </a:r>
          </a:p>
        </p:txBody>
      </p:sp>
    </p:spTree>
    <p:extLst>
      <p:ext uri="{BB962C8B-B14F-4D97-AF65-F5344CB8AC3E}">
        <p14:creationId xmlns:p14="http://schemas.microsoft.com/office/powerpoint/2010/main" val="2577116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2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2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2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2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2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2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2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2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27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27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7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TW" smtClean="0">
                <a:ea typeface="新細明體" panose="02020500000000000000" pitchFamily="18" charset="-120"/>
              </a:rPr>
              <a:t>Recursive relation </a:t>
            </a:r>
            <a:r>
              <a:rPr lang="en-US" altLang="zh-TW" smtClean="0">
                <a:ea typeface="新細明體" panose="02020500000000000000" pitchFamily="18" charset="-120"/>
                <a:sym typeface="Symbol" panose="05050102010706020507" pitchFamily="18" charset="2"/>
              </a:rPr>
              <a:t> </a:t>
            </a:r>
            <a:r>
              <a:rPr lang="en-US" altLang="zh-TW" smtClean="0">
                <a:ea typeface="新細明體" panose="02020500000000000000" pitchFamily="18" charset="-120"/>
              </a:rPr>
              <a:t>algorithm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anose="02020500000000000000" pitchFamily="18" charset="-120"/>
              </a:rPr>
              <a:t>With recursive relations, you can design a recursive algorithm</a:t>
            </a:r>
          </a:p>
          <a:p>
            <a:r>
              <a:rPr lang="en-US" altLang="zh-TW" dirty="0" smtClean="0">
                <a:ea typeface="新細明體" panose="02020500000000000000" pitchFamily="18" charset="-120"/>
              </a:rPr>
              <a:t>A recursion includes</a:t>
            </a:r>
          </a:p>
          <a:p>
            <a:pPr lvl="1"/>
            <a:r>
              <a:rPr lang="en-US" altLang="zh-TW" dirty="0" smtClean="0">
                <a:ea typeface="新細明體" panose="02020500000000000000" pitchFamily="18" charset="-120"/>
              </a:rPr>
              <a:t>The base case.  </a:t>
            </a:r>
          </a:p>
          <a:p>
            <a:pPr lvl="2"/>
            <a:r>
              <a:rPr lang="en-US" altLang="zh-TW" dirty="0" smtClean="0">
                <a:ea typeface="新細明體" panose="02020500000000000000" pitchFamily="18" charset="-120"/>
              </a:rPr>
              <a:t>For the Josephus problem, the base case is n=1</a:t>
            </a:r>
          </a:p>
          <a:p>
            <a:pPr lvl="1"/>
            <a:r>
              <a:rPr lang="en-US" altLang="zh-TW" dirty="0" smtClean="0">
                <a:ea typeface="新細明體" panose="02020500000000000000" pitchFamily="18" charset="-120"/>
              </a:rPr>
              <a:t>The recurrence part</a:t>
            </a:r>
          </a:p>
          <a:p>
            <a:pPr lvl="2"/>
            <a:r>
              <a:rPr lang="en-US" altLang="zh-TW" dirty="0" smtClean="0">
                <a:ea typeface="新細明體" panose="02020500000000000000" pitchFamily="18" charset="-120"/>
              </a:rPr>
              <a:t>Make procedure calls to the same </a:t>
            </a:r>
            <a:br>
              <a:rPr lang="en-US" altLang="zh-TW" dirty="0" smtClean="0">
                <a:ea typeface="新細明體" panose="02020500000000000000" pitchFamily="18" charset="-120"/>
              </a:rPr>
            </a:br>
            <a:r>
              <a:rPr lang="en-US" altLang="zh-TW" dirty="0" smtClean="0">
                <a:ea typeface="新細明體" panose="02020500000000000000" pitchFamily="18" charset="-120"/>
              </a:rPr>
              <a:t>subroutine with smaller problem size</a:t>
            </a:r>
          </a:p>
          <a:p>
            <a:pPr lvl="2"/>
            <a:r>
              <a:rPr lang="en-US" altLang="zh-TW" dirty="0" smtClean="0">
                <a:ea typeface="新細明體" panose="02020500000000000000" pitchFamily="18" charset="-120"/>
              </a:rPr>
              <a:t>Compose the result based on the recursive relation</a:t>
            </a:r>
          </a:p>
        </p:txBody>
      </p:sp>
      <p:pic>
        <p:nvPicPr>
          <p:cNvPr id="33799" name="Picture 5" descr="qjkp3jgt6ah7x6b9sn0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3663" y="2205038"/>
            <a:ext cx="2447925" cy="112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8859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3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3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3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3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3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3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3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3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3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3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3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3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The algorithm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57200" y="1600200"/>
            <a:ext cx="82296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int Josephus(int n)</a:t>
            </a:r>
          </a:p>
          <a:p>
            <a:r>
              <a:rPr lang="zh-TW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zh-TW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(n==1) return 1;</a:t>
            </a:r>
          </a:p>
          <a:p>
            <a:r>
              <a:rPr lang="zh-TW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else if (n%2 == 0)</a:t>
            </a:r>
          </a:p>
          <a:p>
            <a:r>
              <a:rPr lang="zh-TW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2*Josephus(n/2)-1;</a:t>
            </a:r>
          </a:p>
          <a:p>
            <a:r>
              <a:rPr lang="zh-TW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else </a:t>
            </a:r>
            <a:endParaRPr lang="en-US" altLang="zh-TW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zh-TW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zh-TW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2*Josephus(n/2)+1;</a:t>
            </a:r>
          </a:p>
          <a:p>
            <a:r>
              <a:rPr lang="zh-TW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71132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Algorithm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ea typeface="新細明體" panose="02020500000000000000" pitchFamily="18" charset="-120"/>
              </a:rPr>
              <a:t>An </a:t>
            </a:r>
            <a:r>
              <a:rPr lang="en-US" altLang="zh-TW" dirty="0" smtClean="0">
                <a:solidFill>
                  <a:srgbClr val="FF0000"/>
                </a:solidFill>
                <a:ea typeface="新細明體" panose="02020500000000000000" pitchFamily="18" charset="-120"/>
              </a:rPr>
              <a:t>effective</a:t>
            </a:r>
            <a:r>
              <a:rPr lang="en-US" altLang="zh-TW" dirty="0" smtClean="0">
                <a:ea typeface="新細明體" panose="02020500000000000000" pitchFamily="18" charset="-120"/>
              </a:rPr>
              <a:t> method for </a:t>
            </a:r>
            <a:r>
              <a:rPr lang="en-US" altLang="zh-TW" dirty="0" smtClean="0">
                <a:solidFill>
                  <a:srgbClr val="FF0000"/>
                </a:solidFill>
                <a:ea typeface="新細明體" panose="02020500000000000000" pitchFamily="18" charset="-120"/>
              </a:rPr>
              <a:t>solving a problem</a:t>
            </a:r>
            <a:r>
              <a:rPr lang="en-US" altLang="zh-TW" dirty="0" smtClean="0">
                <a:ea typeface="新細明體" panose="02020500000000000000" pitchFamily="18" charset="-120"/>
              </a:rPr>
              <a:t> using a </a:t>
            </a:r>
            <a:r>
              <a:rPr lang="en-US" altLang="zh-TW" dirty="0" smtClean="0">
                <a:solidFill>
                  <a:srgbClr val="FF0000"/>
                </a:solidFill>
                <a:ea typeface="新細明體" panose="02020500000000000000" pitchFamily="18" charset="-120"/>
              </a:rPr>
              <a:t>finite</a:t>
            </a:r>
            <a:r>
              <a:rPr lang="en-US" altLang="zh-TW" dirty="0" smtClean="0">
                <a:ea typeface="新細明體" panose="02020500000000000000" pitchFamily="18" charset="-120"/>
              </a:rPr>
              <a:t> sequence of </a:t>
            </a:r>
            <a:r>
              <a:rPr lang="en-US" altLang="zh-TW" dirty="0" smtClean="0">
                <a:solidFill>
                  <a:srgbClr val="FF0000"/>
                </a:solidFill>
                <a:ea typeface="新細明體" panose="02020500000000000000" pitchFamily="18" charset="-120"/>
              </a:rPr>
              <a:t>instructions</a:t>
            </a:r>
            <a:r>
              <a:rPr lang="en-US" altLang="zh-TW" dirty="0" smtClean="0">
                <a:ea typeface="新細明體" panose="02020500000000000000" pitchFamily="18" charset="-120"/>
              </a:rPr>
              <a:t>.</a:t>
            </a:r>
          </a:p>
          <a:p>
            <a:pPr lvl="1" eaLnBrk="1" hangingPunct="1"/>
            <a:r>
              <a:rPr lang="en-US" altLang="zh-TW" dirty="0" smtClean="0">
                <a:ea typeface="新細明體" panose="02020500000000000000" pitchFamily="18" charset="-120"/>
              </a:rPr>
              <a:t>It need be able to solve the problem. (correctness)</a:t>
            </a:r>
          </a:p>
          <a:p>
            <a:pPr lvl="1" eaLnBrk="1" hangingPunct="1"/>
            <a:r>
              <a:rPr lang="en-US" altLang="zh-TW" dirty="0" smtClean="0">
                <a:ea typeface="新細明體" panose="02020500000000000000" pitchFamily="18" charset="-120"/>
              </a:rPr>
              <a:t>It can be represented by a finite number of (computer) instructions.</a:t>
            </a:r>
          </a:p>
          <a:p>
            <a:pPr lvl="2" eaLnBrk="1" hangingPunct="1"/>
            <a:r>
              <a:rPr lang="en-US" altLang="zh-TW" dirty="0" smtClean="0">
                <a:ea typeface="新細明體" panose="02020500000000000000" pitchFamily="18" charset="-120"/>
              </a:rPr>
              <a:t>Each instruction must be achievable (by computer)</a:t>
            </a:r>
          </a:p>
          <a:p>
            <a:pPr lvl="1" eaLnBrk="1" hangingPunct="1"/>
            <a:r>
              <a:rPr lang="en-US" altLang="zh-TW" dirty="0" smtClean="0">
                <a:ea typeface="新細明體" panose="02020500000000000000" pitchFamily="18" charset="-120"/>
              </a:rPr>
              <a:t>The more effective, the better algorithm is.</a:t>
            </a:r>
          </a:p>
          <a:p>
            <a:pPr lvl="2" eaLnBrk="1" hangingPunct="1"/>
            <a:r>
              <a:rPr lang="en-US" altLang="zh-TW" dirty="0" smtClean="0">
                <a:ea typeface="新細明體" panose="02020500000000000000" pitchFamily="18" charset="-120"/>
              </a:rPr>
              <a:t>How to measure the “efficiency”?</a:t>
            </a:r>
          </a:p>
        </p:txBody>
      </p:sp>
    </p:spTree>
    <p:extLst>
      <p:ext uri="{BB962C8B-B14F-4D97-AF65-F5344CB8AC3E}">
        <p14:creationId xmlns:p14="http://schemas.microsoft.com/office/powerpoint/2010/main" val="2697050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In each recursive call, the problem size is halved.  n </a:t>
            </a:r>
            <a:r>
              <a:rPr lang="en-US" altLang="zh-TW" dirty="0" smtClean="0">
                <a:sym typeface="Wingdings" panose="05000000000000000000" pitchFamily="2" charset="2"/>
              </a:rPr>
              <a:t> n/2</a:t>
            </a:r>
          </a:p>
          <a:p>
            <a:r>
              <a:rPr lang="en-US" altLang="zh-TW" dirty="0" smtClean="0">
                <a:sym typeface="Wingdings" panose="05000000000000000000" pitchFamily="2" charset="2"/>
              </a:rPr>
              <a:t>When n==1, the program stops.</a:t>
            </a:r>
          </a:p>
          <a:p>
            <a:r>
              <a:rPr lang="en-US" altLang="zh-TW" dirty="0" smtClean="0">
                <a:sym typeface="Wingdings" panose="05000000000000000000" pitchFamily="2" charset="2"/>
              </a:rPr>
              <a:t>Suppose the program stops in k recursive calls.  The problem sizes are n, n/2, n/4, … n/2</a:t>
            </a:r>
            <a:r>
              <a:rPr lang="en-US" altLang="zh-TW" baseline="30000" dirty="0" smtClean="0">
                <a:sym typeface="Wingdings" panose="05000000000000000000" pitchFamily="2" charset="2"/>
              </a:rPr>
              <a:t>k–1</a:t>
            </a:r>
            <a:r>
              <a:rPr lang="en-US" altLang="zh-TW" dirty="0" smtClean="0">
                <a:sym typeface="Wingdings" panose="05000000000000000000" pitchFamily="2" charset="2"/>
              </a:rPr>
              <a:t>=1. </a:t>
            </a:r>
          </a:p>
          <a:p>
            <a:r>
              <a:rPr lang="en-US" altLang="zh-TW" dirty="0" smtClean="0">
                <a:sym typeface="Wingdings" panose="05000000000000000000" pitchFamily="2" charset="2"/>
              </a:rPr>
              <a:t>You can solve k = O(log</a:t>
            </a:r>
            <a:r>
              <a:rPr lang="en-US" altLang="zh-TW" baseline="-25000" dirty="0" smtClean="0">
                <a:sym typeface="Wingdings" panose="05000000000000000000" pitchFamily="2" charset="2"/>
              </a:rPr>
              <a:t>2</a:t>
            </a:r>
            <a:r>
              <a:rPr lang="en-US" altLang="zh-TW" dirty="0" smtClean="0">
                <a:sym typeface="Wingdings" panose="05000000000000000000" pitchFamily="2" charset="2"/>
              </a:rPr>
              <a:t>n) </a:t>
            </a:r>
          </a:p>
          <a:p>
            <a:pPr lvl="1"/>
            <a:r>
              <a:rPr lang="en-US" altLang="zh-TW" dirty="0" smtClean="0">
                <a:sym typeface="Wingdings" panose="05000000000000000000" pitchFamily="2" charset="2"/>
              </a:rPr>
              <a:t>Which is faster than O(n) when n is large.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Time complexity of the 4</a:t>
            </a:r>
            <a:r>
              <a:rPr lang="en-US" altLang="zh-TW" baseline="30000" dirty="0" smtClean="0"/>
              <a:t>th</a:t>
            </a:r>
            <a:r>
              <a:rPr lang="en-US" altLang="zh-TW" dirty="0" smtClean="0"/>
              <a:t> algorithm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06237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anose="02020500000000000000" pitchFamily="18" charset="-120"/>
              </a:rPr>
              <a:t>The fifth Algorithm</a:t>
            </a:r>
            <a:endParaRPr lang="zh-TW" altLang="en-US" dirty="0" smtClean="0">
              <a:ea typeface="新細明體" panose="02020500000000000000" pitchFamily="18" charset="-120"/>
            </a:endParaRPr>
          </a:p>
        </p:txBody>
      </p:sp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2648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TW" smtClean="0">
                <a:ea typeface="新細明體" panose="02020500000000000000" pitchFamily="18" charset="-120"/>
              </a:rPr>
              <a:t>Can we do better?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lnSpc>
                <a:spcPct val="90000"/>
              </a:lnSpc>
              <a:defRPr/>
            </a:pPr>
            <a:r>
              <a:rPr lang="en-US" altLang="zh-TW" dirty="0" smtClean="0">
                <a:ea typeface="新細明體" charset="-120"/>
              </a:rPr>
              <a:t>Can we solve the recursion?</a:t>
            </a:r>
          </a:p>
          <a:p>
            <a:pPr marL="609600" indent="-609600">
              <a:lnSpc>
                <a:spcPct val="90000"/>
              </a:lnSpc>
              <a:defRPr/>
            </a:pPr>
            <a:endParaRPr lang="en-US" altLang="zh-TW" dirty="0" smtClean="0">
              <a:ea typeface="新細明體" charset="-120"/>
            </a:endParaRPr>
          </a:p>
          <a:p>
            <a:pPr marL="609600" indent="-609600">
              <a:lnSpc>
                <a:spcPct val="90000"/>
              </a:lnSpc>
              <a:defRPr/>
            </a:pPr>
            <a:endParaRPr lang="en-US" altLang="zh-TW" dirty="0" smtClean="0">
              <a:ea typeface="新細明體" charset="-120"/>
            </a:endParaRPr>
          </a:p>
          <a:p>
            <a:pPr marL="990600" lvl="1" indent="-533400">
              <a:lnSpc>
                <a:spcPct val="90000"/>
              </a:lnSpc>
              <a:defRPr/>
            </a:pPr>
            <a:endParaRPr lang="en-US" altLang="zh-TW" dirty="0" smtClean="0">
              <a:ea typeface="新細明體" charset="-120"/>
            </a:endParaRPr>
          </a:p>
          <a:p>
            <a:pPr marL="990600" lvl="1" indent="-533400">
              <a:lnSpc>
                <a:spcPct val="90000"/>
              </a:lnSpc>
              <a:defRPr/>
            </a:pPr>
            <a:r>
              <a:rPr lang="en-US" altLang="zh-TW" dirty="0" smtClean="0">
                <a:ea typeface="新細明體" charset="-120"/>
              </a:rPr>
              <a:t>If we can, we may have a better algorithm </a:t>
            </a:r>
            <a:br>
              <a:rPr lang="en-US" altLang="zh-TW" dirty="0" smtClean="0">
                <a:ea typeface="新細明體" charset="-120"/>
              </a:rPr>
            </a:br>
            <a:r>
              <a:rPr lang="en-US" altLang="zh-TW" dirty="0" smtClean="0">
                <a:ea typeface="新細明體" charset="-120"/>
              </a:rPr>
              <a:t>to find f(n) </a:t>
            </a:r>
          </a:p>
          <a:p>
            <a:pPr marL="590550" indent="-533400">
              <a:lnSpc>
                <a:spcPct val="90000"/>
              </a:lnSpc>
              <a:defRPr/>
            </a:pPr>
            <a:endParaRPr lang="en-US" altLang="zh-TW" dirty="0" smtClean="0">
              <a:ea typeface="新細明體" charset="-120"/>
            </a:endParaRPr>
          </a:p>
          <a:p>
            <a:pPr marL="590550" indent="-533400">
              <a:lnSpc>
                <a:spcPct val="90000"/>
              </a:lnSpc>
              <a:defRPr/>
            </a:pPr>
            <a:r>
              <a:rPr lang="en-US" altLang="zh-TW" dirty="0" smtClean="0">
                <a:ea typeface="新細明體" charset="-120"/>
              </a:rPr>
              <a:t>Remember: </a:t>
            </a:r>
          </a:p>
          <a:p>
            <a:pPr marL="990600" lvl="1" indent="-533400">
              <a:lnSpc>
                <a:spcPct val="90000"/>
              </a:lnSpc>
              <a:defRPr/>
            </a:pPr>
            <a:r>
              <a:rPr lang="en-US" altLang="zh-TW" dirty="0" smtClean="0">
                <a:ea typeface="新細明體" charset="-120"/>
              </a:rPr>
              <a:t>observation, hypotheses, verification</a:t>
            </a:r>
          </a:p>
        </p:txBody>
      </p:sp>
      <p:graphicFrame>
        <p:nvGraphicFramePr>
          <p:cNvPr id="2050" name="Object 4"/>
          <p:cNvGraphicFramePr>
            <a:graphicFrameLocks/>
          </p:cNvGraphicFramePr>
          <p:nvPr/>
        </p:nvGraphicFramePr>
        <p:xfrm>
          <a:off x="2055813" y="2286000"/>
          <a:ext cx="5303837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3" name="方程式" r:id="rId4" imgW="2654280" imgH="685800" progId="Equation.3">
                  <p:embed/>
                </p:oleObj>
              </mc:Choice>
              <mc:Fallback>
                <p:oleObj name="方程式" r:id="rId4" imgW="2654280" imgH="6858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5813" y="2286000"/>
                        <a:ext cx="5303837" cy="137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13801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1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1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19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19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1" name="Rectangle 13"/>
          <p:cNvSpPr>
            <a:spLocks noChangeArrowheads="1"/>
          </p:cNvSpPr>
          <p:nvPr/>
        </p:nvSpPr>
        <p:spPr bwMode="auto">
          <a:xfrm>
            <a:off x="4716463" y="1557338"/>
            <a:ext cx="4103687" cy="2376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Tx/>
              <a:buChar char="•"/>
            </a:pPr>
            <a:r>
              <a:rPr lang="en-US" altLang="zh-TW" sz="3200">
                <a:ea typeface="新細明體" panose="02020500000000000000" pitchFamily="18" charset="-120"/>
              </a:rPr>
              <a:t>n = 6, f(6) = ?</a:t>
            </a:r>
          </a:p>
          <a:p>
            <a:pPr>
              <a:spcBef>
                <a:spcPct val="20000"/>
              </a:spcBef>
              <a:buFontTx/>
              <a:buChar char="•"/>
            </a:pPr>
            <a:r>
              <a:rPr lang="en-US" altLang="zh-TW" sz="3200">
                <a:ea typeface="新細明體" panose="02020500000000000000" pitchFamily="18" charset="-120"/>
              </a:rPr>
              <a:t>n = 7, f(7) = ?</a:t>
            </a:r>
          </a:p>
          <a:p>
            <a:pPr>
              <a:spcBef>
                <a:spcPct val="20000"/>
              </a:spcBef>
              <a:buFontTx/>
              <a:buChar char="•"/>
            </a:pPr>
            <a:r>
              <a:rPr lang="en-US" altLang="zh-TW" sz="3200">
                <a:ea typeface="新細明體" panose="02020500000000000000" pitchFamily="18" charset="-120"/>
              </a:rPr>
              <a:t>n = 8, f(8) = ?</a:t>
            </a:r>
          </a:p>
          <a:p>
            <a:pPr>
              <a:spcBef>
                <a:spcPct val="20000"/>
              </a:spcBef>
              <a:buFontTx/>
              <a:buChar char="•"/>
            </a:pPr>
            <a:r>
              <a:rPr lang="en-US" altLang="zh-TW" sz="3200">
                <a:ea typeface="新細明體" panose="02020500000000000000" pitchFamily="18" charset="-120"/>
              </a:rPr>
              <a:t>n = 9, f(9) = ?</a:t>
            </a:r>
          </a:p>
        </p:txBody>
      </p:sp>
      <p:sp>
        <p:nvSpPr>
          <p:cNvPr id="399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TW" smtClean="0">
                <a:ea typeface="新細明體" panose="02020500000000000000" pitchFamily="18" charset="-120"/>
              </a:rPr>
              <a:t>Let’s make more observations</a:t>
            </a:r>
          </a:p>
        </p:txBody>
      </p:sp>
      <p:sp>
        <p:nvSpPr>
          <p:cNvPr id="399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0225" y="1557338"/>
            <a:ext cx="4114800" cy="2376487"/>
          </a:xfrm>
        </p:spPr>
        <p:txBody>
          <a:bodyPr/>
          <a:lstStyle/>
          <a:p>
            <a:r>
              <a:rPr lang="en-US" altLang="zh-TW" smtClean="0">
                <a:ea typeface="新細明體" panose="02020500000000000000" pitchFamily="18" charset="-120"/>
              </a:rPr>
              <a:t>n = 2, f(2) = ?</a:t>
            </a:r>
          </a:p>
          <a:p>
            <a:r>
              <a:rPr lang="en-US" altLang="zh-TW" smtClean="0">
                <a:ea typeface="新細明體" panose="02020500000000000000" pitchFamily="18" charset="-120"/>
              </a:rPr>
              <a:t>n = 3, f(3) = ?</a:t>
            </a:r>
          </a:p>
          <a:p>
            <a:r>
              <a:rPr lang="en-US" altLang="zh-TW" smtClean="0">
                <a:ea typeface="新細明體" panose="02020500000000000000" pitchFamily="18" charset="-120"/>
              </a:rPr>
              <a:t>n = 4, f(4) = ?</a:t>
            </a:r>
          </a:p>
          <a:p>
            <a:r>
              <a:rPr lang="en-US" altLang="zh-TW" smtClean="0">
                <a:ea typeface="新細明體" panose="02020500000000000000" pitchFamily="18" charset="-120"/>
              </a:rPr>
              <a:t>n = 5, f(5) = ?</a:t>
            </a:r>
          </a:p>
        </p:txBody>
      </p:sp>
      <p:sp>
        <p:nvSpPr>
          <p:cNvPr id="61444" name="Rectangle 4"/>
          <p:cNvSpPr>
            <a:spLocks noChangeArrowheads="1"/>
          </p:cNvSpPr>
          <p:nvPr/>
        </p:nvSpPr>
        <p:spPr bwMode="auto">
          <a:xfrm>
            <a:off x="3132138" y="1628775"/>
            <a:ext cx="360362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TW" sz="2800">
                <a:ea typeface="新細明體" panose="02020500000000000000" pitchFamily="18" charset="-120"/>
              </a:rPr>
              <a:t>1</a:t>
            </a:r>
          </a:p>
        </p:txBody>
      </p:sp>
      <p:sp>
        <p:nvSpPr>
          <p:cNvPr id="61445" name="Rectangle 5"/>
          <p:cNvSpPr>
            <a:spLocks noChangeArrowheads="1"/>
          </p:cNvSpPr>
          <p:nvPr/>
        </p:nvSpPr>
        <p:spPr bwMode="auto">
          <a:xfrm>
            <a:off x="3132138" y="2203450"/>
            <a:ext cx="360362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TW" sz="2800">
                <a:ea typeface="新細明體" panose="02020500000000000000" pitchFamily="18" charset="-120"/>
              </a:rPr>
              <a:t>3</a:t>
            </a:r>
          </a:p>
        </p:txBody>
      </p:sp>
      <p:sp>
        <p:nvSpPr>
          <p:cNvPr id="61447" name="Rectangle 7"/>
          <p:cNvSpPr>
            <a:spLocks noChangeArrowheads="1"/>
          </p:cNvSpPr>
          <p:nvPr/>
        </p:nvSpPr>
        <p:spPr bwMode="auto">
          <a:xfrm>
            <a:off x="3132138" y="2781300"/>
            <a:ext cx="360362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TW" sz="2800">
                <a:ea typeface="新細明體" panose="02020500000000000000" pitchFamily="18" charset="-120"/>
              </a:rPr>
              <a:t>1</a:t>
            </a:r>
          </a:p>
        </p:txBody>
      </p:sp>
      <p:sp>
        <p:nvSpPr>
          <p:cNvPr id="61448" name="Rectangle 8"/>
          <p:cNvSpPr>
            <a:spLocks noChangeArrowheads="1"/>
          </p:cNvSpPr>
          <p:nvPr/>
        </p:nvSpPr>
        <p:spPr bwMode="auto">
          <a:xfrm>
            <a:off x="3132138" y="3357563"/>
            <a:ext cx="360362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TW" sz="2800">
                <a:ea typeface="新細明體" panose="02020500000000000000" pitchFamily="18" charset="-120"/>
              </a:rPr>
              <a:t>3</a:t>
            </a:r>
          </a:p>
        </p:txBody>
      </p:sp>
      <p:sp>
        <p:nvSpPr>
          <p:cNvPr id="61449" name="Rectangle 9"/>
          <p:cNvSpPr>
            <a:spLocks noChangeArrowheads="1"/>
          </p:cNvSpPr>
          <p:nvPr/>
        </p:nvSpPr>
        <p:spPr bwMode="auto">
          <a:xfrm>
            <a:off x="7380288" y="1557338"/>
            <a:ext cx="360362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TW" sz="2800">
                <a:ea typeface="新細明體" panose="02020500000000000000" pitchFamily="18" charset="-120"/>
              </a:rPr>
              <a:t>5</a:t>
            </a:r>
          </a:p>
        </p:txBody>
      </p:sp>
      <p:sp>
        <p:nvSpPr>
          <p:cNvPr id="61450" name="Rectangle 10"/>
          <p:cNvSpPr>
            <a:spLocks noChangeArrowheads="1"/>
          </p:cNvSpPr>
          <p:nvPr/>
        </p:nvSpPr>
        <p:spPr bwMode="auto">
          <a:xfrm>
            <a:off x="7380288" y="2205038"/>
            <a:ext cx="360362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TW" sz="2800">
                <a:ea typeface="新細明體" panose="02020500000000000000" pitchFamily="18" charset="-120"/>
              </a:rPr>
              <a:t>7</a:t>
            </a:r>
          </a:p>
        </p:txBody>
      </p:sp>
      <p:sp>
        <p:nvSpPr>
          <p:cNvPr id="61451" name="Rectangle 11"/>
          <p:cNvSpPr>
            <a:spLocks noChangeArrowheads="1"/>
          </p:cNvSpPr>
          <p:nvPr/>
        </p:nvSpPr>
        <p:spPr bwMode="auto">
          <a:xfrm>
            <a:off x="7380288" y="2781300"/>
            <a:ext cx="360362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TW" sz="2800">
                <a:ea typeface="新細明體" panose="02020500000000000000" pitchFamily="18" charset="-120"/>
              </a:rPr>
              <a:t>1</a:t>
            </a:r>
          </a:p>
        </p:txBody>
      </p:sp>
      <p:sp>
        <p:nvSpPr>
          <p:cNvPr id="61454" name="Rectangle 14"/>
          <p:cNvSpPr>
            <a:spLocks noChangeArrowheads="1"/>
          </p:cNvSpPr>
          <p:nvPr/>
        </p:nvSpPr>
        <p:spPr bwMode="auto">
          <a:xfrm>
            <a:off x="7380288" y="3357563"/>
            <a:ext cx="360362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TW" sz="2800">
                <a:ea typeface="新細明體" panose="02020500000000000000" pitchFamily="18" charset="-120"/>
              </a:rPr>
              <a:t>3</a:t>
            </a:r>
          </a:p>
        </p:txBody>
      </p:sp>
      <p:sp>
        <p:nvSpPr>
          <p:cNvPr id="39952" name="Rectangle 15"/>
          <p:cNvSpPr>
            <a:spLocks noChangeArrowheads="1"/>
          </p:cNvSpPr>
          <p:nvPr/>
        </p:nvSpPr>
        <p:spPr bwMode="auto">
          <a:xfrm>
            <a:off x="0" y="32845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zh-TW" altLang="zh-TW">
              <a:ea typeface="新細明體" panose="02020500000000000000" pitchFamily="18" charset="-120"/>
            </a:endParaRPr>
          </a:p>
        </p:txBody>
      </p:sp>
      <p:sp>
        <p:nvSpPr>
          <p:cNvPr id="38926" name="Text Box 56"/>
          <p:cNvSpPr txBox="1">
            <a:spLocks noChangeArrowheads="1"/>
          </p:cNvSpPr>
          <p:nvPr/>
        </p:nvSpPr>
        <p:spPr bwMode="auto">
          <a:xfrm>
            <a:off x="6588125" y="4437063"/>
            <a:ext cx="2232025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400">
                <a:ea typeface="新細明體" panose="02020500000000000000" pitchFamily="18" charset="-120"/>
              </a:rPr>
              <a:t>Have you observed the pattern of f(n)?</a:t>
            </a:r>
          </a:p>
        </p:txBody>
      </p:sp>
      <p:grpSp>
        <p:nvGrpSpPr>
          <p:cNvPr id="2" name="Group 59"/>
          <p:cNvGrpSpPr>
            <a:grpSpLocks noChangeAspect="1"/>
          </p:cNvGrpSpPr>
          <p:nvPr/>
        </p:nvGrpSpPr>
        <p:grpSpPr bwMode="auto">
          <a:xfrm>
            <a:off x="468313" y="3716338"/>
            <a:ext cx="6350000" cy="2643187"/>
            <a:chOff x="295" y="2523"/>
            <a:chExt cx="4000" cy="1665"/>
          </a:xfrm>
        </p:grpSpPr>
        <p:sp>
          <p:nvSpPr>
            <p:cNvPr id="39955" name="AutoShape 58"/>
            <p:cNvSpPr>
              <a:spLocks noChangeAspect="1" noChangeArrowheads="1" noTextEdit="1"/>
            </p:cNvSpPr>
            <p:nvPr/>
          </p:nvSpPr>
          <p:spPr bwMode="auto">
            <a:xfrm>
              <a:off x="295" y="2523"/>
              <a:ext cx="4000" cy="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9956" name="Rectangle 60"/>
            <p:cNvSpPr>
              <a:spLocks noChangeArrowheads="1"/>
            </p:cNvSpPr>
            <p:nvPr/>
          </p:nvSpPr>
          <p:spPr bwMode="auto">
            <a:xfrm>
              <a:off x="814" y="2646"/>
              <a:ext cx="3097" cy="135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39957" name="Rectangle 61"/>
            <p:cNvSpPr>
              <a:spLocks noChangeArrowheads="1"/>
            </p:cNvSpPr>
            <p:nvPr/>
          </p:nvSpPr>
          <p:spPr bwMode="auto">
            <a:xfrm>
              <a:off x="814" y="2646"/>
              <a:ext cx="3097" cy="1358"/>
            </a:xfrm>
            <a:prstGeom prst="rect">
              <a:avLst/>
            </a:prstGeom>
            <a:noFill/>
            <a:ln w="12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39958" name="Line 62"/>
            <p:cNvSpPr>
              <a:spLocks noChangeShapeType="1"/>
            </p:cNvSpPr>
            <p:nvPr/>
          </p:nvSpPr>
          <p:spPr bwMode="auto">
            <a:xfrm>
              <a:off x="814" y="2646"/>
              <a:ext cx="3097" cy="1"/>
            </a:xfrm>
            <a:prstGeom prst="line">
              <a:avLst/>
            </a:prstGeom>
            <a:noFill/>
            <a:ln w="12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9959" name="Freeform 63"/>
            <p:cNvSpPr>
              <a:spLocks/>
            </p:cNvSpPr>
            <p:nvPr/>
          </p:nvSpPr>
          <p:spPr bwMode="auto">
            <a:xfrm>
              <a:off x="814" y="2646"/>
              <a:ext cx="3097" cy="1358"/>
            </a:xfrm>
            <a:custGeom>
              <a:avLst/>
              <a:gdLst>
                <a:gd name="T0" fmla="*/ 0 w 757"/>
                <a:gd name="T1" fmla="*/ 22722 h 332"/>
                <a:gd name="T2" fmla="*/ 51835 w 757"/>
                <a:gd name="T3" fmla="*/ 22722 h 332"/>
                <a:gd name="T4" fmla="*/ 51835 w 757"/>
                <a:gd name="T5" fmla="*/ 0 h 332"/>
                <a:gd name="T6" fmla="*/ 0 60000 65536"/>
                <a:gd name="T7" fmla="*/ 0 60000 65536"/>
                <a:gd name="T8" fmla="*/ 0 60000 65536"/>
                <a:gd name="T9" fmla="*/ 0 w 757"/>
                <a:gd name="T10" fmla="*/ 0 h 332"/>
                <a:gd name="T11" fmla="*/ 757 w 757"/>
                <a:gd name="T12" fmla="*/ 332 h 33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57" h="332">
                  <a:moveTo>
                    <a:pt x="0" y="332"/>
                  </a:moveTo>
                  <a:lnTo>
                    <a:pt x="757" y="332"/>
                  </a:lnTo>
                  <a:lnTo>
                    <a:pt x="757" y="0"/>
                  </a:lnTo>
                </a:path>
              </a:pathLst>
            </a:custGeom>
            <a:noFill/>
            <a:ln w="12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9960" name="Line 64"/>
            <p:cNvSpPr>
              <a:spLocks noChangeShapeType="1"/>
            </p:cNvSpPr>
            <p:nvPr/>
          </p:nvSpPr>
          <p:spPr bwMode="auto">
            <a:xfrm flipV="1">
              <a:off x="814" y="2646"/>
              <a:ext cx="1" cy="1358"/>
            </a:xfrm>
            <a:prstGeom prst="line">
              <a:avLst/>
            </a:prstGeom>
            <a:noFill/>
            <a:ln w="12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9961" name="Line 65"/>
            <p:cNvSpPr>
              <a:spLocks noChangeShapeType="1"/>
            </p:cNvSpPr>
            <p:nvPr/>
          </p:nvSpPr>
          <p:spPr bwMode="auto">
            <a:xfrm>
              <a:off x="814" y="4004"/>
              <a:ext cx="3097" cy="1"/>
            </a:xfrm>
            <a:prstGeom prst="line">
              <a:avLst/>
            </a:prstGeom>
            <a:noFill/>
            <a:ln w="12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9962" name="Line 66"/>
            <p:cNvSpPr>
              <a:spLocks noChangeShapeType="1"/>
            </p:cNvSpPr>
            <p:nvPr/>
          </p:nvSpPr>
          <p:spPr bwMode="auto">
            <a:xfrm flipV="1">
              <a:off x="814" y="2646"/>
              <a:ext cx="1" cy="1358"/>
            </a:xfrm>
            <a:prstGeom prst="line">
              <a:avLst/>
            </a:prstGeom>
            <a:noFill/>
            <a:ln w="12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9963" name="Line 67"/>
            <p:cNvSpPr>
              <a:spLocks noChangeShapeType="1"/>
            </p:cNvSpPr>
            <p:nvPr/>
          </p:nvSpPr>
          <p:spPr bwMode="auto">
            <a:xfrm flipV="1">
              <a:off x="814" y="3971"/>
              <a:ext cx="1" cy="33"/>
            </a:xfrm>
            <a:prstGeom prst="line">
              <a:avLst/>
            </a:prstGeom>
            <a:noFill/>
            <a:ln w="12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9964" name="Line 68"/>
            <p:cNvSpPr>
              <a:spLocks noChangeShapeType="1"/>
            </p:cNvSpPr>
            <p:nvPr/>
          </p:nvSpPr>
          <p:spPr bwMode="auto">
            <a:xfrm>
              <a:off x="814" y="2646"/>
              <a:ext cx="1" cy="28"/>
            </a:xfrm>
            <a:prstGeom prst="line">
              <a:avLst/>
            </a:prstGeom>
            <a:noFill/>
            <a:ln w="12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9965" name="Rectangle 69"/>
            <p:cNvSpPr>
              <a:spLocks noChangeArrowheads="1"/>
            </p:cNvSpPr>
            <p:nvPr/>
          </p:nvSpPr>
          <p:spPr bwMode="auto">
            <a:xfrm>
              <a:off x="790" y="4020"/>
              <a:ext cx="5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zh-TW" altLang="zh-TW" sz="1200" b="1">
                  <a:solidFill>
                    <a:srgbClr val="000000"/>
                  </a:solidFill>
                  <a:latin typeface="Helvetica" panose="020B0604020202020204" pitchFamily="34" charset="0"/>
                  <a:ea typeface="新細明體" panose="02020500000000000000" pitchFamily="18" charset="-120"/>
                </a:rPr>
                <a:t>0</a:t>
              </a:r>
              <a:endParaRPr lang="zh-TW" altLang="zh-TW">
                <a:ea typeface="新細明體" panose="02020500000000000000" pitchFamily="18" charset="-120"/>
              </a:endParaRPr>
            </a:p>
          </p:txBody>
        </p:sp>
        <p:sp>
          <p:nvSpPr>
            <p:cNvPr id="39966" name="Line 70"/>
            <p:cNvSpPr>
              <a:spLocks noChangeShapeType="1"/>
            </p:cNvSpPr>
            <p:nvPr/>
          </p:nvSpPr>
          <p:spPr bwMode="auto">
            <a:xfrm flipV="1">
              <a:off x="1256" y="3971"/>
              <a:ext cx="1" cy="33"/>
            </a:xfrm>
            <a:prstGeom prst="line">
              <a:avLst/>
            </a:prstGeom>
            <a:noFill/>
            <a:ln w="12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9967" name="Line 71"/>
            <p:cNvSpPr>
              <a:spLocks noChangeShapeType="1"/>
            </p:cNvSpPr>
            <p:nvPr/>
          </p:nvSpPr>
          <p:spPr bwMode="auto">
            <a:xfrm>
              <a:off x="1256" y="2646"/>
              <a:ext cx="1" cy="28"/>
            </a:xfrm>
            <a:prstGeom prst="line">
              <a:avLst/>
            </a:prstGeom>
            <a:noFill/>
            <a:ln w="12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9968" name="Rectangle 72"/>
            <p:cNvSpPr>
              <a:spLocks noChangeArrowheads="1"/>
            </p:cNvSpPr>
            <p:nvPr/>
          </p:nvSpPr>
          <p:spPr bwMode="auto">
            <a:xfrm>
              <a:off x="1232" y="4020"/>
              <a:ext cx="5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zh-TW" altLang="zh-TW" sz="1200" b="1">
                  <a:solidFill>
                    <a:srgbClr val="000000"/>
                  </a:solidFill>
                  <a:latin typeface="Helvetica" panose="020B0604020202020204" pitchFamily="34" charset="0"/>
                  <a:ea typeface="新細明體" panose="02020500000000000000" pitchFamily="18" charset="-120"/>
                </a:rPr>
                <a:t>5</a:t>
              </a:r>
              <a:endParaRPr lang="zh-TW" altLang="zh-TW">
                <a:ea typeface="新細明體" panose="02020500000000000000" pitchFamily="18" charset="-120"/>
              </a:endParaRPr>
            </a:p>
          </p:txBody>
        </p:sp>
        <p:sp>
          <p:nvSpPr>
            <p:cNvPr id="39969" name="Line 73"/>
            <p:cNvSpPr>
              <a:spLocks noChangeShapeType="1"/>
            </p:cNvSpPr>
            <p:nvPr/>
          </p:nvSpPr>
          <p:spPr bwMode="auto">
            <a:xfrm flipV="1">
              <a:off x="1698" y="3971"/>
              <a:ext cx="1" cy="33"/>
            </a:xfrm>
            <a:prstGeom prst="line">
              <a:avLst/>
            </a:prstGeom>
            <a:noFill/>
            <a:ln w="12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9970" name="Line 74"/>
            <p:cNvSpPr>
              <a:spLocks noChangeShapeType="1"/>
            </p:cNvSpPr>
            <p:nvPr/>
          </p:nvSpPr>
          <p:spPr bwMode="auto">
            <a:xfrm>
              <a:off x="1698" y="2646"/>
              <a:ext cx="1" cy="28"/>
            </a:xfrm>
            <a:prstGeom prst="line">
              <a:avLst/>
            </a:prstGeom>
            <a:noFill/>
            <a:ln w="12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9971" name="Rectangle 75"/>
            <p:cNvSpPr>
              <a:spLocks noChangeArrowheads="1"/>
            </p:cNvSpPr>
            <p:nvPr/>
          </p:nvSpPr>
          <p:spPr bwMode="auto">
            <a:xfrm>
              <a:off x="1645" y="4020"/>
              <a:ext cx="106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zh-TW" altLang="zh-TW" sz="1200" b="1">
                  <a:solidFill>
                    <a:srgbClr val="000000"/>
                  </a:solidFill>
                  <a:latin typeface="Helvetica" panose="020B0604020202020204" pitchFamily="34" charset="0"/>
                  <a:ea typeface="新細明體" panose="02020500000000000000" pitchFamily="18" charset="-120"/>
                </a:rPr>
                <a:t>10</a:t>
              </a:r>
              <a:endParaRPr lang="zh-TW" altLang="zh-TW">
                <a:ea typeface="新細明體" panose="02020500000000000000" pitchFamily="18" charset="-120"/>
              </a:endParaRPr>
            </a:p>
          </p:txBody>
        </p:sp>
        <p:sp>
          <p:nvSpPr>
            <p:cNvPr id="39972" name="Line 76"/>
            <p:cNvSpPr>
              <a:spLocks noChangeShapeType="1"/>
            </p:cNvSpPr>
            <p:nvPr/>
          </p:nvSpPr>
          <p:spPr bwMode="auto">
            <a:xfrm flipV="1">
              <a:off x="2140" y="3971"/>
              <a:ext cx="1" cy="33"/>
            </a:xfrm>
            <a:prstGeom prst="line">
              <a:avLst/>
            </a:prstGeom>
            <a:noFill/>
            <a:ln w="12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9973" name="Line 77"/>
            <p:cNvSpPr>
              <a:spLocks noChangeShapeType="1"/>
            </p:cNvSpPr>
            <p:nvPr/>
          </p:nvSpPr>
          <p:spPr bwMode="auto">
            <a:xfrm>
              <a:off x="2140" y="2646"/>
              <a:ext cx="1" cy="28"/>
            </a:xfrm>
            <a:prstGeom prst="line">
              <a:avLst/>
            </a:prstGeom>
            <a:noFill/>
            <a:ln w="12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9974" name="Rectangle 78"/>
            <p:cNvSpPr>
              <a:spLocks noChangeArrowheads="1"/>
            </p:cNvSpPr>
            <p:nvPr/>
          </p:nvSpPr>
          <p:spPr bwMode="auto">
            <a:xfrm>
              <a:off x="2086" y="4020"/>
              <a:ext cx="106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zh-TW" altLang="zh-TW" sz="1200" b="1">
                  <a:solidFill>
                    <a:srgbClr val="000000"/>
                  </a:solidFill>
                  <a:latin typeface="Helvetica" panose="020B0604020202020204" pitchFamily="34" charset="0"/>
                  <a:ea typeface="新細明體" panose="02020500000000000000" pitchFamily="18" charset="-120"/>
                </a:rPr>
                <a:t>15</a:t>
              </a:r>
              <a:endParaRPr lang="zh-TW" altLang="zh-TW">
                <a:ea typeface="新細明體" panose="02020500000000000000" pitchFamily="18" charset="-120"/>
              </a:endParaRPr>
            </a:p>
          </p:txBody>
        </p:sp>
        <p:sp>
          <p:nvSpPr>
            <p:cNvPr id="39975" name="Line 79"/>
            <p:cNvSpPr>
              <a:spLocks noChangeShapeType="1"/>
            </p:cNvSpPr>
            <p:nvPr/>
          </p:nvSpPr>
          <p:spPr bwMode="auto">
            <a:xfrm flipV="1">
              <a:off x="2585" y="3971"/>
              <a:ext cx="1" cy="33"/>
            </a:xfrm>
            <a:prstGeom prst="line">
              <a:avLst/>
            </a:prstGeom>
            <a:noFill/>
            <a:ln w="12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9976" name="Line 80"/>
            <p:cNvSpPr>
              <a:spLocks noChangeShapeType="1"/>
            </p:cNvSpPr>
            <p:nvPr/>
          </p:nvSpPr>
          <p:spPr bwMode="auto">
            <a:xfrm>
              <a:off x="2585" y="2646"/>
              <a:ext cx="1" cy="28"/>
            </a:xfrm>
            <a:prstGeom prst="line">
              <a:avLst/>
            </a:prstGeom>
            <a:noFill/>
            <a:ln w="12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9977" name="Rectangle 81"/>
            <p:cNvSpPr>
              <a:spLocks noChangeArrowheads="1"/>
            </p:cNvSpPr>
            <p:nvPr/>
          </p:nvSpPr>
          <p:spPr bwMode="auto">
            <a:xfrm>
              <a:off x="2528" y="4020"/>
              <a:ext cx="106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zh-TW" altLang="zh-TW" sz="1200" b="1">
                  <a:solidFill>
                    <a:srgbClr val="000000"/>
                  </a:solidFill>
                  <a:latin typeface="Helvetica" panose="020B0604020202020204" pitchFamily="34" charset="0"/>
                  <a:ea typeface="新細明體" panose="02020500000000000000" pitchFamily="18" charset="-120"/>
                </a:rPr>
                <a:t>20</a:t>
              </a:r>
              <a:endParaRPr lang="zh-TW" altLang="zh-TW">
                <a:ea typeface="新細明體" panose="02020500000000000000" pitchFamily="18" charset="-120"/>
              </a:endParaRPr>
            </a:p>
          </p:txBody>
        </p:sp>
        <p:sp>
          <p:nvSpPr>
            <p:cNvPr id="39978" name="Line 82"/>
            <p:cNvSpPr>
              <a:spLocks noChangeShapeType="1"/>
            </p:cNvSpPr>
            <p:nvPr/>
          </p:nvSpPr>
          <p:spPr bwMode="auto">
            <a:xfrm flipV="1">
              <a:off x="3023" y="3971"/>
              <a:ext cx="1" cy="33"/>
            </a:xfrm>
            <a:prstGeom prst="line">
              <a:avLst/>
            </a:prstGeom>
            <a:noFill/>
            <a:ln w="12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9979" name="Line 83"/>
            <p:cNvSpPr>
              <a:spLocks noChangeShapeType="1"/>
            </p:cNvSpPr>
            <p:nvPr/>
          </p:nvSpPr>
          <p:spPr bwMode="auto">
            <a:xfrm>
              <a:off x="3023" y="2646"/>
              <a:ext cx="1" cy="28"/>
            </a:xfrm>
            <a:prstGeom prst="line">
              <a:avLst/>
            </a:prstGeom>
            <a:noFill/>
            <a:ln w="12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9980" name="Rectangle 84"/>
            <p:cNvSpPr>
              <a:spLocks noChangeArrowheads="1"/>
            </p:cNvSpPr>
            <p:nvPr/>
          </p:nvSpPr>
          <p:spPr bwMode="auto">
            <a:xfrm>
              <a:off x="2970" y="4020"/>
              <a:ext cx="106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zh-TW" altLang="zh-TW" sz="1200" b="1">
                  <a:solidFill>
                    <a:srgbClr val="000000"/>
                  </a:solidFill>
                  <a:latin typeface="Helvetica" panose="020B0604020202020204" pitchFamily="34" charset="0"/>
                  <a:ea typeface="新細明體" panose="02020500000000000000" pitchFamily="18" charset="-120"/>
                </a:rPr>
                <a:t>25</a:t>
              </a:r>
              <a:endParaRPr lang="zh-TW" altLang="zh-TW">
                <a:ea typeface="新細明體" panose="02020500000000000000" pitchFamily="18" charset="-120"/>
              </a:endParaRPr>
            </a:p>
          </p:txBody>
        </p:sp>
        <p:sp>
          <p:nvSpPr>
            <p:cNvPr id="39981" name="Line 85"/>
            <p:cNvSpPr>
              <a:spLocks noChangeShapeType="1"/>
            </p:cNvSpPr>
            <p:nvPr/>
          </p:nvSpPr>
          <p:spPr bwMode="auto">
            <a:xfrm flipV="1">
              <a:off x="3469" y="3971"/>
              <a:ext cx="1" cy="33"/>
            </a:xfrm>
            <a:prstGeom prst="line">
              <a:avLst/>
            </a:prstGeom>
            <a:noFill/>
            <a:ln w="12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9982" name="Line 86"/>
            <p:cNvSpPr>
              <a:spLocks noChangeShapeType="1"/>
            </p:cNvSpPr>
            <p:nvPr/>
          </p:nvSpPr>
          <p:spPr bwMode="auto">
            <a:xfrm>
              <a:off x="3469" y="2646"/>
              <a:ext cx="1" cy="28"/>
            </a:xfrm>
            <a:prstGeom prst="line">
              <a:avLst/>
            </a:prstGeom>
            <a:noFill/>
            <a:ln w="12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9983" name="Rectangle 87"/>
            <p:cNvSpPr>
              <a:spLocks noChangeArrowheads="1"/>
            </p:cNvSpPr>
            <p:nvPr/>
          </p:nvSpPr>
          <p:spPr bwMode="auto">
            <a:xfrm>
              <a:off x="3412" y="4020"/>
              <a:ext cx="106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zh-TW" altLang="zh-TW" sz="1200" b="1">
                  <a:solidFill>
                    <a:srgbClr val="000000"/>
                  </a:solidFill>
                  <a:latin typeface="Helvetica" panose="020B0604020202020204" pitchFamily="34" charset="0"/>
                  <a:ea typeface="新細明體" panose="02020500000000000000" pitchFamily="18" charset="-120"/>
                </a:rPr>
                <a:t>30</a:t>
              </a:r>
              <a:endParaRPr lang="zh-TW" altLang="zh-TW">
                <a:ea typeface="新細明體" panose="02020500000000000000" pitchFamily="18" charset="-120"/>
              </a:endParaRPr>
            </a:p>
          </p:txBody>
        </p:sp>
        <p:sp>
          <p:nvSpPr>
            <p:cNvPr id="39984" name="Line 88"/>
            <p:cNvSpPr>
              <a:spLocks noChangeShapeType="1"/>
            </p:cNvSpPr>
            <p:nvPr/>
          </p:nvSpPr>
          <p:spPr bwMode="auto">
            <a:xfrm flipV="1">
              <a:off x="3911" y="3971"/>
              <a:ext cx="1" cy="33"/>
            </a:xfrm>
            <a:prstGeom prst="line">
              <a:avLst/>
            </a:prstGeom>
            <a:noFill/>
            <a:ln w="12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9985" name="Line 89"/>
            <p:cNvSpPr>
              <a:spLocks noChangeShapeType="1"/>
            </p:cNvSpPr>
            <p:nvPr/>
          </p:nvSpPr>
          <p:spPr bwMode="auto">
            <a:xfrm>
              <a:off x="3911" y="2646"/>
              <a:ext cx="1" cy="28"/>
            </a:xfrm>
            <a:prstGeom prst="line">
              <a:avLst/>
            </a:prstGeom>
            <a:noFill/>
            <a:ln w="12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9986" name="Rectangle 90"/>
            <p:cNvSpPr>
              <a:spLocks noChangeArrowheads="1"/>
            </p:cNvSpPr>
            <p:nvPr/>
          </p:nvSpPr>
          <p:spPr bwMode="auto">
            <a:xfrm>
              <a:off x="3857" y="4020"/>
              <a:ext cx="106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zh-TW" altLang="zh-TW" sz="1200" b="1">
                  <a:solidFill>
                    <a:srgbClr val="000000"/>
                  </a:solidFill>
                  <a:latin typeface="Helvetica" panose="020B0604020202020204" pitchFamily="34" charset="0"/>
                  <a:ea typeface="新細明體" panose="02020500000000000000" pitchFamily="18" charset="-120"/>
                </a:rPr>
                <a:t>35</a:t>
              </a:r>
              <a:endParaRPr lang="zh-TW" altLang="zh-TW">
                <a:ea typeface="新細明體" panose="02020500000000000000" pitchFamily="18" charset="-120"/>
              </a:endParaRPr>
            </a:p>
          </p:txBody>
        </p:sp>
        <p:sp>
          <p:nvSpPr>
            <p:cNvPr id="39987" name="Line 91"/>
            <p:cNvSpPr>
              <a:spLocks noChangeShapeType="1"/>
            </p:cNvSpPr>
            <p:nvPr/>
          </p:nvSpPr>
          <p:spPr bwMode="auto">
            <a:xfrm>
              <a:off x="814" y="4004"/>
              <a:ext cx="29" cy="1"/>
            </a:xfrm>
            <a:prstGeom prst="line">
              <a:avLst/>
            </a:prstGeom>
            <a:noFill/>
            <a:ln w="12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9988" name="Line 92"/>
            <p:cNvSpPr>
              <a:spLocks noChangeShapeType="1"/>
            </p:cNvSpPr>
            <p:nvPr/>
          </p:nvSpPr>
          <p:spPr bwMode="auto">
            <a:xfrm flipH="1">
              <a:off x="3878" y="4004"/>
              <a:ext cx="33" cy="1"/>
            </a:xfrm>
            <a:prstGeom prst="line">
              <a:avLst/>
            </a:prstGeom>
            <a:noFill/>
            <a:ln w="12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9989" name="Rectangle 93"/>
            <p:cNvSpPr>
              <a:spLocks noChangeArrowheads="1"/>
            </p:cNvSpPr>
            <p:nvPr/>
          </p:nvSpPr>
          <p:spPr bwMode="auto">
            <a:xfrm>
              <a:off x="741" y="3947"/>
              <a:ext cx="5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zh-TW" altLang="zh-TW" sz="1200" b="1">
                  <a:solidFill>
                    <a:srgbClr val="000000"/>
                  </a:solidFill>
                  <a:latin typeface="Helvetica" panose="020B0604020202020204" pitchFamily="34" charset="0"/>
                  <a:ea typeface="新細明體" panose="02020500000000000000" pitchFamily="18" charset="-120"/>
                </a:rPr>
                <a:t>0</a:t>
              </a:r>
              <a:endParaRPr lang="zh-TW" altLang="zh-TW">
                <a:ea typeface="新細明體" panose="02020500000000000000" pitchFamily="18" charset="-120"/>
              </a:endParaRPr>
            </a:p>
          </p:txBody>
        </p:sp>
        <p:sp>
          <p:nvSpPr>
            <p:cNvPr id="39990" name="Line 94"/>
            <p:cNvSpPr>
              <a:spLocks noChangeShapeType="1"/>
            </p:cNvSpPr>
            <p:nvPr/>
          </p:nvSpPr>
          <p:spPr bwMode="auto">
            <a:xfrm>
              <a:off x="814" y="3808"/>
              <a:ext cx="29" cy="1"/>
            </a:xfrm>
            <a:prstGeom prst="line">
              <a:avLst/>
            </a:prstGeom>
            <a:noFill/>
            <a:ln w="12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9991" name="Line 95"/>
            <p:cNvSpPr>
              <a:spLocks noChangeShapeType="1"/>
            </p:cNvSpPr>
            <p:nvPr/>
          </p:nvSpPr>
          <p:spPr bwMode="auto">
            <a:xfrm flipH="1">
              <a:off x="3878" y="3808"/>
              <a:ext cx="33" cy="1"/>
            </a:xfrm>
            <a:prstGeom prst="line">
              <a:avLst/>
            </a:prstGeom>
            <a:noFill/>
            <a:ln w="12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9992" name="Rectangle 96"/>
            <p:cNvSpPr>
              <a:spLocks noChangeArrowheads="1"/>
            </p:cNvSpPr>
            <p:nvPr/>
          </p:nvSpPr>
          <p:spPr bwMode="auto">
            <a:xfrm>
              <a:off x="741" y="3750"/>
              <a:ext cx="5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zh-TW" altLang="zh-TW" sz="1200" b="1">
                  <a:solidFill>
                    <a:srgbClr val="000000"/>
                  </a:solidFill>
                  <a:latin typeface="Helvetica" panose="020B0604020202020204" pitchFamily="34" charset="0"/>
                  <a:ea typeface="新細明體" panose="02020500000000000000" pitchFamily="18" charset="-120"/>
                </a:rPr>
                <a:t>5</a:t>
              </a:r>
              <a:endParaRPr lang="zh-TW" altLang="zh-TW">
                <a:ea typeface="新細明體" panose="02020500000000000000" pitchFamily="18" charset="-120"/>
              </a:endParaRPr>
            </a:p>
          </p:txBody>
        </p:sp>
        <p:sp>
          <p:nvSpPr>
            <p:cNvPr id="39993" name="Line 97"/>
            <p:cNvSpPr>
              <a:spLocks noChangeShapeType="1"/>
            </p:cNvSpPr>
            <p:nvPr/>
          </p:nvSpPr>
          <p:spPr bwMode="auto">
            <a:xfrm>
              <a:off x="814" y="3615"/>
              <a:ext cx="29" cy="1"/>
            </a:xfrm>
            <a:prstGeom prst="line">
              <a:avLst/>
            </a:prstGeom>
            <a:noFill/>
            <a:ln w="12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9994" name="Line 98"/>
            <p:cNvSpPr>
              <a:spLocks noChangeShapeType="1"/>
            </p:cNvSpPr>
            <p:nvPr/>
          </p:nvSpPr>
          <p:spPr bwMode="auto">
            <a:xfrm flipH="1">
              <a:off x="3878" y="3615"/>
              <a:ext cx="33" cy="1"/>
            </a:xfrm>
            <a:prstGeom prst="line">
              <a:avLst/>
            </a:prstGeom>
            <a:noFill/>
            <a:ln w="12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9995" name="Rectangle 99"/>
            <p:cNvSpPr>
              <a:spLocks noChangeArrowheads="1"/>
            </p:cNvSpPr>
            <p:nvPr/>
          </p:nvSpPr>
          <p:spPr bwMode="auto">
            <a:xfrm>
              <a:off x="684" y="3554"/>
              <a:ext cx="106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zh-TW" altLang="zh-TW" sz="1200" b="1">
                  <a:solidFill>
                    <a:srgbClr val="000000"/>
                  </a:solidFill>
                  <a:latin typeface="Helvetica" panose="020B0604020202020204" pitchFamily="34" charset="0"/>
                  <a:ea typeface="新細明體" panose="02020500000000000000" pitchFamily="18" charset="-120"/>
                </a:rPr>
                <a:t>10</a:t>
              </a:r>
              <a:endParaRPr lang="zh-TW" altLang="zh-TW">
                <a:ea typeface="新細明體" panose="02020500000000000000" pitchFamily="18" charset="-120"/>
              </a:endParaRPr>
            </a:p>
          </p:txBody>
        </p:sp>
        <p:sp>
          <p:nvSpPr>
            <p:cNvPr id="39996" name="Line 100"/>
            <p:cNvSpPr>
              <a:spLocks noChangeShapeType="1"/>
            </p:cNvSpPr>
            <p:nvPr/>
          </p:nvSpPr>
          <p:spPr bwMode="auto">
            <a:xfrm>
              <a:off x="814" y="3419"/>
              <a:ext cx="29" cy="1"/>
            </a:xfrm>
            <a:prstGeom prst="line">
              <a:avLst/>
            </a:prstGeom>
            <a:noFill/>
            <a:ln w="12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9997" name="Line 101"/>
            <p:cNvSpPr>
              <a:spLocks noChangeShapeType="1"/>
            </p:cNvSpPr>
            <p:nvPr/>
          </p:nvSpPr>
          <p:spPr bwMode="auto">
            <a:xfrm flipH="1">
              <a:off x="3878" y="3419"/>
              <a:ext cx="33" cy="1"/>
            </a:xfrm>
            <a:prstGeom prst="line">
              <a:avLst/>
            </a:prstGeom>
            <a:noFill/>
            <a:ln w="12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9998" name="Rectangle 102"/>
            <p:cNvSpPr>
              <a:spLocks noChangeArrowheads="1"/>
            </p:cNvSpPr>
            <p:nvPr/>
          </p:nvSpPr>
          <p:spPr bwMode="auto">
            <a:xfrm>
              <a:off x="684" y="3362"/>
              <a:ext cx="106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zh-TW" altLang="zh-TW" sz="1200" b="1">
                  <a:solidFill>
                    <a:srgbClr val="000000"/>
                  </a:solidFill>
                  <a:latin typeface="Helvetica" panose="020B0604020202020204" pitchFamily="34" charset="0"/>
                  <a:ea typeface="新細明體" panose="02020500000000000000" pitchFamily="18" charset="-120"/>
                </a:rPr>
                <a:t>15</a:t>
              </a:r>
              <a:endParaRPr lang="zh-TW" altLang="zh-TW">
                <a:ea typeface="新細明體" panose="02020500000000000000" pitchFamily="18" charset="-120"/>
              </a:endParaRPr>
            </a:p>
          </p:txBody>
        </p:sp>
        <p:sp>
          <p:nvSpPr>
            <p:cNvPr id="39999" name="Line 103"/>
            <p:cNvSpPr>
              <a:spLocks noChangeShapeType="1"/>
            </p:cNvSpPr>
            <p:nvPr/>
          </p:nvSpPr>
          <p:spPr bwMode="auto">
            <a:xfrm>
              <a:off x="814" y="3227"/>
              <a:ext cx="29" cy="1"/>
            </a:xfrm>
            <a:prstGeom prst="line">
              <a:avLst/>
            </a:prstGeom>
            <a:noFill/>
            <a:ln w="12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0000" name="Line 104"/>
            <p:cNvSpPr>
              <a:spLocks noChangeShapeType="1"/>
            </p:cNvSpPr>
            <p:nvPr/>
          </p:nvSpPr>
          <p:spPr bwMode="auto">
            <a:xfrm flipH="1">
              <a:off x="3878" y="3227"/>
              <a:ext cx="33" cy="1"/>
            </a:xfrm>
            <a:prstGeom prst="line">
              <a:avLst/>
            </a:prstGeom>
            <a:noFill/>
            <a:ln w="12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0001" name="Rectangle 105"/>
            <p:cNvSpPr>
              <a:spLocks noChangeArrowheads="1"/>
            </p:cNvSpPr>
            <p:nvPr/>
          </p:nvSpPr>
          <p:spPr bwMode="auto">
            <a:xfrm>
              <a:off x="684" y="3165"/>
              <a:ext cx="106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zh-TW" altLang="zh-TW" sz="1200" b="1">
                  <a:solidFill>
                    <a:srgbClr val="000000"/>
                  </a:solidFill>
                  <a:latin typeface="Helvetica" panose="020B0604020202020204" pitchFamily="34" charset="0"/>
                  <a:ea typeface="新細明體" panose="02020500000000000000" pitchFamily="18" charset="-120"/>
                </a:rPr>
                <a:t>20</a:t>
              </a:r>
              <a:endParaRPr lang="zh-TW" altLang="zh-TW">
                <a:ea typeface="新細明體" panose="02020500000000000000" pitchFamily="18" charset="-120"/>
              </a:endParaRPr>
            </a:p>
          </p:txBody>
        </p:sp>
        <p:sp>
          <p:nvSpPr>
            <p:cNvPr id="40002" name="Line 106"/>
            <p:cNvSpPr>
              <a:spLocks noChangeShapeType="1"/>
            </p:cNvSpPr>
            <p:nvPr/>
          </p:nvSpPr>
          <p:spPr bwMode="auto">
            <a:xfrm>
              <a:off x="814" y="3030"/>
              <a:ext cx="29" cy="1"/>
            </a:xfrm>
            <a:prstGeom prst="line">
              <a:avLst/>
            </a:prstGeom>
            <a:noFill/>
            <a:ln w="12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0003" name="Line 107"/>
            <p:cNvSpPr>
              <a:spLocks noChangeShapeType="1"/>
            </p:cNvSpPr>
            <p:nvPr/>
          </p:nvSpPr>
          <p:spPr bwMode="auto">
            <a:xfrm flipH="1">
              <a:off x="3878" y="3030"/>
              <a:ext cx="33" cy="1"/>
            </a:xfrm>
            <a:prstGeom prst="line">
              <a:avLst/>
            </a:prstGeom>
            <a:noFill/>
            <a:ln w="12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0004" name="Rectangle 108"/>
            <p:cNvSpPr>
              <a:spLocks noChangeArrowheads="1"/>
            </p:cNvSpPr>
            <p:nvPr/>
          </p:nvSpPr>
          <p:spPr bwMode="auto">
            <a:xfrm>
              <a:off x="684" y="2973"/>
              <a:ext cx="106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zh-TW" altLang="zh-TW" sz="1200" b="1">
                  <a:solidFill>
                    <a:srgbClr val="000000"/>
                  </a:solidFill>
                  <a:latin typeface="Helvetica" panose="020B0604020202020204" pitchFamily="34" charset="0"/>
                  <a:ea typeface="新細明體" panose="02020500000000000000" pitchFamily="18" charset="-120"/>
                </a:rPr>
                <a:t>25</a:t>
              </a:r>
              <a:endParaRPr lang="zh-TW" altLang="zh-TW">
                <a:ea typeface="新細明體" panose="02020500000000000000" pitchFamily="18" charset="-120"/>
              </a:endParaRPr>
            </a:p>
          </p:txBody>
        </p:sp>
        <p:sp>
          <p:nvSpPr>
            <p:cNvPr id="40005" name="Line 109"/>
            <p:cNvSpPr>
              <a:spLocks noChangeShapeType="1"/>
            </p:cNvSpPr>
            <p:nvPr/>
          </p:nvSpPr>
          <p:spPr bwMode="auto">
            <a:xfrm>
              <a:off x="814" y="2838"/>
              <a:ext cx="29" cy="1"/>
            </a:xfrm>
            <a:prstGeom prst="line">
              <a:avLst/>
            </a:prstGeom>
            <a:noFill/>
            <a:ln w="12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0006" name="Line 110"/>
            <p:cNvSpPr>
              <a:spLocks noChangeShapeType="1"/>
            </p:cNvSpPr>
            <p:nvPr/>
          </p:nvSpPr>
          <p:spPr bwMode="auto">
            <a:xfrm flipH="1">
              <a:off x="3878" y="2838"/>
              <a:ext cx="33" cy="1"/>
            </a:xfrm>
            <a:prstGeom prst="line">
              <a:avLst/>
            </a:prstGeom>
            <a:noFill/>
            <a:ln w="12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0007" name="Rectangle 111"/>
            <p:cNvSpPr>
              <a:spLocks noChangeArrowheads="1"/>
            </p:cNvSpPr>
            <p:nvPr/>
          </p:nvSpPr>
          <p:spPr bwMode="auto">
            <a:xfrm>
              <a:off x="684" y="2777"/>
              <a:ext cx="106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zh-TW" altLang="zh-TW" sz="1200" b="1">
                  <a:solidFill>
                    <a:srgbClr val="000000"/>
                  </a:solidFill>
                  <a:latin typeface="Helvetica" panose="020B0604020202020204" pitchFamily="34" charset="0"/>
                  <a:ea typeface="新細明體" panose="02020500000000000000" pitchFamily="18" charset="-120"/>
                </a:rPr>
                <a:t>30</a:t>
              </a:r>
              <a:endParaRPr lang="zh-TW" altLang="zh-TW">
                <a:ea typeface="新細明體" panose="02020500000000000000" pitchFamily="18" charset="-120"/>
              </a:endParaRPr>
            </a:p>
          </p:txBody>
        </p:sp>
        <p:sp>
          <p:nvSpPr>
            <p:cNvPr id="40008" name="Line 112"/>
            <p:cNvSpPr>
              <a:spLocks noChangeShapeType="1"/>
            </p:cNvSpPr>
            <p:nvPr/>
          </p:nvSpPr>
          <p:spPr bwMode="auto">
            <a:xfrm>
              <a:off x="814" y="2646"/>
              <a:ext cx="29" cy="1"/>
            </a:xfrm>
            <a:prstGeom prst="line">
              <a:avLst/>
            </a:prstGeom>
            <a:noFill/>
            <a:ln w="12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0009" name="Line 113"/>
            <p:cNvSpPr>
              <a:spLocks noChangeShapeType="1"/>
            </p:cNvSpPr>
            <p:nvPr/>
          </p:nvSpPr>
          <p:spPr bwMode="auto">
            <a:xfrm flipH="1">
              <a:off x="3878" y="2646"/>
              <a:ext cx="33" cy="1"/>
            </a:xfrm>
            <a:prstGeom prst="line">
              <a:avLst/>
            </a:prstGeom>
            <a:noFill/>
            <a:ln w="12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0010" name="Rectangle 114"/>
            <p:cNvSpPr>
              <a:spLocks noChangeArrowheads="1"/>
            </p:cNvSpPr>
            <p:nvPr/>
          </p:nvSpPr>
          <p:spPr bwMode="auto">
            <a:xfrm>
              <a:off x="684" y="2588"/>
              <a:ext cx="106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zh-TW" altLang="zh-TW" sz="1200" b="1">
                  <a:solidFill>
                    <a:srgbClr val="000000"/>
                  </a:solidFill>
                  <a:latin typeface="Helvetica" panose="020B0604020202020204" pitchFamily="34" charset="0"/>
                  <a:ea typeface="新細明體" panose="02020500000000000000" pitchFamily="18" charset="-120"/>
                </a:rPr>
                <a:t>35</a:t>
              </a:r>
              <a:endParaRPr lang="zh-TW" altLang="zh-TW">
                <a:ea typeface="新細明體" panose="02020500000000000000" pitchFamily="18" charset="-120"/>
              </a:endParaRPr>
            </a:p>
          </p:txBody>
        </p:sp>
        <p:sp>
          <p:nvSpPr>
            <p:cNvPr id="40011" name="Line 115"/>
            <p:cNvSpPr>
              <a:spLocks noChangeShapeType="1"/>
            </p:cNvSpPr>
            <p:nvPr/>
          </p:nvSpPr>
          <p:spPr bwMode="auto">
            <a:xfrm>
              <a:off x="814" y="2646"/>
              <a:ext cx="3097" cy="1"/>
            </a:xfrm>
            <a:prstGeom prst="line">
              <a:avLst/>
            </a:prstGeom>
            <a:noFill/>
            <a:ln w="12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0012" name="Freeform 116"/>
            <p:cNvSpPr>
              <a:spLocks/>
            </p:cNvSpPr>
            <p:nvPr/>
          </p:nvSpPr>
          <p:spPr bwMode="auto">
            <a:xfrm>
              <a:off x="814" y="2646"/>
              <a:ext cx="3097" cy="1358"/>
            </a:xfrm>
            <a:custGeom>
              <a:avLst/>
              <a:gdLst>
                <a:gd name="T0" fmla="*/ 0 w 757"/>
                <a:gd name="T1" fmla="*/ 22722 h 332"/>
                <a:gd name="T2" fmla="*/ 51835 w 757"/>
                <a:gd name="T3" fmla="*/ 22722 h 332"/>
                <a:gd name="T4" fmla="*/ 51835 w 757"/>
                <a:gd name="T5" fmla="*/ 0 h 332"/>
                <a:gd name="T6" fmla="*/ 0 60000 65536"/>
                <a:gd name="T7" fmla="*/ 0 60000 65536"/>
                <a:gd name="T8" fmla="*/ 0 60000 65536"/>
                <a:gd name="T9" fmla="*/ 0 w 757"/>
                <a:gd name="T10" fmla="*/ 0 h 332"/>
                <a:gd name="T11" fmla="*/ 757 w 757"/>
                <a:gd name="T12" fmla="*/ 332 h 33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57" h="332">
                  <a:moveTo>
                    <a:pt x="0" y="332"/>
                  </a:moveTo>
                  <a:lnTo>
                    <a:pt x="757" y="332"/>
                  </a:lnTo>
                  <a:lnTo>
                    <a:pt x="757" y="0"/>
                  </a:lnTo>
                </a:path>
              </a:pathLst>
            </a:custGeom>
            <a:noFill/>
            <a:ln w="12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0013" name="Line 117"/>
            <p:cNvSpPr>
              <a:spLocks noChangeShapeType="1"/>
            </p:cNvSpPr>
            <p:nvPr/>
          </p:nvSpPr>
          <p:spPr bwMode="auto">
            <a:xfrm flipV="1">
              <a:off x="814" y="2646"/>
              <a:ext cx="1" cy="1358"/>
            </a:xfrm>
            <a:prstGeom prst="line">
              <a:avLst/>
            </a:prstGeom>
            <a:noFill/>
            <a:ln w="12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0014" name="Oval 118"/>
            <p:cNvSpPr>
              <a:spLocks noChangeArrowheads="1"/>
            </p:cNvSpPr>
            <p:nvPr/>
          </p:nvSpPr>
          <p:spPr bwMode="auto">
            <a:xfrm>
              <a:off x="884" y="3947"/>
              <a:ext cx="37" cy="36"/>
            </a:xfrm>
            <a:prstGeom prst="ellipse">
              <a:avLst/>
            </a:prstGeom>
            <a:noFill/>
            <a:ln w="12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40015" name="Oval 119"/>
            <p:cNvSpPr>
              <a:spLocks noChangeArrowheads="1"/>
            </p:cNvSpPr>
            <p:nvPr/>
          </p:nvSpPr>
          <p:spPr bwMode="auto">
            <a:xfrm>
              <a:off x="974" y="3947"/>
              <a:ext cx="37" cy="36"/>
            </a:xfrm>
            <a:prstGeom prst="ellipse">
              <a:avLst/>
            </a:prstGeom>
            <a:noFill/>
            <a:ln w="12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40016" name="Oval 120"/>
            <p:cNvSpPr>
              <a:spLocks noChangeArrowheads="1"/>
            </p:cNvSpPr>
            <p:nvPr/>
          </p:nvSpPr>
          <p:spPr bwMode="auto">
            <a:xfrm>
              <a:off x="1060" y="3869"/>
              <a:ext cx="41" cy="37"/>
            </a:xfrm>
            <a:prstGeom prst="ellipse">
              <a:avLst/>
            </a:prstGeom>
            <a:noFill/>
            <a:ln w="12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40017" name="Oval 121"/>
            <p:cNvSpPr>
              <a:spLocks noChangeArrowheads="1"/>
            </p:cNvSpPr>
            <p:nvPr/>
          </p:nvSpPr>
          <p:spPr bwMode="auto">
            <a:xfrm>
              <a:off x="1150" y="3947"/>
              <a:ext cx="37" cy="36"/>
            </a:xfrm>
            <a:prstGeom prst="ellipse">
              <a:avLst/>
            </a:prstGeom>
            <a:noFill/>
            <a:ln w="12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40018" name="Oval 122"/>
            <p:cNvSpPr>
              <a:spLocks noChangeArrowheads="1"/>
            </p:cNvSpPr>
            <p:nvPr/>
          </p:nvSpPr>
          <p:spPr bwMode="auto">
            <a:xfrm>
              <a:off x="1240" y="3869"/>
              <a:ext cx="37" cy="37"/>
            </a:xfrm>
            <a:prstGeom prst="ellipse">
              <a:avLst/>
            </a:prstGeom>
            <a:noFill/>
            <a:ln w="12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40019" name="Oval 123"/>
            <p:cNvSpPr>
              <a:spLocks noChangeArrowheads="1"/>
            </p:cNvSpPr>
            <p:nvPr/>
          </p:nvSpPr>
          <p:spPr bwMode="auto">
            <a:xfrm>
              <a:off x="1326" y="3791"/>
              <a:ext cx="41" cy="41"/>
            </a:xfrm>
            <a:prstGeom prst="ellipse">
              <a:avLst/>
            </a:prstGeom>
            <a:noFill/>
            <a:ln w="12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40020" name="Oval 124"/>
            <p:cNvSpPr>
              <a:spLocks noChangeArrowheads="1"/>
            </p:cNvSpPr>
            <p:nvPr/>
          </p:nvSpPr>
          <p:spPr bwMode="auto">
            <a:xfrm>
              <a:off x="1416" y="3713"/>
              <a:ext cx="36" cy="37"/>
            </a:xfrm>
            <a:prstGeom prst="ellipse">
              <a:avLst/>
            </a:prstGeom>
            <a:noFill/>
            <a:ln w="12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40021" name="Oval 125"/>
            <p:cNvSpPr>
              <a:spLocks noChangeArrowheads="1"/>
            </p:cNvSpPr>
            <p:nvPr/>
          </p:nvSpPr>
          <p:spPr bwMode="auto">
            <a:xfrm>
              <a:off x="1506" y="3947"/>
              <a:ext cx="36" cy="36"/>
            </a:xfrm>
            <a:prstGeom prst="ellipse">
              <a:avLst/>
            </a:prstGeom>
            <a:noFill/>
            <a:ln w="12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40022" name="Oval 126"/>
            <p:cNvSpPr>
              <a:spLocks noChangeArrowheads="1"/>
            </p:cNvSpPr>
            <p:nvPr/>
          </p:nvSpPr>
          <p:spPr bwMode="auto">
            <a:xfrm>
              <a:off x="1596" y="3869"/>
              <a:ext cx="36" cy="37"/>
            </a:xfrm>
            <a:prstGeom prst="ellipse">
              <a:avLst/>
            </a:prstGeom>
            <a:noFill/>
            <a:ln w="12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40023" name="Oval 127"/>
            <p:cNvSpPr>
              <a:spLocks noChangeArrowheads="1"/>
            </p:cNvSpPr>
            <p:nvPr/>
          </p:nvSpPr>
          <p:spPr bwMode="auto">
            <a:xfrm>
              <a:off x="1682" y="3791"/>
              <a:ext cx="40" cy="41"/>
            </a:xfrm>
            <a:prstGeom prst="ellipse">
              <a:avLst/>
            </a:prstGeom>
            <a:noFill/>
            <a:ln w="12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40024" name="Oval 128"/>
            <p:cNvSpPr>
              <a:spLocks noChangeArrowheads="1"/>
            </p:cNvSpPr>
            <p:nvPr/>
          </p:nvSpPr>
          <p:spPr bwMode="auto">
            <a:xfrm>
              <a:off x="1771" y="3713"/>
              <a:ext cx="37" cy="37"/>
            </a:xfrm>
            <a:prstGeom prst="ellipse">
              <a:avLst/>
            </a:prstGeom>
            <a:noFill/>
            <a:ln w="12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40025" name="Oval 129"/>
            <p:cNvSpPr>
              <a:spLocks noChangeArrowheads="1"/>
            </p:cNvSpPr>
            <p:nvPr/>
          </p:nvSpPr>
          <p:spPr bwMode="auto">
            <a:xfrm>
              <a:off x="1857" y="3636"/>
              <a:ext cx="37" cy="37"/>
            </a:xfrm>
            <a:prstGeom prst="ellipse">
              <a:avLst/>
            </a:prstGeom>
            <a:noFill/>
            <a:ln w="12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40026" name="Oval 130"/>
            <p:cNvSpPr>
              <a:spLocks noChangeArrowheads="1"/>
            </p:cNvSpPr>
            <p:nvPr/>
          </p:nvSpPr>
          <p:spPr bwMode="auto">
            <a:xfrm>
              <a:off x="1943" y="3558"/>
              <a:ext cx="41" cy="41"/>
            </a:xfrm>
            <a:prstGeom prst="ellipse">
              <a:avLst/>
            </a:prstGeom>
            <a:noFill/>
            <a:ln w="12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40027" name="Oval 131"/>
            <p:cNvSpPr>
              <a:spLocks noChangeArrowheads="1"/>
            </p:cNvSpPr>
            <p:nvPr/>
          </p:nvSpPr>
          <p:spPr bwMode="auto">
            <a:xfrm>
              <a:off x="2033" y="3480"/>
              <a:ext cx="37" cy="37"/>
            </a:xfrm>
            <a:prstGeom prst="ellipse">
              <a:avLst/>
            </a:prstGeom>
            <a:noFill/>
            <a:ln w="12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40028" name="Oval 132"/>
            <p:cNvSpPr>
              <a:spLocks noChangeArrowheads="1"/>
            </p:cNvSpPr>
            <p:nvPr/>
          </p:nvSpPr>
          <p:spPr bwMode="auto">
            <a:xfrm>
              <a:off x="2123" y="3403"/>
              <a:ext cx="37" cy="36"/>
            </a:xfrm>
            <a:prstGeom prst="ellipse">
              <a:avLst/>
            </a:prstGeom>
            <a:noFill/>
            <a:ln w="12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40029" name="Oval 133"/>
            <p:cNvSpPr>
              <a:spLocks noChangeArrowheads="1"/>
            </p:cNvSpPr>
            <p:nvPr/>
          </p:nvSpPr>
          <p:spPr bwMode="auto">
            <a:xfrm>
              <a:off x="2213" y="3947"/>
              <a:ext cx="37" cy="36"/>
            </a:xfrm>
            <a:prstGeom prst="ellipse">
              <a:avLst/>
            </a:prstGeom>
            <a:noFill/>
            <a:ln w="12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40030" name="Oval 134"/>
            <p:cNvSpPr>
              <a:spLocks noChangeArrowheads="1"/>
            </p:cNvSpPr>
            <p:nvPr/>
          </p:nvSpPr>
          <p:spPr bwMode="auto">
            <a:xfrm>
              <a:off x="2299" y="3869"/>
              <a:ext cx="41" cy="37"/>
            </a:xfrm>
            <a:prstGeom prst="ellipse">
              <a:avLst/>
            </a:prstGeom>
            <a:noFill/>
            <a:ln w="12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40031" name="Oval 135"/>
            <p:cNvSpPr>
              <a:spLocks noChangeArrowheads="1"/>
            </p:cNvSpPr>
            <p:nvPr/>
          </p:nvSpPr>
          <p:spPr bwMode="auto">
            <a:xfrm>
              <a:off x="2389" y="3791"/>
              <a:ext cx="37" cy="41"/>
            </a:xfrm>
            <a:prstGeom prst="ellipse">
              <a:avLst/>
            </a:prstGeom>
            <a:noFill/>
            <a:ln w="12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40032" name="Oval 136"/>
            <p:cNvSpPr>
              <a:spLocks noChangeArrowheads="1"/>
            </p:cNvSpPr>
            <p:nvPr/>
          </p:nvSpPr>
          <p:spPr bwMode="auto">
            <a:xfrm>
              <a:off x="2479" y="3713"/>
              <a:ext cx="37" cy="37"/>
            </a:xfrm>
            <a:prstGeom prst="ellipse">
              <a:avLst/>
            </a:prstGeom>
            <a:noFill/>
            <a:ln w="12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40033" name="Oval 137"/>
            <p:cNvSpPr>
              <a:spLocks noChangeArrowheads="1"/>
            </p:cNvSpPr>
            <p:nvPr/>
          </p:nvSpPr>
          <p:spPr bwMode="auto">
            <a:xfrm>
              <a:off x="2569" y="3636"/>
              <a:ext cx="37" cy="37"/>
            </a:xfrm>
            <a:prstGeom prst="ellipse">
              <a:avLst/>
            </a:prstGeom>
            <a:noFill/>
            <a:ln w="12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40034" name="Oval 138"/>
            <p:cNvSpPr>
              <a:spLocks noChangeArrowheads="1"/>
            </p:cNvSpPr>
            <p:nvPr/>
          </p:nvSpPr>
          <p:spPr bwMode="auto">
            <a:xfrm>
              <a:off x="2655" y="3558"/>
              <a:ext cx="41" cy="41"/>
            </a:xfrm>
            <a:prstGeom prst="ellipse">
              <a:avLst/>
            </a:prstGeom>
            <a:noFill/>
            <a:ln w="12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40035" name="Oval 139"/>
            <p:cNvSpPr>
              <a:spLocks noChangeArrowheads="1"/>
            </p:cNvSpPr>
            <p:nvPr/>
          </p:nvSpPr>
          <p:spPr bwMode="auto">
            <a:xfrm>
              <a:off x="2745" y="3480"/>
              <a:ext cx="37" cy="37"/>
            </a:xfrm>
            <a:prstGeom prst="ellipse">
              <a:avLst/>
            </a:prstGeom>
            <a:noFill/>
            <a:ln w="12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40036" name="Oval 140"/>
            <p:cNvSpPr>
              <a:spLocks noChangeArrowheads="1"/>
            </p:cNvSpPr>
            <p:nvPr/>
          </p:nvSpPr>
          <p:spPr bwMode="auto">
            <a:xfrm>
              <a:off x="2835" y="3403"/>
              <a:ext cx="37" cy="36"/>
            </a:xfrm>
            <a:prstGeom prst="ellipse">
              <a:avLst/>
            </a:prstGeom>
            <a:noFill/>
            <a:ln w="12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40037" name="Oval 141"/>
            <p:cNvSpPr>
              <a:spLocks noChangeArrowheads="1"/>
            </p:cNvSpPr>
            <p:nvPr/>
          </p:nvSpPr>
          <p:spPr bwMode="auto">
            <a:xfrm>
              <a:off x="2917" y="3329"/>
              <a:ext cx="41" cy="37"/>
            </a:xfrm>
            <a:prstGeom prst="ellipse">
              <a:avLst/>
            </a:prstGeom>
            <a:noFill/>
            <a:ln w="12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40038" name="Oval 142"/>
            <p:cNvSpPr>
              <a:spLocks noChangeArrowheads="1"/>
            </p:cNvSpPr>
            <p:nvPr/>
          </p:nvSpPr>
          <p:spPr bwMode="auto">
            <a:xfrm>
              <a:off x="3007" y="3247"/>
              <a:ext cx="36" cy="37"/>
            </a:xfrm>
            <a:prstGeom prst="ellipse">
              <a:avLst/>
            </a:prstGeom>
            <a:noFill/>
            <a:ln w="12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40039" name="Oval 143"/>
            <p:cNvSpPr>
              <a:spLocks noChangeArrowheads="1"/>
            </p:cNvSpPr>
            <p:nvPr/>
          </p:nvSpPr>
          <p:spPr bwMode="auto">
            <a:xfrm>
              <a:off x="3097" y="3169"/>
              <a:ext cx="36" cy="41"/>
            </a:xfrm>
            <a:prstGeom prst="ellipse">
              <a:avLst/>
            </a:prstGeom>
            <a:noFill/>
            <a:ln w="12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40040" name="Oval 144"/>
            <p:cNvSpPr>
              <a:spLocks noChangeArrowheads="1"/>
            </p:cNvSpPr>
            <p:nvPr/>
          </p:nvSpPr>
          <p:spPr bwMode="auto">
            <a:xfrm>
              <a:off x="3187" y="3096"/>
              <a:ext cx="36" cy="37"/>
            </a:xfrm>
            <a:prstGeom prst="ellipse">
              <a:avLst/>
            </a:prstGeom>
            <a:noFill/>
            <a:ln w="12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40041" name="Oval 145"/>
            <p:cNvSpPr>
              <a:spLocks noChangeArrowheads="1"/>
            </p:cNvSpPr>
            <p:nvPr/>
          </p:nvSpPr>
          <p:spPr bwMode="auto">
            <a:xfrm>
              <a:off x="3273" y="3014"/>
              <a:ext cx="40" cy="37"/>
            </a:xfrm>
            <a:prstGeom prst="ellipse">
              <a:avLst/>
            </a:prstGeom>
            <a:noFill/>
            <a:ln w="12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40042" name="Oval 146"/>
            <p:cNvSpPr>
              <a:spLocks noChangeArrowheads="1"/>
            </p:cNvSpPr>
            <p:nvPr/>
          </p:nvSpPr>
          <p:spPr bwMode="auto">
            <a:xfrm>
              <a:off x="3362" y="2936"/>
              <a:ext cx="37" cy="41"/>
            </a:xfrm>
            <a:prstGeom prst="ellipse">
              <a:avLst/>
            </a:prstGeom>
            <a:noFill/>
            <a:ln w="12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40043" name="Oval 147"/>
            <p:cNvSpPr>
              <a:spLocks noChangeArrowheads="1"/>
            </p:cNvSpPr>
            <p:nvPr/>
          </p:nvSpPr>
          <p:spPr bwMode="auto">
            <a:xfrm>
              <a:off x="3452" y="2863"/>
              <a:ext cx="37" cy="36"/>
            </a:xfrm>
            <a:prstGeom prst="ellipse">
              <a:avLst/>
            </a:prstGeom>
            <a:noFill/>
            <a:ln w="12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40044" name="Oval 148"/>
            <p:cNvSpPr>
              <a:spLocks noChangeArrowheads="1"/>
            </p:cNvSpPr>
            <p:nvPr/>
          </p:nvSpPr>
          <p:spPr bwMode="auto">
            <a:xfrm>
              <a:off x="3538" y="2781"/>
              <a:ext cx="41" cy="37"/>
            </a:xfrm>
            <a:prstGeom prst="ellipse">
              <a:avLst/>
            </a:prstGeom>
            <a:noFill/>
            <a:ln w="12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40045" name="Oval 149"/>
            <p:cNvSpPr>
              <a:spLocks noChangeArrowheads="1"/>
            </p:cNvSpPr>
            <p:nvPr/>
          </p:nvSpPr>
          <p:spPr bwMode="auto">
            <a:xfrm>
              <a:off x="3628" y="3947"/>
              <a:ext cx="37" cy="36"/>
            </a:xfrm>
            <a:prstGeom prst="ellipse">
              <a:avLst/>
            </a:prstGeom>
            <a:noFill/>
            <a:ln w="12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40046" name="Oval 150"/>
            <p:cNvSpPr>
              <a:spLocks noChangeArrowheads="1"/>
            </p:cNvSpPr>
            <p:nvPr/>
          </p:nvSpPr>
          <p:spPr bwMode="auto">
            <a:xfrm>
              <a:off x="3718" y="3869"/>
              <a:ext cx="37" cy="37"/>
            </a:xfrm>
            <a:prstGeom prst="ellipse">
              <a:avLst/>
            </a:prstGeom>
            <a:noFill/>
            <a:ln w="12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40047" name="Oval 151"/>
            <p:cNvSpPr>
              <a:spLocks noChangeArrowheads="1"/>
            </p:cNvSpPr>
            <p:nvPr/>
          </p:nvSpPr>
          <p:spPr bwMode="auto">
            <a:xfrm>
              <a:off x="3808" y="3791"/>
              <a:ext cx="37" cy="41"/>
            </a:xfrm>
            <a:prstGeom prst="ellipse">
              <a:avLst/>
            </a:prstGeom>
            <a:noFill/>
            <a:ln w="12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40048" name="Oval 152"/>
            <p:cNvSpPr>
              <a:spLocks noChangeArrowheads="1"/>
            </p:cNvSpPr>
            <p:nvPr/>
          </p:nvSpPr>
          <p:spPr bwMode="auto">
            <a:xfrm>
              <a:off x="3894" y="3713"/>
              <a:ext cx="41" cy="37"/>
            </a:xfrm>
            <a:prstGeom prst="ellipse">
              <a:avLst/>
            </a:prstGeom>
            <a:noFill/>
            <a:ln w="12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zh-TW" altLang="en-US">
                <a:ea typeface="新細明體" panose="02020500000000000000" pitchFamily="18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06530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1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1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61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61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61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61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61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61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38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4" grpId="0" animBg="1"/>
      <p:bldP spid="61445" grpId="0" animBg="1"/>
      <p:bldP spid="61447" grpId="0" animBg="1"/>
      <p:bldP spid="61448" grpId="0" animBg="1"/>
      <p:bldP spid="61449" grpId="0" animBg="1"/>
      <p:bldP spid="61450" grpId="0" animBg="1"/>
      <p:bldP spid="61451" grpId="0" animBg="1"/>
      <p:bldP spid="61454" grpId="0" animBg="1"/>
      <p:bldP spid="38926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TW" smtClean="0">
                <a:ea typeface="新細明體" panose="02020500000000000000" pitchFamily="18" charset="-120"/>
              </a:rPr>
              <a:t>What are the patterns?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2708275"/>
            <a:ext cx="8229600" cy="3529013"/>
          </a:xfrm>
        </p:spPr>
        <p:txBody>
          <a:bodyPr/>
          <a:lstStyle/>
          <a:p>
            <a:pPr marL="514350" indent="-514350">
              <a:buFontTx/>
              <a:buAutoNum type="arabicPeriod"/>
            </a:pPr>
            <a:r>
              <a:rPr lang="en-US" altLang="zh-TW" sz="2800" smtClean="0">
                <a:ea typeface="新細明體" panose="02020500000000000000" pitchFamily="18" charset="-120"/>
              </a:rPr>
              <a:t>f(1)=f(2)=f(4)=f(8)=f(16)=1. What are they in common? </a:t>
            </a:r>
          </a:p>
          <a:p>
            <a:pPr marL="514350" indent="-514350">
              <a:buFontTx/>
              <a:buAutoNum type="arabicPeriod"/>
            </a:pPr>
            <a:r>
              <a:rPr lang="en-US" altLang="zh-TW" sz="2800" smtClean="0">
                <a:ea typeface="新細明體" panose="02020500000000000000" pitchFamily="18" charset="-120"/>
              </a:rPr>
              <a:t>If we group the sequence [1], [2,3], [4,7],[8,15], f(n) in each group is a sequence of consecutive odd numbers starting from 1.</a:t>
            </a:r>
          </a:p>
          <a:p>
            <a:pPr marL="514350" indent="-514350">
              <a:buFontTx/>
              <a:buAutoNum type="arabicPeriod"/>
            </a:pPr>
            <a:r>
              <a:rPr lang="en-US" altLang="zh-TW" sz="2800" smtClean="0">
                <a:ea typeface="新細明體" panose="02020500000000000000" pitchFamily="18" charset="-120"/>
              </a:rPr>
              <a:t>Let k = n – </a:t>
            </a:r>
            <a:r>
              <a:rPr lang="en-US" altLang="zh-TW" sz="2800" u="sng" smtClean="0">
                <a:ea typeface="新細明體" panose="02020500000000000000" pitchFamily="18" charset="-120"/>
              </a:rPr>
              <a:t>the first number in n’s group</a:t>
            </a:r>
            <a:r>
              <a:rPr lang="en-US" altLang="zh-TW" sz="2800" smtClean="0">
                <a:ea typeface="新細明體" panose="02020500000000000000" pitchFamily="18" charset="-120"/>
              </a:rPr>
              <a:t> </a:t>
            </a:r>
            <a:br>
              <a:rPr lang="en-US" altLang="zh-TW" sz="2800" smtClean="0">
                <a:ea typeface="新細明體" panose="02020500000000000000" pitchFamily="18" charset="-120"/>
              </a:rPr>
            </a:br>
            <a:r>
              <a:rPr lang="en-US" altLang="zh-TW" sz="2800" smtClean="0">
                <a:ea typeface="新細明體" panose="02020500000000000000" pitchFamily="18" charset="-120"/>
              </a:rPr>
              <a:t>What is the pattern of k? </a:t>
            </a:r>
            <a:endParaRPr lang="zh-TW" altLang="zh-TW" sz="2800" smtClean="0">
              <a:ea typeface="新細明體" panose="02020500000000000000" pitchFamily="18" charset="-12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539750" y="1390650"/>
          <a:ext cx="8072438" cy="815976"/>
        </p:xfrm>
        <a:graphic>
          <a:graphicData uri="http://schemas.openxmlformats.org/drawingml/2006/table">
            <a:tbl>
              <a:tblPr/>
              <a:tblGrid>
                <a:gridCol w="474663"/>
                <a:gridCol w="474662"/>
                <a:gridCol w="474663"/>
                <a:gridCol w="474662"/>
                <a:gridCol w="476250"/>
                <a:gridCol w="474663"/>
                <a:gridCol w="474662"/>
                <a:gridCol w="474663"/>
                <a:gridCol w="474662"/>
                <a:gridCol w="474663"/>
                <a:gridCol w="474662"/>
                <a:gridCol w="474663"/>
                <a:gridCol w="476250"/>
                <a:gridCol w="474662"/>
                <a:gridCol w="474663"/>
                <a:gridCol w="474662"/>
                <a:gridCol w="474663"/>
              </a:tblGrid>
              <a:tr h="4079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  <a:cs typeface="Arial" charset="0"/>
                        </a:rPr>
                        <a:t>n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  <a:cs typeface="Arial" charset="0"/>
                        </a:rPr>
                        <a:t>1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  <a:cs typeface="Arial" charset="0"/>
                        </a:rPr>
                        <a:t>2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  <a:cs typeface="Arial" charset="0"/>
                        </a:rPr>
                        <a:t>3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  <a:cs typeface="Arial" charset="0"/>
                        </a:rPr>
                        <a:t>4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  <a:cs typeface="Arial" charset="0"/>
                        </a:rPr>
                        <a:t>5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  <a:cs typeface="Arial" charset="0"/>
                        </a:rPr>
                        <a:t>6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  <a:cs typeface="Arial" charset="0"/>
                        </a:rPr>
                        <a:t>7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  <a:cs typeface="Arial" charset="0"/>
                        </a:rPr>
                        <a:t>8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  <a:cs typeface="Arial" charset="0"/>
                        </a:rPr>
                        <a:t>9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  <a:cs typeface="Arial" charset="0"/>
                        </a:rPr>
                        <a:t>10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  <a:cs typeface="Arial" charset="0"/>
                        </a:rPr>
                        <a:t>11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  <a:cs typeface="Arial" charset="0"/>
                        </a:rPr>
                        <a:t>12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  <a:cs typeface="Arial" charset="0"/>
                        </a:rPr>
                        <a:t>13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  <a:cs typeface="Arial" charset="0"/>
                        </a:rPr>
                        <a:t>14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  <a:cs typeface="Arial" charset="0"/>
                        </a:rPr>
                        <a:t>15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  <a:cs typeface="Arial" charset="0"/>
                        </a:rPr>
                        <a:t>16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079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charset="-120"/>
                          <a:cs typeface="Arial" charset="0"/>
                        </a:rPr>
                        <a:t>f(n)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charset="-120"/>
                          <a:cs typeface="Arial" charset="0"/>
                        </a:rPr>
                        <a:t>1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charset="-120"/>
                          <a:cs typeface="Arial" charset="0"/>
                        </a:rPr>
                        <a:t>1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charset="-120"/>
                          <a:cs typeface="Arial" charset="0"/>
                        </a:rPr>
                        <a:t>3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charset="-120"/>
                          <a:cs typeface="Arial" charset="0"/>
                        </a:rPr>
                        <a:t>1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charset="-120"/>
                          <a:cs typeface="Arial" charset="0"/>
                        </a:rPr>
                        <a:t>3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charset="-120"/>
                          <a:cs typeface="Arial" charset="0"/>
                        </a:rPr>
                        <a:t>5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charset="-120"/>
                          <a:cs typeface="Arial" charset="0"/>
                        </a:rPr>
                        <a:t>7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charset="-120"/>
                          <a:cs typeface="Arial" charset="0"/>
                        </a:rPr>
                        <a:t>1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charset="-120"/>
                          <a:cs typeface="Arial" charset="0"/>
                        </a:rPr>
                        <a:t>3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charset="-120"/>
                          <a:cs typeface="Arial" charset="0"/>
                        </a:rPr>
                        <a:t>5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charset="-120"/>
                          <a:cs typeface="Arial" charset="0"/>
                        </a:rPr>
                        <a:t>7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charset="-120"/>
                          <a:cs typeface="Arial" charset="0"/>
                        </a:rPr>
                        <a:t>9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charset="-120"/>
                          <a:cs typeface="Arial" charset="0"/>
                        </a:rPr>
                        <a:t>11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charset="-120"/>
                          <a:cs typeface="Arial" charset="0"/>
                        </a:rPr>
                        <a:t>13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charset="-120"/>
                          <a:cs typeface="Arial" charset="0"/>
                        </a:rPr>
                        <a:t>15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charset="-120"/>
                          <a:cs typeface="Arial" charset="0"/>
                        </a:rPr>
                        <a:t>1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0073" name="Group 137"/>
          <p:cNvGraphicFramePr>
            <a:graphicFrameLocks noGrp="1"/>
          </p:cNvGraphicFramePr>
          <p:nvPr/>
        </p:nvGraphicFramePr>
        <p:xfrm>
          <a:off x="539750" y="2193925"/>
          <a:ext cx="8072438" cy="371475"/>
        </p:xfrm>
        <a:graphic>
          <a:graphicData uri="http://schemas.openxmlformats.org/drawingml/2006/table">
            <a:tbl>
              <a:tblPr/>
              <a:tblGrid>
                <a:gridCol w="474663"/>
                <a:gridCol w="474662"/>
                <a:gridCol w="474663"/>
                <a:gridCol w="474662"/>
                <a:gridCol w="476250"/>
                <a:gridCol w="474663"/>
                <a:gridCol w="474662"/>
                <a:gridCol w="474663"/>
                <a:gridCol w="474662"/>
                <a:gridCol w="474663"/>
                <a:gridCol w="474662"/>
                <a:gridCol w="474663"/>
                <a:gridCol w="476250"/>
                <a:gridCol w="474662"/>
                <a:gridCol w="474663"/>
                <a:gridCol w="474662"/>
                <a:gridCol w="474663"/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charset="-120"/>
                          <a:cs typeface="Arial" charset="0"/>
                        </a:rPr>
                        <a:t>k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charset="-120"/>
                          <a:cs typeface="Arial" charset="0"/>
                        </a:rPr>
                        <a:t>0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charset="-120"/>
                          <a:cs typeface="Arial" charset="0"/>
                        </a:rPr>
                        <a:t>0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charset="-120"/>
                          <a:cs typeface="Arial" charset="0"/>
                        </a:rPr>
                        <a:t>1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charset="-120"/>
                          <a:cs typeface="Arial" charset="0"/>
                        </a:rPr>
                        <a:t>0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charset="-120"/>
                          <a:cs typeface="Arial" charset="0"/>
                        </a:rPr>
                        <a:t>1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charset="-120"/>
                          <a:cs typeface="Arial" charset="0"/>
                        </a:rPr>
                        <a:t>2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charset="-120"/>
                          <a:cs typeface="Arial" charset="0"/>
                        </a:rPr>
                        <a:t>3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charset="-120"/>
                          <a:cs typeface="Arial" charset="0"/>
                        </a:rPr>
                        <a:t>0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charset="-120"/>
                          <a:cs typeface="Arial" charset="0"/>
                        </a:rPr>
                        <a:t>1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charset="-120"/>
                          <a:cs typeface="Arial" charset="0"/>
                        </a:rPr>
                        <a:t>2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charset="-120"/>
                          <a:cs typeface="Arial" charset="0"/>
                        </a:rPr>
                        <a:t>3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charset="-120"/>
                          <a:cs typeface="Arial" charset="0"/>
                        </a:rPr>
                        <a:t>4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charset="-120"/>
                          <a:cs typeface="Arial" charset="0"/>
                        </a:rPr>
                        <a:t>5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charset="-120"/>
                          <a:cs typeface="Arial" charset="0"/>
                        </a:rPr>
                        <a:t>6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charset="-120"/>
                          <a:cs typeface="Arial" charset="0"/>
                        </a:rPr>
                        <a:t>7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charset="-120"/>
                          <a:cs typeface="Arial" charset="0"/>
                        </a:rPr>
                        <a:t>0</a:t>
                      </a:r>
                      <a:endParaRPr kumimoji="0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charset="-12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</a:tr>
            </a:tbl>
          </a:graphicData>
        </a:graphic>
      </p:graphicFrame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6046694" y="4381500"/>
            <a:ext cx="2928938" cy="1855788"/>
          </a:xfrm>
          <a:prstGeom prst="irregularSeal2">
            <a:avLst/>
          </a:prstGeom>
          <a:solidFill>
            <a:srgbClr val="92D05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TW" sz="2800" dirty="0">
                <a:solidFill>
                  <a:srgbClr val="FF0000"/>
                </a:solidFill>
                <a:latin typeface="+mn-lt"/>
                <a:ea typeface="新細明體" pitchFamily="18" charset="-120"/>
                <a:cs typeface="Arial" charset="0"/>
              </a:rPr>
              <a:t>f(n)=2k+1</a:t>
            </a:r>
            <a:endParaRPr lang="zh-TW" altLang="en-US" sz="2800" dirty="0">
              <a:solidFill>
                <a:srgbClr val="FF0000"/>
              </a:solidFill>
              <a:latin typeface="+mn-lt"/>
              <a:ea typeface="新細明體" pitchFamily="18" charset="-120"/>
              <a:cs typeface="Arial" charset="0"/>
            </a:endParaRPr>
          </a:p>
        </p:txBody>
      </p:sp>
      <p:sp>
        <p:nvSpPr>
          <p:cNvPr id="40072" name="Text Box 136"/>
          <p:cNvSpPr txBox="1">
            <a:spLocks noChangeArrowheads="1"/>
          </p:cNvSpPr>
          <p:nvPr/>
        </p:nvSpPr>
        <p:spPr bwMode="auto">
          <a:xfrm>
            <a:off x="3132138" y="3213100"/>
            <a:ext cx="42481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800">
                <a:solidFill>
                  <a:srgbClr val="0000FF"/>
                </a:solidFill>
                <a:ea typeface="新細明體" panose="02020500000000000000" pitchFamily="18" charset="-120"/>
              </a:rPr>
              <a:t>They are power of 2, 2</a:t>
            </a:r>
            <a:r>
              <a:rPr lang="en-US" altLang="zh-TW" sz="2800" baseline="30000">
                <a:solidFill>
                  <a:srgbClr val="0000FF"/>
                </a:solidFill>
                <a:ea typeface="新細明體" panose="02020500000000000000" pitchFamily="18" charset="-120"/>
              </a:rPr>
              <a:t>m</a:t>
            </a:r>
            <a:r>
              <a:rPr lang="en-US" altLang="zh-TW" sz="2800">
                <a:solidFill>
                  <a:srgbClr val="0000FF"/>
                </a:solidFill>
                <a:ea typeface="新細明體" panose="02020500000000000000" pitchFamily="18" charset="-12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886741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3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3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0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0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3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3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3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3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40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1" grpId="0" build="p"/>
      <p:bldP spid="8" grpId="0" animBg="1"/>
      <p:bldP spid="40072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9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TW" smtClean="0">
                <a:ea typeface="新細明體" panose="02020500000000000000" pitchFamily="18" charset="-120"/>
              </a:rPr>
              <a:t>Guess the solution</a:t>
            </a:r>
            <a:endParaRPr lang="zh-TW" altLang="en-US" smtClean="0">
              <a:ea typeface="新細明體" panose="02020500000000000000" pitchFamily="18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>
                <a:ea typeface="新細明體" panose="02020500000000000000" pitchFamily="18" charset="-120"/>
              </a:rPr>
              <a:t>We are very close to find the solution</a:t>
            </a:r>
          </a:p>
          <a:p>
            <a:pPr lvl="1"/>
            <a:r>
              <a:rPr lang="en-US" altLang="zh-TW" smtClean="0">
                <a:ea typeface="新細明體" panose="02020500000000000000" pitchFamily="18" charset="-120"/>
              </a:rPr>
              <a:t>f(n) = 2k+1</a:t>
            </a:r>
          </a:p>
          <a:p>
            <a:pPr lvl="1"/>
            <a:r>
              <a:rPr lang="en-US" altLang="zh-TW" smtClean="0">
                <a:ea typeface="新細明體" panose="02020500000000000000" pitchFamily="18" charset="-120"/>
              </a:rPr>
              <a:t>k = n – </a:t>
            </a:r>
            <a:r>
              <a:rPr lang="en-US" altLang="zh-TW" u="sng" smtClean="0">
                <a:ea typeface="新細明體" panose="02020500000000000000" pitchFamily="18" charset="-120"/>
              </a:rPr>
              <a:t>the first number in n’s group</a:t>
            </a:r>
          </a:p>
          <a:p>
            <a:pPr lvl="1"/>
            <a:r>
              <a:rPr lang="en-US" altLang="zh-TW" u="sng" smtClean="0">
                <a:ea typeface="新細明體" panose="02020500000000000000" pitchFamily="18" charset="-120"/>
              </a:rPr>
              <a:t>The first number in n’s group</a:t>
            </a:r>
            <a:r>
              <a:rPr lang="en-US" altLang="zh-TW" smtClean="0">
                <a:ea typeface="新細明體" panose="02020500000000000000" pitchFamily="18" charset="-120"/>
              </a:rPr>
              <a:t> is 2</a:t>
            </a:r>
            <a:r>
              <a:rPr lang="en-US" altLang="zh-TW" baseline="30000" smtClean="0">
                <a:ea typeface="新細明體" panose="02020500000000000000" pitchFamily="18" charset="-120"/>
              </a:rPr>
              <a:t>m</a:t>
            </a:r>
            <a:r>
              <a:rPr lang="en-US" altLang="zh-TW" smtClean="0">
                <a:ea typeface="新細明體" panose="02020500000000000000" pitchFamily="18" charset="-120"/>
              </a:rPr>
              <a:t>.</a:t>
            </a:r>
          </a:p>
          <a:p>
            <a:pPr lvl="2"/>
            <a:r>
              <a:rPr lang="en-US" altLang="zh-TW" smtClean="0">
                <a:ea typeface="新細明體" panose="02020500000000000000" pitchFamily="18" charset="-120"/>
              </a:rPr>
              <a:t>It is the only power of 2 number in the n’s group.</a:t>
            </a:r>
          </a:p>
          <a:p>
            <a:pPr lvl="1"/>
            <a:r>
              <a:rPr lang="en-US" altLang="zh-TW" smtClean="0">
                <a:ea typeface="新細明體" panose="02020500000000000000" pitchFamily="18" charset="-120"/>
              </a:rPr>
              <a:t>So, </a:t>
            </a:r>
            <a:r>
              <a:rPr lang="en-US" altLang="zh-TW" u="sng" smtClean="0">
                <a:ea typeface="新細明體" panose="02020500000000000000" pitchFamily="18" charset="-120"/>
              </a:rPr>
              <a:t>the first number in n’s group</a:t>
            </a:r>
            <a:r>
              <a:rPr lang="en-US" altLang="zh-TW" smtClean="0">
                <a:ea typeface="新細明體" panose="02020500000000000000" pitchFamily="18" charset="-120"/>
              </a:rPr>
              <a:t> is the largest power of 2 less or equal to n.</a:t>
            </a:r>
          </a:p>
          <a:p>
            <a:pPr lvl="1" algn="ctr">
              <a:buFontTx/>
              <a:buNone/>
            </a:pPr>
            <a:r>
              <a:rPr lang="en-US" altLang="zh-TW" smtClean="0">
                <a:ea typeface="新細明體" panose="02020500000000000000" pitchFamily="18" charset="-120"/>
              </a:rPr>
              <a:t>2</a:t>
            </a:r>
            <a:r>
              <a:rPr lang="en-US" altLang="zh-TW" baseline="30000" smtClean="0">
                <a:ea typeface="新細明體" panose="02020500000000000000" pitchFamily="18" charset="-120"/>
              </a:rPr>
              <a:t>m </a:t>
            </a:r>
            <a:r>
              <a:rPr lang="en-US" altLang="zh-TW" smtClean="0">
                <a:ea typeface="新細明體" panose="02020500000000000000" pitchFamily="18" charset="-120"/>
                <a:sym typeface="Symbol" panose="05050102010706020507" pitchFamily="18" charset="2"/>
              </a:rPr>
              <a:t> n &lt; 2</a:t>
            </a:r>
            <a:r>
              <a:rPr lang="en-US" altLang="zh-TW" baseline="30000" smtClean="0">
                <a:ea typeface="新細明體" panose="02020500000000000000" pitchFamily="18" charset="-120"/>
                <a:sym typeface="Symbol" panose="05050102010706020507" pitchFamily="18" charset="2"/>
              </a:rPr>
              <a:t>m+1</a:t>
            </a:r>
          </a:p>
          <a:p>
            <a:pPr lvl="1"/>
            <a:r>
              <a:rPr lang="en-US" altLang="zh-TW" smtClean="0">
                <a:ea typeface="新細明體" panose="02020500000000000000" pitchFamily="18" charset="-120"/>
              </a:rPr>
              <a:t>How fast can you find m?</a:t>
            </a:r>
          </a:p>
        </p:txBody>
      </p:sp>
    </p:spTree>
    <p:extLst>
      <p:ext uri="{BB962C8B-B14F-4D97-AF65-F5344CB8AC3E}">
        <p14:creationId xmlns:p14="http://schemas.microsoft.com/office/powerpoint/2010/main" val="585995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TW" smtClean="0">
                <a:ea typeface="新細明體" panose="02020500000000000000" pitchFamily="18" charset="-120"/>
              </a:rPr>
              <a:t>Verify the solution</a:t>
            </a:r>
            <a:endParaRPr lang="zh-TW" altLang="en-US" smtClean="0">
              <a:ea typeface="新細明體" panose="02020500000000000000" pitchFamily="18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>
                <a:ea typeface="新細明體" panose="02020500000000000000" pitchFamily="18" charset="-120"/>
              </a:rPr>
              <a:t>If f(n)=2k+1, k=n–2</a:t>
            </a:r>
            <a:r>
              <a:rPr lang="en-US" altLang="zh-TW" baseline="30000" smtClean="0">
                <a:ea typeface="新細明體" panose="02020500000000000000" pitchFamily="18" charset="-120"/>
              </a:rPr>
              <a:t>m</a:t>
            </a:r>
            <a:r>
              <a:rPr lang="en-US" altLang="zh-TW" smtClean="0">
                <a:ea typeface="新細明體" panose="02020500000000000000" pitchFamily="18" charset="-120"/>
              </a:rPr>
              <a:t> is the solution, it must satisfy the recursion</a:t>
            </a:r>
          </a:p>
          <a:p>
            <a:endParaRPr lang="en-US" altLang="zh-TW" smtClean="0">
              <a:ea typeface="新細明體" panose="02020500000000000000" pitchFamily="18" charset="-120"/>
            </a:endParaRPr>
          </a:p>
          <a:p>
            <a:endParaRPr lang="en-US" altLang="zh-TW" smtClean="0">
              <a:ea typeface="新細明體" panose="02020500000000000000" pitchFamily="18" charset="-120"/>
            </a:endParaRPr>
          </a:p>
          <a:p>
            <a:endParaRPr lang="en-US" altLang="zh-TW" smtClean="0">
              <a:ea typeface="新細明體" panose="02020500000000000000" pitchFamily="18" charset="-120"/>
            </a:endParaRPr>
          </a:p>
          <a:p>
            <a:r>
              <a:rPr lang="en-US" altLang="zh-TW" smtClean="0">
                <a:ea typeface="新細明體" panose="02020500000000000000" pitchFamily="18" charset="-120"/>
              </a:rPr>
              <a:t>How to prove it? </a:t>
            </a:r>
          </a:p>
          <a:p>
            <a:pPr lvl="1"/>
            <a:r>
              <a:rPr lang="en-US" altLang="zh-TW" smtClean="0">
                <a:ea typeface="新細明體" panose="02020500000000000000" pitchFamily="18" charset="-120"/>
              </a:rPr>
              <a:t>Hint: using mathematical </a:t>
            </a:r>
            <a:br>
              <a:rPr lang="en-US" altLang="zh-TW" smtClean="0">
                <a:ea typeface="新細明體" panose="02020500000000000000" pitchFamily="18" charset="-120"/>
              </a:rPr>
            </a:br>
            <a:r>
              <a:rPr lang="en-US" altLang="zh-TW" smtClean="0">
                <a:ea typeface="新細明體" panose="02020500000000000000" pitchFamily="18" charset="-120"/>
              </a:rPr>
              <a:t>induction </a:t>
            </a:r>
            <a:endParaRPr lang="zh-TW" altLang="en-US" smtClean="0">
              <a:ea typeface="新細明體" panose="02020500000000000000" pitchFamily="18" charset="-120"/>
            </a:endParaRPr>
          </a:p>
        </p:txBody>
      </p:sp>
      <p:graphicFrame>
        <p:nvGraphicFramePr>
          <p:cNvPr id="3074" name="Object 3"/>
          <p:cNvGraphicFramePr>
            <a:graphicFrameLocks/>
          </p:cNvGraphicFramePr>
          <p:nvPr/>
        </p:nvGraphicFramePr>
        <p:xfrm>
          <a:off x="2055813" y="2843213"/>
          <a:ext cx="5303837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7" name="方程式" r:id="rId4" imgW="2654280" imgH="685800" progId="Equation.3">
                  <p:embed/>
                </p:oleObj>
              </mc:Choice>
              <mc:Fallback>
                <p:oleObj name="方程式" r:id="rId4" imgW="2654280" imgH="6858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5813" y="2843213"/>
                        <a:ext cx="5303837" cy="137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4997" name="Picture 5" descr="http://upload.wikimedia.org/wikipedia/commons/thumb/9/92/Dominoeffect.png/300px-Dominoeffect.png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7558" y="4411663"/>
            <a:ext cx="2286000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1030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84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m = integer part of (log </a:t>
            </a:r>
            <a:r>
              <a:rPr lang="en-US" altLang="zh-TW" baseline="-25000" dirty="0" smtClean="0"/>
              <a:t>2</a:t>
            </a:r>
            <a:r>
              <a:rPr lang="en-US" altLang="zh-TW" dirty="0" smtClean="0"/>
              <a:t> n).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k = n - 2</a:t>
            </a:r>
            <a:r>
              <a:rPr lang="en-US" altLang="zh-TW" baseline="30000" dirty="0" smtClean="0"/>
              <a:t>m</a:t>
            </a:r>
            <a:r>
              <a:rPr lang="en-US" altLang="zh-TW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return 2*k+1</a:t>
            </a:r>
          </a:p>
          <a:p>
            <a:endParaRPr lang="en-US" altLang="zh-TW" dirty="0" smtClean="0"/>
          </a:p>
          <a:p>
            <a:endParaRPr lang="en-US" altLang="zh-TW" dirty="0"/>
          </a:p>
        </p:txBody>
      </p:sp>
      <p:sp>
        <p:nvSpPr>
          <p:cNvPr id="358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anose="02020500000000000000" pitchFamily="18" charset="-120"/>
              </a:rPr>
              <a:t>Algorithm</a:t>
            </a:r>
          </a:p>
        </p:txBody>
      </p:sp>
    </p:spTree>
    <p:extLst>
      <p:ext uri="{BB962C8B-B14F-4D97-AF65-F5344CB8AC3E}">
        <p14:creationId xmlns:p14="http://schemas.microsoft.com/office/powerpoint/2010/main" val="3617132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experiments</a:t>
            </a:r>
            <a:endParaRPr lang="zh-TW" altLang="en-US" dirty="0"/>
          </a:p>
        </p:txBody>
      </p:sp>
      <p:sp>
        <p:nvSpPr>
          <p:cNvPr id="7" name="文字版面配置區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7642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C </a:t>
            </a:r>
            <a:r>
              <a:rPr lang="en-US" altLang="zh-TW" dirty="0"/>
              <a:t>provides a function, called 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clock(), </a:t>
            </a:r>
            <a:r>
              <a:rPr lang="en-US" altLang="zh-TW" dirty="0"/>
              <a:t>which returns  the processor time consumed by the program.  </a:t>
            </a:r>
            <a:endParaRPr lang="en-US" altLang="zh-TW" dirty="0" smtClean="0"/>
          </a:p>
          <a:p>
            <a:r>
              <a:rPr lang="en-US" altLang="zh-TW" dirty="0" smtClean="0"/>
              <a:t>The </a:t>
            </a:r>
            <a:r>
              <a:rPr lang="en-US" altLang="zh-TW" dirty="0"/>
              <a:t>value returned is expressed in clock ticks, which are units of time of a constant but system-specific length (with a relation of 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CLOCKS_PER_SEC</a:t>
            </a:r>
            <a:r>
              <a:rPr lang="en-US" altLang="zh-TW" dirty="0"/>
              <a:t> clock ticks per second).  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How to measure the time?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89365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890247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TW" dirty="0" smtClean="0">
                <a:ea typeface="新細明體" panose="02020500000000000000" pitchFamily="18" charset="-120"/>
              </a:rPr>
              <a:t>The first algorithm</a:t>
            </a:r>
          </a:p>
          <a:p>
            <a:pPr lvl="1"/>
            <a:r>
              <a:rPr lang="en-US" altLang="zh-TW" dirty="0" smtClean="0"/>
              <a:t>Time complexity</a:t>
            </a:r>
          </a:p>
          <a:p>
            <a:r>
              <a:rPr lang="en-US" altLang="zh-TW" dirty="0" smtClean="0"/>
              <a:t>The second algorithm</a:t>
            </a:r>
            <a:endParaRPr lang="en-US" altLang="zh-TW" dirty="0">
              <a:ea typeface="新細明體" panose="02020500000000000000" pitchFamily="18" charset="-120"/>
            </a:endParaRPr>
          </a:p>
          <a:p>
            <a:r>
              <a:rPr lang="en-US" altLang="zh-TW" dirty="0" smtClean="0">
                <a:ea typeface="新細明體" panose="02020500000000000000" pitchFamily="18" charset="-120"/>
              </a:rPr>
              <a:t>The third algorithm</a:t>
            </a:r>
          </a:p>
          <a:p>
            <a:pPr lvl="1"/>
            <a:r>
              <a:rPr lang="en-US" altLang="zh-TW" dirty="0" smtClean="0">
                <a:ea typeface="新細明體" panose="02020500000000000000" pitchFamily="18" charset="-120"/>
              </a:rPr>
              <a:t>Assignment</a:t>
            </a:r>
          </a:p>
          <a:p>
            <a:r>
              <a:rPr lang="en-US" altLang="zh-TW" dirty="0" smtClean="0">
                <a:ea typeface="新細明體" panose="02020500000000000000" pitchFamily="18" charset="-120"/>
              </a:rPr>
              <a:t>The fourth algorithm</a:t>
            </a:r>
          </a:p>
          <a:p>
            <a:r>
              <a:rPr lang="en-US" altLang="zh-TW" dirty="0" smtClean="0">
                <a:ea typeface="新細明體" panose="02020500000000000000" pitchFamily="18" charset="-120"/>
              </a:rPr>
              <a:t>The fifth algorithm</a:t>
            </a:r>
          </a:p>
          <a:p>
            <a:r>
              <a:rPr lang="en-US" altLang="zh-TW" dirty="0" smtClean="0">
                <a:ea typeface="新細明體" panose="02020500000000000000" pitchFamily="18" charset="-120"/>
              </a:rPr>
              <a:t>Experiments</a:t>
            </a:r>
            <a:endParaRPr lang="en-US" altLang="zh-TW" dirty="0"/>
          </a:p>
        </p:txBody>
      </p:sp>
      <p:sp>
        <p:nvSpPr>
          <p:cNvPr id="92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162828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Declaration: 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time.h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altLang="zh-TW" dirty="0"/>
          </a:p>
          <a:p>
            <a:r>
              <a:rPr lang="en-US" altLang="zh-TW" dirty="0" smtClean="0"/>
              <a:t>Measure the time</a:t>
            </a:r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Print the time in second</a:t>
            </a:r>
          </a:p>
          <a:p>
            <a:pPr lvl="1"/>
            <a:r>
              <a:rPr lang="en-US" altLang="zh-TW" dirty="0" smtClean="0"/>
              <a:t>Using </a:t>
            </a:r>
            <a:r>
              <a:rPr lang="en-US" altLang="zh-TW" dirty="0" err="1" smtClean="0"/>
              <a:t>printf</a:t>
            </a:r>
            <a:r>
              <a:rPr lang="en-US" altLang="zh-TW" dirty="0" smtClean="0"/>
              <a:t> with %f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How to use 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clock()</a:t>
            </a:r>
            <a:r>
              <a:rPr lang="en-US" altLang="zh-TW" dirty="0" smtClean="0"/>
              <a:t>?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149880" y="2202854"/>
            <a:ext cx="641393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altLang="zh-TW" sz="2800" kern="1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clock_t</a:t>
            </a:r>
            <a:r>
              <a:rPr lang="en-US" altLang="zh-TW" sz="2800" kern="100" dirty="0"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TW" sz="2800" kern="1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start_time</a:t>
            </a:r>
            <a:r>
              <a:rPr lang="en-US" altLang="zh-TW" sz="2800" kern="100" dirty="0">
                <a:latin typeface="Courier New" panose="02070309020205020404" pitchFamily="49" charset="0"/>
                <a:cs typeface="Times New Roman" panose="02020603050405020304" pitchFamily="18" charset="0"/>
              </a:rPr>
              <a:t>, </a:t>
            </a:r>
            <a:r>
              <a:rPr lang="en-US" altLang="zh-TW" sz="2800" kern="1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end_time</a:t>
            </a:r>
            <a:r>
              <a:rPr lang="en-US" altLang="zh-TW" sz="2800" kern="100" dirty="0">
                <a:latin typeface="Courier New" panose="02070309020205020404" pitchFamily="49" charset="0"/>
                <a:cs typeface="Times New Roman" panose="02020603050405020304" pitchFamily="18" charset="0"/>
              </a:rPr>
              <a:t>;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文字方塊 35908"/>
          <p:cNvSpPr txBox="1"/>
          <p:nvPr/>
        </p:nvSpPr>
        <p:spPr>
          <a:xfrm>
            <a:off x="1210235" y="3328727"/>
            <a:ext cx="6723529" cy="1143001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n-US" sz="2400" kern="100" dirty="0" err="1">
                <a:effectLst/>
                <a:latin typeface="Courier New" panose="020703090202050204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start_time</a:t>
            </a:r>
            <a:r>
              <a:rPr lang="en-US" sz="2400" kern="100" dirty="0">
                <a:effectLst/>
                <a:latin typeface="Courier New" panose="020703090202050204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 = clock();</a:t>
            </a:r>
            <a:endParaRPr lang="zh-TW" sz="2400" kern="100" dirty="0">
              <a:effectLst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kern="100" dirty="0">
                <a:effectLst/>
                <a:latin typeface="Courier New" panose="020703090202050204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/* your codes here.*/</a:t>
            </a:r>
            <a:endParaRPr lang="zh-TW" sz="2400" kern="100" dirty="0">
              <a:effectLst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kern="100" dirty="0" err="1">
                <a:effectLst/>
                <a:latin typeface="Courier New" panose="020703090202050204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end_time</a:t>
            </a:r>
            <a:r>
              <a:rPr lang="en-US" sz="2400" kern="100" dirty="0">
                <a:effectLst/>
                <a:latin typeface="Courier New" panose="020703090202050204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 = clock();</a:t>
            </a:r>
            <a:endParaRPr lang="zh-TW" sz="2400" kern="100" dirty="0">
              <a:effectLst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0" y="5609881"/>
            <a:ext cx="88840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altLang="zh-TW" sz="2400" kern="100" dirty="0"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TW" sz="2400" kern="1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end_time</a:t>
            </a:r>
            <a:r>
              <a:rPr lang="en-US" altLang="zh-TW" sz="2400" kern="100" dirty="0">
                <a:latin typeface="Courier New" panose="02070309020205020404" pitchFamily="49" charset="0"/>
                <a:cs typeface="Times New Roman" panose="02020603050405020304" pitchFamily="18" charset="0"/>
              </a:rPr>
              <a:t> - </a:t>
            </a:r>
            <a:r>
              <a:rPr lang="en-US" altLang="zh-TW" sz="2400" kern="1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start_time</a:t>
            </a:r>
            <a:r>
              <a:rPr lang="en-US" altLang="zh-TW" sz="2400" kern="100" dirty="0">
                <a:latin typeface="Courier New" panose="02070309020205020404" pitchFamily="49" charset="0"/>
                <a:cs typeface="Times New Roman" panose="02020603050405020304" pitchFamily="18" charset="0"/>
              </a:rPr>
              <a:t>)/CLOCKS_PER_SEC</a:t>
            </a:r>
            <a:endParaRPr lang="zh-TW" altLang="zh-TW" sz="2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3457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Your program can accept different parameters m and n</a:t>
            </a:r>
          </a:p>
          <a:p>
            <a:pPr lvl="1"/>
            <a:r>
              <a:rPr lang="en-US" altLang="zh-TW" dirty="0" smtClean="0"/>
              <a:t>You can use a different input files, each having two integers</a:t>
            </a:r>
          </a:p>
          <a:p>
            <a:pPr lvl="1"/>
            <a:r>
              <a:rPr lang="en-US" altLang="zh-TW" dirty="0" smtClean="0"/>
              <a:t>Another way is to use command line arguments, such as 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Test different parameters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2281211" y="4678687"/>
            <a:ext cx="413446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arg1.exe 1000 10</a:t>
            </a:r>
          </a:p>
        </p:txBody>
      </p:sp>
    </p:spTree>
    <p:extLst>
      <p:ext uri="{BB962C8B-B14F-4D97-AF65-F5344CB8AC3E}">
        <p14:creationId xmlns:p14="http://schemas.microsoft.com/office/powerpoint/2010/main" val="88336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The </a:t>
            </a:r>
            <a:r>
              <a:rPr lang="en-US" altLang="zh-TW" dirty="0"/>
              <a:t>full function interface of main is </a:t>
            </a:r>
          </a:p>
          <a:p>
            <a:pPr marL="0" indent="0" algn="ctr">
              <a:buNone/>
            </a:pP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main(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 char*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[])</a:t>
            </a:r>
          </a:p>
          <a:p>
            <a:pPr lvl="1"/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altLang="zh-TW" dirty="0" smtClean="0"/>
              <a:t> means </a:t>
            </a:r>
            <a:r>
              <a:rPr lang="en-US" altLang="zh-TW" dirty="0"/>
              <a:t>the count of the arguments, </a:t>
            </a:r>
            <a:endParaRPr lang="en-US" altLang="zh-TW" dirty="0" smtClean="0"/>
          </a:p>
          <a:p>
            <a:pPr lvl="1"/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US" altLang="zh-TW" dirty="0"/>
              <a:t> </a:t>
            </a:r>
            <a:r>
              <a:rPr lang="en-US" altLang="zh-TW" dirty="0" smtClean="0"/>
              <a:t>is a </a:t>
            </a:r>
            <a:r>
              <a:rPr lang="en-US" altLang="zh-TW" dirty="0"/>
              <a:t>list of strings, which are the program arguments.  </a:t>
            </a:r>
            <a:endParaRPr lang="en-US" altLang="zh-TW" dirty="0" smtClean="0"/>
          </a:p>
          <a:p>
            <a:r>
              <a:rPr lang="en-US" altLang="zh-TW" dirty="0"/>
              <a:t>Ex: arg1.exe 1000 </a:t>
            </a:r>
            <a:r>
              <a:rPr lang="en-US" altLang="zh-TW" dirty="0" smtClean="0"/>
              <a:t>10</a:t>
            </a:r>
          </a:p>
          <a:p>
            <a:pPr lvl="1"/>
            <a:r>
              <a:rPr lang="en-US" altLang="zh-TW" dirty="0" err="1" smtClean="0"/>
              <a:t>argc</a:t>
            </a:r>
            <a:r>
              <a:rPr lang="en-US" altLang="zh-TW" dirty="0" smtClean="0"/>
              <a:t> </a:t>
            </a:r>
            <a:r>
              <a:rPr lang="en-US" altLang="zh-TW" dirty="0"/>
              <a:t>= 3, </a:t>
            </a:r>
            <a:r>
              <a:rPr lang="en-US" altLang="zh-TW" dirty="0" err="1" smtClean="0"/>
              <a:t>argv</a:t>
            </a:r>
            <a:r>
              <a:rPr lang="en-US" altLang="zh-TW" dirty="0" smtClean="0"/>
              <a:t>[0</a:t>
            </a:r>
            <a:r>
              <a:rPr lang="en-US" altLang="zh-TW" dirty="0"/>
              <a:t>]="arg1.exe", </a:t>
            </a:r>
            <a:r>
              <a:rPr lang="en-US" altLang="zh-TW" dirty="0" err="1"/>
              <a:t>argv</a:t>
            </a:r>
            <a:r>
              <a:rPr lang="en-US" altLang="zh-TW" dirty="0"/>
              <a:t>[1]="1000", and </a:t>
            </a:r>
            <a:r>
              <a:rPr lang="en-US" altLang="zh-TW" dirty="0" err="1"/>
              <a:t>argv</a:t>
            </a:r>
            <a:r>
              <a:rPr lang="en-US" altLang="zh-TW" dirty="0"/>
              <a:t>[2]="</a:t>
            </a:r>
            <a:r>
              <a:rPr lang="en-US" altLang="zh-TW" dirty="0" smtClean="0"/>
              <a:t>10".  </a:t>
            </a:r>
            <a:endParaRPr lang="en-US" altLang="zh-TW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Program arguments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57420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 has a function called </a:t>
            </a:r>
            <a:r>
              <a:rPr lang="en-US" altLang="zh-TW" dirty="0" err="1" smtClean="0"/>
              <a:t>atoi</a:t>
            </a:r>
            <a:r>
              <a:rPr lang="en-US" altLang="zh-TW" dirty="0" smtClean="0"/>
              <a:t>, which converts a string to an integer, if the string represents an integer</a:t>
            </a:r>
          </a:p>
          <a:p>
            <a:r>
              <a:rPr lang="en-US" altLang="zh-TW" dirty="0" smtClean="0"/>
              <a:t>Ex: 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atoi</a:t>
            </a:r>
            <a:r>
              <a:rPr lang="en-US" altLang="zh-TW" dirty="0" smtClean="0"/>
              <a:t> function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2286000" y="3540015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altLang="zh-TW" sz="2800" kern="100" dirty="0">
                <a:latin typeface="Courier New" panose="02070309020205020404" pitchFamily="49" charset="0"/>
                <a:cs typeface="Times New Roman" panose="02020603050405020304" pitchFamily="18" charset="0"/>
              </a:rPr>
              <a:t>n = </a:t>
            </a:r>
            <a:r>
              <a:rPr lang="en-US" altLang="zh-TW" sz="2800" kern="1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atoi</a:t>
            </a:r>
            <a:r>
              <a:rPr lang="en-US" altLang="zh-TW" sz="2800" kern="100" dirty="0"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TW" sz="2800" kern="1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argv</a:t>
            </a:r>
            <a:r>
              <a:rPr lang="en-US" altLang="zh-TW" sz="2800" kern="100" dirty="0">
                <a:latin typeface="Courier New" panose="02070309020205020404" pitchFamily="49" charset="0"/>
                <a:cs typeface="Times New Roman" panose="02020603050405020304" pitchFamily="18" charset="0"/>
              </a:rPr>
              <a:t>[1]);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en-US" altLang="zh-TW" sz="2800" kern="100" dirty="0">
                <a:latin typeface="Courier New" panose="02070309020205020404" pitchFamily="49" charset="0"/>
                <a:cs typeface="Times New Roman" panose="02020603050405020304" pitchFamily="18" charset="0"/>
              </a:rPr>
              <a:t>m = </a:t>
            </a:r>
            <a:r>
              <a:rPr lang="en-US" altLang="zh-TW" sz="2800" kern="1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atoi</a:t>
            </a:r>
            <a:r>
              <a:rPr lang="en-US" altLang="zh-TW" sz="2800" kern="100" dirty="0"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zh-TW" sz="2800" kern="1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argv</a:t>
            </a:r>
            <a:r>
              <a:rPr lang="en-US" altLang="zh-TW" sz="2800" kern="100" dirty="0">
                <a:latin typeface="Courier New" panose="02070309020205020404" pitchFamily="49" charset="0"/>
                <a:cs typeface="Times New Roman" panose="02020603050405020304" pitchFamily="18" charset="0"/>
              </a:rPr>
              <a:t>[2]);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5809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Let m=2, we test different n for those five algorithms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Experimental results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0359900"/>
              </p:ext>
            </p:extLst>
          </p:nvPr>
        </p:nvGraphicFramePr>
        <p:xfrm>
          <a:off x="457200" y="2814919"/>
          <a:ext cx="8507505" cy="221248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33039"/>
                <a:gridCol w="1071778"/>
                <a:gridCol w="1071778"/>
                <a:gridCol w="1071778"/>
                <a:gridCol w="1459167"/>
                <a:gridCol w="1340798"/>
                <a:gridCol w="1459167"/>
              </a:tblGrid>
              <a:tr h="38368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m=2</a:t>
                      </a:r>
                      <a:endParaRPr lang="zh-TW" sz="2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n=10</a:t>
                      </a:r>
                      <a:r>
                        <a:rPr lang="en-US" sz="2400" kern="0" baseline="30000">
                          <a:effectLst/>
                        </a:rPr>
                        <a:t>3</a:t>
                      </a:r>
                      <a:endParaRPr lang="zh-TW" sz="2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n=10</a:t>
                      </a:r>
                      <a:r>
                        <a:rPr lang="en-US" sz="2400" kern="0" baseline="30000" dirty="0">
                          <a:effectLst/>
                        </a:rPr>
                        <a:t>4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n=10</a:t>
                      </a:r>
                      <a:r>
                        <a:rPr lang="en-US" sz="2400" kern="0" baseline="30000">
                          <a:effectLst/>
                        </a:rPr>
                        <a:t>5</a:t>
                      </a:r>
                      <a:endParaRPr lang="zh-TW" sz="2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n=10</a:t>
                      </a:r>
                      <a:r>
                        <a:rPr lang="en-US" sz="2400" kern="0" baseline="30000">
                          <a:effectLst/>
                        </a:rPr>
                        <a:t>6</a:t>
                      </a:r>
                      <a:endParaRPr lang="zh-TW" sz="2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n=10</a:t>
                      </a:r>
                      <a:r>
                        <a:rPr lang="en-US" sz="2400" kern="0" baseline="30000">
                          <a:effectLst/>
                        </a:rPr>
                        <a:t>7</a:t>
                      </a:r>
                      <a:endParaRPr lang="zh-TW" sz="2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n=10</a:t>
                      </a:r>
                      <a:r>
                        <a:rPr lang="en-US" sz="2400" kern="0" baseline="30000">
                          <a:effectLst/>
                        </a:rPr>
                        <a:t>8</a:t>
                      </a:r>
                      <a:endParaRPr lang="zh-TW" sz="2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2941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alg1</a:t>
                      </a:r>
                      <a:endParaRPr lang="zh-TW" sz="2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 dirty="0" smtClean="0">
                          <a:effectLst/>
                        </a:rPr>
                        <a:t>0.0010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 dirty="0" smtClean="0">
                          <a:effectLst/>
                        </a:rPr>
                        <a:t>0.0260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 dirty="0" smtClean="0">
                          <a:effectLst/>
                        </a:rPr>
                        <a:t>2.4690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0" dirty="0" smtClean="0">
                          <a:effectLst/>
                        </a:rPr>
                        <a:t>258.5610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~14 </a:t>
                      </a:r>
                      <a:r>
                        <a:rPr lang="en-US" sz="2400" kern="0" dirty="0" err="1" smtClean="0">
                          <a:effectLst/>
                        </a:rPr>
                        <a:t>hrs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~58 days</a:t>
                      </a:r>
                      <a:endParaRPr lang="zh-TW" sz="2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2077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alg2</a:t>
                      </a:r>
                      <a:endParaRPr lang="zh-TW" sz="2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0" dirty="0" smtClean="0">
                          <a:effectLst/>
                        </a:rPr>
                        <a:t>0.0024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0" dirty="0" smtClean="0">
                          <a:effectLst/>
                        </a:rPr>
                        <a:t>0.0016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0" dirty="0" smtClean="0">
                          <a:effectLst/>
                        </a:rPr>
                        <a:t>0.0150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0" dirty="0" smtClean="0">
                          <a:effectLst/>
                        </a:rPr>
                        <a:t>0.1240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0" dirty="0" smtClean="0">
                          <a:effectLst/>
                        </a:rPr>
                        <a:t>1.37200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0" dirty="0" smtClean="0">
                          <a:effectLst/>
                        </a:rPr>
                        <a:t>15.241000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2077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alg3</a:t>
                      </a:r>
                      <a:endParaRPr lang="zh-TW" sz="2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0" dirty="0" smtClean="0">
                          <a:effectLst/>
                        </a:rPr>
                        <a:t>0.0030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0" dirty="0" smtClean="0">
                          <a:effectLst/>
                        </a:rPr>
                        <a:t>0.0036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0" dirty="0" smtClean="0">
                          <a:effectLst/>
                        </a:rPr>
                        <a:t>0.0310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0" dirty="0" smtClean="0">
                          <a:effectLst/>
                        </a:rPr>
                        <a:t>0.1870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0" dirty="0" smtClean="0">
                          <a:effectLst/>
                        </a:rPr>
                        <a:t>1.99600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0" dirty="0" smtClean="0">
                          <a:effectLst/>
                        </a:rPr>
                        <a:t>56.444000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2077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alg4</a:t>
                      </a:r>
                      <a:endParaRPr lang="zh-TW" sz="2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0" dirty="0" smtClean="0">
                          <a:effectLst/>
                        </a:rPr>
                        <a:t>0.0001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0" dirty="0" smtClean="0">
                          <a:effectLst/>
                        </a:rPr>
                        <a:t>0.0001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0" dirty="0" smtClean="0">
                          <a:effectLst/>
                        </a:rPr>
                        <a:t>0.0001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0" dirty="0" smtClean="0">
                          <a:effectLst/>
                        </a:rPr>
                        <a:t>0.0001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0" dirty="0" smtClean="0">
                          <a:effectLst/>
                        </a:rPr>
                        <a:t>0.00014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0" dirty="0" smtClean="0">
                          <a:effectLst/>
                        </a:rPr>
                        <a:t>0.00015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2077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alg5</a:t>
                      </a:r>
                      <a:endParaRPr lang="zh-TW" sz="2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0" dirty="0" smtClean="0">
                          <a:effectLst/>
                        </a:rPr>
                        <a:t>0.0001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0" dirty="0" smtClean="0">
                          <a:effectLst/>
                        </a:rPr>
                        <a:t>0.0001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0" dirty="0" smtClean="0">
                          <a:effectLst/>
                        </a:rPr>
                        <a:t>0.0001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0" dirty="0" smtClean="0">
                          <a:effectLst/>
                        </a:rPr>
                        <a:t>0.0001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0" dirty="0" smtClean="0">
                          <a:effectLst/>
                        </a:rPr>
                        <a:t>0.00014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kern="0" dirty="0" smtClean="0">
                          <a:effectLst/>
                        </a:rPr>
                        <a:t>0.00014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3619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Let m=100 and test algorithm 1 to algorithm 3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Experimental results (II)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6446637"/>
              </p:ext>
            </p:extLst>
          </p:nvPr>
        </p:nvGraphicFramePr>
        <p:xfrm>
          <a:off x="591672" y="2540709"/>
          <a:ext cx="8095130" cy="206786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36094"/>
                <a:gridCol w="1236094"/>
                <a:gridCol w="1236094"/>
                <a:gridCol w="1296610"/>
                <a:gridCol w="1442111"/>
                <a:gridCol w="1648127"/>
              </a:tblGrid>
              <a:tr h="546254">
                <a:tc>
                  <a:txBody>
                    <a:bodyPr/>
                    <a:lstStyle/>
                    <a:p>
                      <a:endParaRPr lang="zh-TW" sz="3200" kern="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3200" kern="0" dirty="0" smtClean="0">
                          <a:effectLst/>
                        </a:rPr>
                        <a:t>10</a:t>
                      </a:r>
                      <a:r>
                        <a:rPr lang="en-US" sz="3200" kern="0" baseline="30000" dirty="0" smtClean="0">
                          <a:effectLst/>
                        </a:rPr>
                        <a:t>4</a:t>
                      </a:r>
                      <a:endParaRPr lang="zh-TW" sz="3200" kern="100" baseline="300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3200" kern="0" dirty="0" smtClean="0">
                          <a:effectLst/>
                        </a:rPr>
                        <a:t>10</a:t>
                      </a:r>
                      <a:r>
                        <a:rPr lang="en-US" sz="3200" kern="0" baseline="30000" dirty="0" smtClean="0">
                          <a:effectLst/>
                        </a:rPr>
                        <a:t>5</a:t>
                      </a:r>
                      <a:endParaRPr lang="zh-TW" sz="3200" kern="100" baseline="300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3200" kern="0" dirty="0" smtClean="0">
                          <a:effectLst/>
                        </a:rPr>
                        <a:t>10</a:t>
                      </a:r>
                      <a:r>
                        <a:rPr lang="en-US" sz="3200" kern="0" baseline="30000" dirty="0" smtClean="0">
                          <a:effectLst/>
                        </a:rPr>
                        <a:t>6</a:t>
                      </a:r>
                      <a:endParaRPr lang="zh-TW" sz="3200" kern="100" baseline="300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3200" kern="0" dirty="0" smtClean="0">
                          <a:effectLst/>
                        </a:rPr>
                        <a:t>10</a:t>
                      </a:r>
                      <a:r>
                        <a:rPr lang="en-US" sz="3200" kern="0" baseline="30000" dirty="0" smtClean="0">
                          <a:effectLst/>
                        </a:rPr>
                        <a:t>7</a:t>
                      </a:r>
                      <a:endParaRPr lang="zh-TW" sz="3200" kern="100" baseline="300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3200" kern="0" dirty="0" smtClean="0">
                          <a:effectLst/>
                        </a:rPr>
                        <a:t>10</a:t>
                      </a:r>
                      <a:r>
                        <a:rPr lang="en-US" sz="3200" kern="0" baseline="30000" dirty="0" smtClean="0">
                          <a:effectLst/>
                        </a:rPr>
                        <a:t>8</a:t>
                      </a:r>
                      <a:endParaRPr lang="zh-TW" sz="3200" kern="100" baseline="300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4625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200" kern="0">
                          <a:effectLst/>
                        </a:rPr>
                        <a:t>alg1</a:t>
                      </a:r>
                      <a:endParaRPr lang="zh-TW" sz="3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3200" kern="0">
                          <a:effectLst/>
                        </a:rPr>
                        <a:t>0.019</a:t>
                      </a:r>
                      <a:endParaRPr lang="zh-TW" sz="3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3200" kern="0">
                          <a:effectLst/>
                        </a:rPr>
                        <a:t>1.873</a:t>
                      </a:r>
                      <a:endParaRPr lang="zh-TW" sz="3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3200" kern="0" dirty="0" smtClean="0">
                          <a:effectLst/>
                        </a:rPr>
                        <a:t>187.32</a:t>
                      </a:r>
                      <a:endParaRPr lang="zh-TW" sz="3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zh-TW" sz="3200" kern="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zh-TW" sz="3200" kern="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  <a:tr h="36850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200" kern="0">
                          <a:effectLst/>
                        </a:rPr>
                        <a:t>alg2</a:t>
                      </a:r>
                      <a:endParaRPr lang="zh-TW" sz="3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3200" kern="0">
                          <a:effectLst/>
                        </a:rPr>
                        <a:t>0.031</a:t>
                      </a:r>
                      <a:endParaRPr lang="zh-TW" sz="3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3200" kern="0">
                          <a:effectLst/>
                        </a:rPr>
                        <a:t>0.351</a:t>
                      </a:r>
                      <a:endParaRPr lang="zh-TW" sz="3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3200" kern="0">
                          <a:effectLst/>
                        </a:rPr>
                        <a:t>4.139</a:t>
                      </a:r>
                      <a:endParaRPr lang="zh-TW" sz="3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3200" kern="0">
                          <a:effectLst/>
                        </a:rPr>
                        <a:t>48.051</a:t>
                      </a:r>
                      <a:endParaRPr lang="zh-TW" sz="3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3200" kern="0">
                          <a:effectLst/>
                        </a:rPr>
                        <a:t>594.593</a:t>
                      </a:r>
                      <a:endParaRPr lang="zh-TW" sz="3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6850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200" kern="0">
                          <a:effectLst/>
                        </a:rPr>
                        <a:t>alg3</a:t>
                      </a:r>
                      <a:endParaRPr lang="zh-TW" sz="3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3200" kern="0">
                          <a:effectLst/>
                        </a:rPr>
                        <a:t>0.006</a:t>
                      </a:r>
                      <a:endParaRPr lang="zh-TW" sz="3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3200" kern="0">
                          <a:effectLst/>
                        </a:rPr>
                        <a:t>0.063</a:t>
                      </a:r>
                      <a:endParaRPr lang="zh-TW" sz="3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3200" kern="0">
                          <a:effectLst/>
                        </a:rPr>
                        <a:t>1.004</a:t>
                      </a:r>
                      <a:endParaRPr lang="zh-TW" sz="3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3200" kern="0" dirty="0">
                          <a:effectLst/>
                        </a:rPr>
                        <a:t>12.463</a:t>
                      </a:r>
                      <a:endParaRPr lang="zh-TW" sz="3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3200" kern="0" dirty="0">
                          <a:effectLst/>
                        </a:rPr>
                        <a:t>156.118</a:t>
                      </a:r>
                      <a:endParaRPr lang="zh-TW" sz="3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5192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Although the 3</a:t>
            </a:r>
            <a:r>
              <a:rPr lang="en-US" altLang="zh-TW" baseline="30000" dirty="0" smtClean="0"/>
              <a:t>rd</a:t>
            </a:r>
            <a:r>
              <a:rPr lang="en-US" altLang="zh-TW" dirty="0" smtClean="0"/>
              <a:t> algorithm (using linked list) is faster than the 2</a:t>
            </a:r>
            <a:r>
              <a:rPr lang="en-US" altLang="zh-TW" baseline="30000" dirty="0" smtClean="0"/>
              <a:t>nd</a:t>
            </a:r>
            <a:r>
              <a:rPr lang="en-US" altLang="zh-TW" dirty="0" smtClean="0"/>
              <a:t> algorithm (using </a:t>
            </a:r>
            <a:r>
              <a:rPr lang="en-US" altLang="zh-TW" dirty="0" err="1" smtClean="0"/>
              <a:t>array+marks</a:t>
            </a:r>
            <a:r>
              <a:rPr lang="en-US" altLang="zh-TW" dirty="0" smtClean="0"/>
              <a:t>), the experimental results are not that good</a:t>
            </a:r>
          </a:p>
          <a:p>
            <a:r>
              <a:rPr lang="en-US" altLang="zh-TW" dirty="0" smtClean="0"/>
              <a:t>It is because the overhead of </a:t>
            </a:r>
            <a:r>
              <a:rPr lang="en-US" altLang="zh-TW" dirty="0" err="1" smtClean="0"/>
              <a:t>malloc</a:t>
            </a:r>
            <a:r>
              <a:rPr lang="en-US" altLang="zh-TW" dirty="0" smtClean="0"/>
              <a:t> is too large (100~10000 times slower than +-*/)</a:t>
            </a:r>
          </a:p>
          <a:p>
            <a:pPr lvl="1"/>
            <a:r>
              <a:rPr lang="en-US" altLang="zh-TW" dirty="0" smtClean="0"/>
              <a:t>This will be covered in the class of OS</a:t>
            </a:r>
          </a:p>
          <a:p>
            <a:r>
              <a:rPr lang="en-US" altLang="zh-TW" dirty="0" smtClean="0"/>
              <a:t>How to solve this problem?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Problem of the 3</a:t>
            </a:r>
            <a:r>
              <a:rPr lang="en-US" altLang="zh-TW" baseline="30000" dirty="0" smtClean="0"/>
              <a:t>rd</a:t>
            </a:r>
            <a:r>
              <a:rPr lang="en-US" altLang="zh-TW" dirty="0" smtClean="0"/>
              <a:t> algorithm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99853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We can use an array to simulate the linked list.</a:t>
            </a:r>
          </a:p>
          <a:p>
            <a:r>
              <a:rPr lang="en-US" altLang="zh-TW" dirty="0" smtClean="0"/>
              <a:t>Define a node as follows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 smtClean="0"/>
          </a:p>
          <a:p>
            <a:pPr lvl="1"/>
            <a:endParaRPr lang="en-US" altLang="zh-TW" dirty="0"/>
          </a:p>
          <a:p>
            <a:pPr lvl="1"/>
            <a:r>
              <a:rPr lang="en-US" altLang="zh-TW" dirty="0" smtClean="0"/>
              <a:t>Note that next is not a pointer, but an integer</a:t>
            </a:r>
          </a:p>
          <a:p>
            <a:pPr lvl="1"/>
            <a:r>
              <a:rPr lang="en-US" altLang="zh-TW" dirty="0" smtClean="0"/>
              <a:t>Initially, next = id + 1, except the last one: next = 1 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Faster implementation of the 3</a:t>
            </a:r>
            <a:r>
              <a:rPr lang="en-US" altLang="zh-TW" baseline="30000" dirty="0" smtClean="0"/>
              <a:t>rd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2286000" y="2828836"/>
            <a:ext cx="4572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pPr marL="88900">
              <a:spcAft>
                <a:spcPts val="0"/>
              </a:spcAft>
            </a:pPr>
            <a:r>
              <a:rPr lang="en-US" altLang="zh-TW" sz="2400" kern="1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typedef</a:t>
            </a:r>
            <a:r>
              <a:rPr lang="en-US" altLang="zh-TW" sz="2400" kern="100" dirty="0"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TW" sz="2400" kern="1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struct</a:t>
            </a:r>
            <a:r>
              <a:rPr lang="en-US" altLang="zh-TW" sz="2400" kern="100" dirty="0">
                <a:latin typeface="Courier New" panose="02070309020205020404" pitchFamily="49" charset="0"/>
                <a:cs typeface="Times New Roman" panose="02020603050405020304" pitchFamily="18" charset="0"/>
              </a:rPr>
              <a:t> node {</a:t>
            </a:r>
            <a:endParaRPr lang="zh-TW" altLang="zh-TW" sz="2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88900">
              <a:spcAft>
                <a:spcPts val="0"/>
              </a:spcAft>
            </a:pPr>
            <a:r>
              <a:rPr lang="en-US" altLang="zh-TW" sz="2400" kern="100" dirty="0">
                <a:latin typeface="Courier New" panose="02070309020205020404" pitchFamily="49" charset="0"/>
                <a:cs typeface="Times New Roman" panose="02020603050405020304" pitchFamily="18" charset="0"/>
              </a:rPr>
              <a:t>    </a:t>
            </a:r>
            <a:r>
              <a:rPr lang="en-US" altLang="zh-TW" sz="2400" kern="1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int</a:t>
            </a:r>
            <a:r>
              <a:rPr lang="en-US" altLang="zh-TW" sz="2400" kern="100" dirty="0">
                <a:latin typeface="Courier New" panose="02070309020205020404" pitchFamily="49" charset="0"/>
                <a:cs typeface="Times New Roman" panose="02020603050405020304" pitchFamily="18" charset="0"/>
              </a:rPr>
              <a:t> id;</a:t>
            </a:r>
            <a:endParaRPr lang="zh-TW" altLang="zh-TW" sz="2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88900">
              <a:spcAft>
                <a:spcPts val="0"/>
              </a:spcAft>
            </a:pPr>
            <a:r>
              <a:rPr lang="en-US" altLang="zh-TW" sz="2400" kern="100" dirty="0">
                <a:latin typeface="Courier New" panose="02070309020205020404" pitchFamily="49" charset="0"/>
                <a:cs typeface="Times New Roman" panose="02020603050405020304" pitchFamily="18" charset="0"/>
              </a:rPr>
              <a:t>    </a:t>
            </a:r>
            <a:r>
              <a:rPr lang="en-US" altLang="zh-TW" sz="2400" kern="1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int</a:t>
            </a:r>
            <a:r>
              <a:rPr lang="en-US" altLang="zh-TW" sz="2400" kern="100" dirty="0">
                <a:latin typeface="Courier New" panose="02070309020205020404" pitchFamily="49" charset="0"/>
                <a:cs typeface="Times New Roman" panose="02020603050405020304" pitchFamily="18" charset="0"/>
              </a:rPr>
              <a:t> next;</a:t>
            </a:r>
            <a:endParaRPr lang="zh-TW" altLang="zh-TW" sz="2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88900">
              <a:spcAft>
                <a:spcPts val="0"/>
              </a:spcAft>
            </a:pPr>
            <a:r>
              <a:rPr lang="en-US" altLang="zh-TW" sz="2400" kern="100" dirty="0">
                <a:latin typeface="Courier New" panose="02070309020205020404" pitchFamily="49" charset="0"/>
                <a:cs typeface="Times New Roman" panose="02020603050405020304" pitchFamily="18" charset="0"/>
              </a:rPr>
              <a:t>} Node;</a:t>
            </a:r>
            <a:endParaRPr lang="zh-TW" altLang="zh-TW" sz="2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1964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Remove a node</a:t>
            </a:r>
            <a:endParaRPr lang="zh-TW" altLang="en-US" dirty="0"/>
          </a:p>
        </p:txBody>
      </p:sp>
      <p:grpSp>
        <p:nvGrpSpPr>
          <p:cNvPr id="4" name="畫布 35919"/>
          <p:cNvGrpSpPr/>
          <p:nvPr/>
        </p:nvGrpSpPr>
        <p:grpSpPr>
          <a:xfrm>
            <a:off x="125506" y="2026024"/>
            <a:ext cx="9018493" cy="4100139"/>
            <a:chOff x="0" y="0"/>
            <a:chExt cx="4982210" cy="2086610"/>
          </a:xfrm>
        </p:grpSpPr>
        <p:sp>
          <p:nvSpPr>
            <p:cNvPr id="5" name="矩形 4"/>
            <p:cNvSpPr/>
            <p:nvPr/>
          </p:nvSpPr>
          <p:spPr>
            <a:xfrm>
              <a:off x="0" y="0"/>
              <a:ext cx="4982210" cy="2086610"/>
            </a:xfrm>
            <a:prstGeom prst="rect">
              <a:avLst/>
            </a:prstGeom>
          </p:spPr>
        </p:sp>
        <p:grpSp>
          <p:nvGrpSpPr>
            <p:cNvPr id="6" name="群組 5"/>
            <p:cNvGrpSpPr/>
            <p:nvPr/>
          </p:nvGrpSpPr>
          <p:grpSpPr>
            <a:xfrm>
              <a:off x="1024062" y="4155"/>
              <a:ext cx="3001010" cy="375176"/>
              <a:chOff x="1024062" y="4155"/>
              <a:chExt cx="3001010" cy="375176"/>
            </a:xfrm>
          </p:grpSpPr>
          <p:sp>
            <p:nvSpPr>
              <p:cNvPr id="24" name="矩形 23"/>
              <p:cNvSpPr/>
              <p:nvPr/>
            </p:nvSpPr>
            <p:spPr>
              <a:xfrm>
                <a:off x="1024062" y="4155"/>
                <a:ext cx="374650" cy="36893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3600">
                    <a:effectLst/>
                    <a:latin typeface="新細明體" panose="02020500000000000000" pitchFamily="18" charset="-12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1</a:t>
                </a:r>
                <a:endParaRPr lang="zh-TW" sz="3600">
                  <a:effectLst/>
                  <a:latin typeface="新細明體" panose="02020500000000000000" pitchFamily="18" charset="-120"/>
                  <a:ea typeface="新細明體" panose="02020500000000000000" pitchFamily="18" charset="-120"/>
                  <a:cs typeface="新細明體" panose="02020500000000000000" pitchFamily="18" charset="-120"/>
                </a:endParaRPr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1399347" y="4155"/>
                <a:ext cx="374650" cy="36893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3600">
                    <a:effectLst/>
                    <a:latin typeface="新細明體" panose="02020500000000000000" pitchFamily="18" charset="-12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2</a:t>
                </a:r>
                <a:endParaRPr lang="zh-TW" sz="3600">
                  <a:effectLst/>
                  <a:latin typeface="新細明體" panose="02020500000000000000" pitchFamily="18" charset="-120"/>
                  <a:ea typeface="新細明體" panose="02020500000000000000" pitchFamily="18" charset="-120"/>
                  <a:cs typeface="新細明體" panose="02020500000000000000" pitchFamily="18" charset="-120"/>
                </a:endParaRPr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1774632" y="4155"/>
                <a:ext cx="374650" cy="36893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3600">
                    <a:effectLst/>
                    <a:latin typeface="新細明體" panose="02020500000000000000" pitchFamily="18" charset="-12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3</a:t>
                </a:r>
                <a:endParaRPr lang="zh-TW" sz="3600">
                  <a:effectLst/>
                  <a:latin typeface="新細明體" panose="02020500000000000000" pitchFamily="18" charset="-120"/>
                  <a:ea typeface="新細明體" panose="02020500000000000000" pitchFamily="18" charset="-120"/>
                  <a:cs typeface="新細明體" panose="02020500000000000000" pitchFamily="18" charset="-120"/>
                </a:endParaRPr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2149282" y="4155"/>
                <a:ext cx="374650" cy="36893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3600">
                    <a:effectLst/>
                    <a:latin typeface="新細明體" panose="02020500000000000000" pitchFamily="18" charset="-12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4</a:t>
                </a:r>
                <a:endParaRPr lang="zh-TW" sz="3600">
                  <a:effectLst/>
                  <a:latin typeface="新細明體" panose="02020500000000000000" pitchFamily="18" charset="-120"/>
                  <a:ea typeface="新細明體" panose="02020500000000000000" pitchFamily="18" charset="-120"/>
                  <a:cs typeface="新細明體" panose="02020500000000000000" pitchFamily="18" charset="-120"/>
                </a:endParaRPr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2524567" y="4155"/>
                <a:ext cx="374650" cy="36893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3600">
                    <a:effectLst/>
                    <a:latin typeface="新細明體" panose="02020500000000000000" pitchFamily="18" charset="-12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5</a:t>
                </a:r>
                <a:endParaRPr lang="zh-TW" sz="3600">
                  <a:effectLst/>
                  <a:latin typeface="新細明體" panose="02020500000000000000" pitchFamily="18" charset="-120"/>
                  <a:ea typeface="新細明體" panose="02020500000000000000" pitchFamily="18" charset="-120"/>
                  <a:cs typeface="新細明體" panose="02020500000000000000" pitchFamily="18" charset="-120"/>
                </a:endParaRPr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2899852" y="4155"/>
                <a:ext cx="374650" cy="36893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3600">
                    <a:effectLst/>
                    <a:latin typeface="新細明體" panose="02020500000000000000" pitchFamily="18" charset="-12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6</a:t>
                </a:r>
                <a:endParaRPr lang="zh-TW" sz="3600">
                  <a:effectLst/>
                  <a:latin typeface="新細明體" panose="02020500000000000000" pitchFamily="18" charset="-120"/>
                  <a:ea typeface="新細明體" panose="02020500000000000000" pitchFamily="18" charset="-120"/>
                  <a:cs typeface="新細明體" panose="02020500000000000000" pitchFamily="18" charset="-120"/>
                </a:endParaRPr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3275137" y="4155"/>
                <a:ext cx="374650" cy="36893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3600">
                    <a:effectLst/>
                    <a:latin typeface="新細明體" panose="02020500000000000000" pitchFamily="18" charset="-12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7</a:t>
                </a:r>
                <a:endParaRPr lang="zh-TW" sz="3600">
                  <a:effectLst/>
                  <a:latin typeface="新細明體" panose="02020500000000000000" pitchFamily="18" charset="-120"/>
                  <a:ea typeface="新細明體" panose="02020500000000000000" pitchFamily="18" charset="-120"/>
                  <a:cs typeface="新細明體" panose="02020500000000000000" pitchFamily="18" charset="-120"/>
                </a:endParaRPr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3650422" y="4155"/>
                <a:ext cx="374650" cy="36893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3600">
                    <a:effectLst/>
                    <a:latin typeface="新細明體" panose="02020500000000000000" pitchFamily="18" charset="-12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8</a:t>
                </a:r>
                <a:endParaRPr lang="zh-TW" sz="3600">
                  <a:effectLst/>
                  <a:latin typeface="新細明體" panose="02020500000000000000" pitchFamily="18" charset="-120"/>
                  <a:ea typeface="新細明體" panose="02020500000000000000" pitchFamily="18" charset="-120"/>
                  <a:cs typeface="新細明體" panose="02020500000000000000" pitchFamily="18" charset="-120"/>
                </a:endParaRPr>
              </a:p>
            </p:txBody>
          </p:sp>
          <p:cxnSp>
            <p:nvCxnSpPr>
              <p:cNvPr id="32" name="弧形接點 31"/>
              <p:cNvCxnSpPr>
                <a:stCxn id="24" idx="2"/>
                <a:endCxn id="25" idx="2"/>
              </p:cNvCxnSpPr>
              <p:nvPr/>
            </p:nvCxnSpPr>
            <p:spPr>
              <a:xfrm rot="16200000" flipH="1">
                <a:off x="1399029" y="185338"/>
                <a:ext cx="12700" cy="375285"/>
              </a:xfrm>
              <a:prstGeom prst="curvedConnector3">
                <a:avLst>
                  <a:gd name="adj1" fmla="val 180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弧形接點 32"/>
              <p:cNvCxnSpPr>
                <a:stCxn id="25" idx="2"/>
                <a:endCxn id="26" idx="2"/>
              </p:cNvCxnSpPr>
              <p:nvPr/>
            </p:nvCxnSpPr>
            <p:spPr>
              <a:xfrm rot="16200000" flipH="1">
                <a:off x="1774314" y="185338"/>
                <a:ext cx="12700" cy="375285"/>
              </a:xfrm>
              <a:prstGeom prst="curvedConnector3">
                <a:avLst>
                  <a:gd name="adj1" fmla="val 180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弧形接點 33"/>
              <p:cNvCxnSpPr>
                <a:stCxn id="26" idx="2"/>
                <a:endCxn id="27" idx="2"/>
              </p:cNvCxnSpPr>
              <p:nvPr/>
            </p:nvCxnSpPr>
            <p:spPr>
              <a:xfrm rot="16200000" flipH="1">
                <a:off x="2149282" y="185656"/>
                <a:ext cx="12700" cy="374650"/>
              </a:xfrm>
              <a:prstGeom prst="curvedConnector3">
                <a:avLst>
                  <a:gd name="adj1" fmla="val 180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弧形接點 34"/>
              <p:cNvCxnSpPr>
                <a:stCxn id="27" idx="2"/>
                <a:endCxn id="28" idx="2"/>
              </p:cNvCxnSpPr>
              <p:nvPr/>
            </p:nvCxnSpPr>
            <p:spPr>
              <a:xfrm rot="16200000" flipH="1">
                <a:off x="2524249" y="185338"/>
                <a:ext cx="12700" cy="375285"/>
              </a:xfrm>
              <a:prstGeom prst="curvedConnector3">
                <a:avLst>
                  <a:gd name="adj1" fmla="val 180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弧形接點 35"/>
              <p:cNvCxnSpPr>
                <a:stCxn id="28" idx="2"/>
                <a:endCxn id="29" idx="2"/>
              </p:cNvCxnSpPr>
              <p:nvPr/>
            </p:nvCxnSpPr>
            <p:spPr>
              <a:xfrm rot="16200000" flipH="1">
                <a:off x="2899534" y="185338"/>
                <a:ext cx="12700" cy="375285"/>
              </a:xfrm>
              <a:prstGeom prst="curvedConnector3">
                <a:avLst>
                  <a:gd name="adj1" fmla="val 180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弧形接點 36"/>
              <p:cNvCxnSpPr>
                <a:stCxn id="29" idx="2"/>
                <a:endCxn id="30" idx="2"/>
              </p:cNvCxnSpPr>
              <p:nvPr/>
            </p:nvCxnSpPr>
            <p:spPr>
              <a:xfrm rot="16200000" flipH="1">
                <a:off x="3274819" y="185338"/>
                <a:ext cx="12700" cy="375285"/>
              </a:xfrm>
              <a:prstGeom prst="curvedConnector3">
                <a:avLst>
                  <a:gd name="adj1" fmla="val 180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弧形接點 37"/>
              <p:cNvCxnSpPr>
                <a:stCxn id="31" idx="2"/>
                <a:endCxn id="24" idx="2"/>
              </p:cNvCxnSpPr>
              <p:nvPr/>
            </p:nvCxnSpPr>
            <p:spPr>
              <a:xfrm rot="5400000">
                <a:off x="2524567" y="-940199"/>
                <a:ext cx="12700" cy="2626360"/>
              </a:xfrm>
              <a:prstGeom prst="curvedConnector3">
                <a:avLst>
                  <a:gd name="adj1" fmla="val 4523071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弧形接點 38"/>
              <p:cNvCxnSpPr>
                <a:stCxn id="30" idx="2"/>
                <a:endCxn id="31" idx="2"/>
              </p:cNvCxnSpPr>
              <p:nvPr/>
            </p:nvCxnSpPr>
            <p:spPr>
              <a:xfrm rot="16200000" flipH="1">
                <a:off x="3650104" y="185338"/>
                <a:ext cx="12700" cy="375285"/>
              </a:xfrm>
              <a:prstGeom prst="curvedConnector3">
                <a:avLst>
                  <a:gd name="adj1" fmla="val 180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群組 6"/>
            <p:cNvGrpSpPr/>
            <p:nvPr/>
          </p:nvGrpSpPr>
          <p:grpSpPr>
            <a:xfrm>
              <a:off x="1035785" y="1100262"/>
              <a:ext cx="3001010" cy="374768"/>
              <a:chOff x="0" y="0"/>
              <a:chExt cx="3001010" cy="375294"/>
            </a:xfrm>
          </p:grpSpPr>
          <p:sp>
            <p:nvSpPr>
              <p:cNvPr id="8" name="矩形 7"/>
              <p:cNvSpPr/>
              <p:nvPr/>
            </p:nvSpPr>
            <p:spPr>
              <a:xfrm>
                <a:off x="0" y="0"/>
                <a:ext cx="374650" cy="36893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3600">
                    <a:effectLst/>
                    <a:latin typeface="新細明體" panose="02020500000000000000" pitchFamily="18" charset="-12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1</a:t>
                </a:r>
                <a:endParaRPr lang="zh-TW" sz="3600">
                  <a:effectLst/>
                  <a:latin typeface="新細明體" panose="02020500000000000000" pitchFamily="18" charset="-120"/>
                  <a:ea typeface="新細明體" panose="02020500000000000000" pitchFamily="18" charset="-120"/>
                  <a:cs typeface="新細明體" panose="02020500000000000000" pitchFamily="18" charset="-120"/>
                </a:endParaRPr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375285" y="0"/>
                <a:ext cx="374650" cy="36893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3600">
                    <a:effectLst/>
                    <a:latin typeface="新細明體" panose="02020500000000000000" pitchFamily="18" charset="-12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2</a:t>
                </a:r>
                <a:endParaRPr lang="zh-TW" sz="3600">
                  <a:effectLst/>
                  <a:latin typeface="新細明體" panose="02020500000000000000" pitchFamily="18" charset="-120"/>
                  <a:ea typeface="新細明體" panose="02020500000000000000" pitchFamily="18" charset="-120"/>
                  <a:cs typeface="新細明體" panose="02020500000000000000" pitchFamily="18" charset="-120"/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750570" y="0"/>
                <a:ext cx="374650" cy="368935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3600">
                    <a:solidFill>
                      <a:srgbClr val="A6A6A6"/>
                    </a:solidFill>
                    <a:effectLst/>
                    <a:latin typeface="新細明體" panose="02020500000000000000" pitchFamily="18" charset="-12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3</a:t>
                </a:r>
                <a:endParaRPr lang="zh-TW" sz="3600">
                  <a:effectLst/>
                  <a:latin typeface="新細明體" panose="02020500000000000000" pitchFamily="18" charset="-120"/>
                  <a:ea typeface="新細明體" panose="02020500000000000000" pitchFamily="18" charset="-120"/>
                  <a:cs typeface="新細明體" panose="02020500000000000000" pitchFamily="18" charset="-120"/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1125220" y="0"/>
                <a:ext cx="374650" cy="36893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3600">
                    <a:effectLst/>
                    <a:latin typeface="新細明體" panose="02020500000000000000" pitchFamily="18" charset="-12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4</a:t>
                </a:r>
                <a:endParaRPr lang="zh-TW" sz="3600">
                  <a:effectLst/>
                  <a:latin typeface="新細明體" panose="02020500000000000000" pitchFamily="18" charset="-120"/>
                  <a:ea typeface="新細明體" panose="02020500000000000000" pitchFamily="18" charset="-120"/>
                  <a:cs typeface="新細明體" panose="02020500000000000000" pitchFamily="18" charset="-120"/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1500505" y="0"/>
                <a:ext cx="374650" cy="36893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3600">
                    <a:effectLst/>
                    <a:latin typeface="新細明體" panose="02020500000000000000" pitchFamily="18" charset="-12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5</a:t>
                </a:r>
                <a:endParaRPr lang="zh-TW" sz="3600">
                  <a:effectLst/>
                  <a:latin typeface="新細明體" panose="02020500000000000000" pitchFamily="18" charset="-120"/>
                  <a:ea typeface="新細明體" panose="02020500000000000000" pitchFamily="18" charset="-120"/>
                  <a:cs typeface="新細明體" panose="02020500000000000000" pitchFamily="18" charset="-120"/>
                </a:endParaRPr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1875790" y="0"/>
                <a:ext cx="374650" cy="36893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3600">
                    <a:effectLst/>
                    <a:latin typeface="新細明體" panose="02020500000000000000" pitchFamily="18" charset="-12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6</a:t>
                </a:r>
                <a:endParaRPr lang="zh-TW" sz="3600">
                  <a:effectLst/>
                  <a:latin typeface="新細明體" panose="02020500000000000000" pitchFamily="18" charset="-120"/>
                  <a:ea typeface="新細明體" panose="02020500000000000000" pitchFamily="18" charset="-120"/>
                  <a:cs typeface="新細明體" panose="02020500000000000000" pitchFamily="18" charset="-120"/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2251075" y="0"/>
                <a:ext cx="374650" cy="36893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3600">
                    <a:effectLst/>
                    <a:latin typeface="新細明體" panose="02020500000000000000" pitchFamily="18" charset="-12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7</a:t>
                </a:r>
                <a:endParaRPr lang="zh-TW" sz="3600">
                  <a:effectLst/>
                  <a:latin typeface="新細明體" panose="02020500000000000000" pitchFamily="18" charset="-120"/>
                  <a:ea typeface="新細明體" panose="02020500000000000000" pitchFamily="18" charset="-120"/>
                  <a:cs typeface="新細明體" panose="02020500000000000000" pitchFamily="18" charset="-120"/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2626360" y="0"/>
                <a:ext cx="374650" cy="36893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3600">
                    <a:effectLst/>
                    <a:latin typeface="新細明體" panose="02020500000000000000" pitchFamily="18" charset="-12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8</a:t>
                </a:r>
                <a:endParaRPr lang="zh-TW" sz="3600">
                  <a:effectLst/>
                  <a:latin typeface="新細明體" panose="02020500000000000000" pitchFamily="18" charset="-120"/>
                  <a:ea typeface="新細明體" panose="02020500000000000000" pitchFamily="18" charset="-120"/>
                  <a:cs typeface="新細明體" panose="02020500000000000000" pitchFamily="18" charset="-120"/>
                </a:endParaRPr>
              </a:p>
            </p:txBody>
          </p:sp>
          <p:cxnSp>
            <p:nvCxnSpPr>
              <p:cNvPr id="16" name="弧形接點 15"/>
              <p:cNvCxnSpPr/>
              <p:nvPr/>
            </p:nvCxnSpPr>
            <p:spPr>
              <a:xfrm rot="16200000" flipH="1">
                <a:off x="374967" y="181183"/>
                <a:ext cx="12700" cy="375285"/>
              </a:xfrm>
              <a:prstGeom prst="curvedConnector3">
                <a:avLst>
                  <a:gd name="adj1" fmla="val 180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弧形接點 16"/>
              <p:cNvCxnSpPr>
                <a:stCxn id="9" idx="2"/>
                <a:endCxn id="11" idx="2"/>
              </p:cNvCxnSpPr>
              <p:nvPr/>
            </p:nvCxnSpPr>
            <p:spPr>
              <a:xfrm rot="16200000" flipH="1">
                <a:off x="937568" y="-6033"/>
                <a:ext cx="12718" cy="749935"/>
              </a:xfrm>
              <a:prstGeom prst="curvedConnector3">
                <a:avLst>
                  <a:gd name="adj1" fmla="val 2769236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弧形接點 17"/>
              <p:cNvCxnSpPr/>
              <p:nvPr/>
            </p:nvCxnSpPr>
            <p:spPr>
              <a:xfrm rot="16200000" flipH="1">
                <a:off x="1125220" y="181501"/>
                <a:ext cx="12700" cy="374650"/>
              </a:xfrm>
              <a:prstGeom prst="curvedConnector3">
                <a:avLst>
                  <a:gd name="adj1" fmla="val 180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弧形接點 18"/>
              <p:cNvCxnSpPr/>
              <p:nvPr/>
            </p:nvCxnSpPr>
            <p:spPr>
              <a:xfrm rot="16200000" flipH="1">
                <a:off x="1500187" y="181183"/>
                <a:ext cx="12700" cy="375285"/>
              </a:xfrm>
              <a:prstGeom prst="curvedConnector3">
                <a:avLst>
                  <a:gd name="adj1" fmla="val 180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弧形接點 19"/>
              <p:cNvCxnSpPr/>
              <p:nvPr/>
            </p:nvCxnSpPr>
            <p:spPr>
              <a:xfrm rot="16200000" flipH="1">
                <a:off x="1875472" y="181183"/>
                <a:ext cx="12700" cy="375285"/>
              </a:xfrm>
              <a:prstGeom prst="curvedConnector3">
                <a:avLst>
                  <a:gd name="adj1" fmla="val 180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弧形接點 20"/>
              <p:cNvCxnSpPr/>
              <p:nvPr/>
            </p:nvCxnSpPr>
            <p:spPr>
              <a:xfrm rot="16200000" flipH="1">
                <a:off x="2250757" y="181183"/>
                <a:ext cx="12700" cy="375285"/>
              </a:xfrm>
              <a:prstGeom prst="curvedConnector3">
                <a:avLst>
                  <a:gd name="adj1" fmla="val 180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弧形接點 21"/>
              <p:cNvCxnSpPr/>
              <p:nvPr/>
            </p:nvCxnSpPr>
            <p:spPr>
              <a:xfrm rot="5400000">
                <a:off x="1500505" y="-944354"/>
                <a:ext cx="12700" cy="2626360"/>
              </a:xfrm>
              <a:prstGeom prst="curvedConnector3">
                <a:avLst>
                  <a:gd name="adj1" fmla="val 4523071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弧形接點 22"/>
              <p:cNvCxnSpPr/>
              <p:nvPr/>
            </p:nvCxnSpPr>
            <p:spPr>
              <a:xfrm rot="16200000" flipH="1">
                <a:off x="2626042" y="181183"/>
                <a:ext cx="12700" cy="375285"/>
              </a:xfrm>
              <a:prstGeom prst="curvedConnector3">
                <a:avLst>
                  <a:gd name="adj1" fmla="val 180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909041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Let’s call the modified algorithm 3 alg6.</a:t>
            </a:r>
          </a:p>
          <a:p>
            <a:r>
              <a:rPr lang="en-US" altLang="zh-TW" dirty="0" smtClean="0"/>
              <a:t>For the m=2 case</a:t>
            </a:r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Experimental results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5972616"/>
              </p:ext>
            </p:extLst>
          </p:nvPr>
        </p:nvGraphicFramePr>
        <p:xfrm>
          <a:off x="645458" y="3299009"/>
          <a:ext cx="8211670" cy="188259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32330"/>
                <a:gridCol w="1617773"/>
                <a:gridCol w="1244585"/>
                <a:gridCol w="1305518"/>
                <a:gridCol w="1452017"/>
                <a:gridCol w="1659447"/>
              </a:tblGrid>
              <a:tr h="470648">
                <a:tc>
                  <a:txBody>
                    <a:bodyPr/>
                    <a:lstStyle/>
                    <a:p>
                      <a:endParaRPr lang="zh-TW" sz="2800" kern="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800" kern="0" dirty="0" smtClean="0">
                          <a:effectLst/>
                        </a:rPr>
                        <a:t>10</a:t>
                      </a:r>
                      <a:r>
                        <a:rPr lang="en-US" sz="2800" kern="0" baseline="30000" dirty="0" smtClean="0">
                          <a:effectLst/>
                        </a:rPr>
                        <a:t>4</a:t>
                      </a:r>
                      <a:endParaRPr lang="zh-TW" sz="2800" kern="100" baseline="300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800" kern="0" dirty="0" smtClean="0">
                          <a:effectLst/>
                        </a:rPr>
                        <a:t>10</a:t>
                      </a:r>
                      <a:r>
                        <a:rPr lang="en-US" sz="2800" kern="0" baseline="30000" dirty="0" smtClean="0">
                          <a:effectLst/>
                        </a:rPr>
                        <a:t>5</a:t>
                      </a:r>
                      <a:endParaRPr lang="zh-TW" sz="2800" kern="100" baseline="300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800" kern="0" dirty="0" smtClean="0">
                          <a:effectLst/>
                        </a:rPr>
                        <a:t>10</a:t>
                      </a:r>
                      <a:r>
                        <a:rPr lang="en-US" sz="2800" kern="0" baseline="30000" dirty="0" smtClean="0">
                          <a:effectLst/>
                        </a:rPr>
                        <a:t>6</a:t>
                      </a:r>
                      <a:endParaRPr lang="zh-TW" sz="2800" kern="100" baseline="300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800" kern="0" dirty="0" smtClean="0">
                          <a:effectLst/>
                        </a:rPr>
                        <a:t>10</a:t>
                      </a:r>
                      <a:r>
                        <a:rPr lang="en-US" sz="2800" kern="0" baseline="30000" dirty="0" smtClean="0">
                          <a:effectLst/>
                        </a:rPr>
                        <a:t>7</a:t>
                      </a:r>
                      <a:endParaRPr lang="zh-TW" sz="2800" kern="100" baseline="300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800" kern="0" dirty="0" smtClean="0">
                          <a:effectLst/>
                        </a:rPr>
                        <a:t>10</a:t>
                      </a:r>
                      <a:r>
                        <a:rPr lang="en-US" sz="2800" kern="0" baseline="30000" dirty="0" smtClean="0">
                          <a:effectLst/>
                        </a:rPr>
                        <a:t>8</a:t>
                      </a:r>
                      <a:endParaRPr lang="zh-TW" sz="2800" kern="100" baseline="300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706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 kern="0">
                          <a:effectLst/>
                        </a:rPr>
                        <a:t>Alg2</a:t>
                      </a:r>
                      <a:endParaRPr lang="zh-TW" sz="2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</a:rPr>
                        <a:t>0.00156</a:t>
                      </a:r>
                      <a:endParaRPr lang="zh-TW" sz="2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</a:rPr>
                        <a:t>0.015</a:t>
                      </a:r>
                      <a:endParaRPr lang="zh-TW" sz="2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</a:rPr>
                        <a:t>0.124</a:t>
                      </a:r>
                      <a:endParaRPr lang="zh-TW" sz="2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</a:rPr>
                        <a:t>1.372</a:t>
                      </a:r>
                      <a:endParaRPr lang="zh-TW" sz="2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</a:rPr>
                        <a:t>15.241</a:t>
                      </a:r>
                      <a:endParaRPr lang="zh-TW" sz="2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706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 kern="0">
                          <a:effectLst/>
                        </a:rPr>
                        <a:t>Alg3</a:t>
                      </a:r>
                      <a:endParaRPr lang="zh-TW" sz="2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</a:rPr>
                        <a:t>0.00358</a:t>
                      </a:r>
                      <a:endParaRPr lang="zh-TW" sz="2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</a:rPr>
                        <a:t>0.031</a:t>
                      </a:r>
                      <a:endParaRPr lang="zh-TW" sz="2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</a:rPr>
                        <a:t>0.187</a:t>
                      </a:r>
                      <a:endParaRPr lang="zh-TW" sz="2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</a:rPr>
                        <a:t>1.996</a:t>
                      </a:r>
                      <a:endParaRPr lang="zh-TW" sz="2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</a:rPr>
                        <a:t>56.444</a:t>
                      </a:r>
                      <a:endParaRPr lang="zh-TW" sz="2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706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 kern="0">
                          <a:effectLst/>
                        </a:rPr>
                        <a:t>Alg6</a:t>
                      </a:r>
                      <a:endParaRPr lang="zh-TW" sz="2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</a:rPr>
                        <a:t>0.00020</a:t>
                      </a:r>
                      <a:endParaRPr lang="zh-TW" sz="2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</a:rPr>
                        <a:t>0.002</a:t>
                      </a:r>
                      <a:endParaRPr lang="zh-TW" sz="2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</a:rPr>
                        <a:t>0.023</a:t>
                      </a:r>
                      <a:endParaRPr lang="zh-TW" sz="2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</a:rPr>
                        <a:t>0.228</a:t>
                      </a:r>
                      <a:endParaRPr lang="zh-TW" sz="2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effectLst/>
                        </a:rPr>
                        <a:t>2.318</a:t>
                      </a:r>
                      <a:endParaRPr lang="zh-TW" sz="2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6535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ea typeface="新細明體" panose="02020500000000000000" pitchFamily="18" charset="-120"/>
              </a:rPr>
              <a:t>The first algorithm</a:t>
            </a:r>
          </a:p>
        </p:txBody>
      </p:sp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1873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The first algorithm: simulation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276725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ea typeface="新細明體" panose="02020500000000000000" pitchFamily="18" charset="-120"/>
              </a:rPr>
              <a:t>We can find </a:t>
            </a:r>
            <a:r>
              <a:rPr lang="en-US" altLang="zh-TW" i="1" dirty="0" smtClean="0">
                <a:ea typeface="新細明體" panose="02020500000000000000" pitchFamily="18" charset="-120"/>
              </a:rPr>
              <a:t>f</a:t>
            </a:r>
            <a:r>
              <a:rPr lang="en-US" altLang="zh-TW" dirty="0" smtClean="0">
                <a:ea typeface="新細明體" panose="02020500000000000000" pitchFamily="18" charset="-120"/>
              </a:rPr>
              <a:t>(</a:t>
            </a:r>
            <a:r>
              <a:rPr lang="en-US" altLang="zh-TW" i="1" dirty="0" smtClean="0">
                <a:ea typeface="新細明體" panose="02020500000000000000" pitchFamily="18" charset="-120"/>
              </a:rPr>
              <a:t>n</a:t>
            </a:r>
            <a:r>
              <a:rPr lang="en-US" altLang="zh-TW" dirty="0" smtClean="0">
                <a:ea typeface="新細明體" panose="02020500000000000000" pitchFamily="18" charset="-120"/>
              </a:rPr>
              <a:t>) using simulation.</a:t>
            </a:r>
          </a:p>
          <a:p>
            <a:pPr lvl="1" eaLnBrk="1" hangingPunct="1"/>
            <a:r>
              <a:rPr lang="en-US" altLang="zh-TW" dirty="0" smtClean="0">
                <a:ea typeface="新細明體" panose="02020500000000000000" pitchFamily="18" charset="-120"/>
              </a:rPr>
              <a:t>Simulation is a process to imitate the real objects, states of affairs, or process.</a:t>
            </a:r>
          </a:p>
          <a:p>
            <a:pPr lvl="1" eaLnBrk="1" hangingPunct="1"/>
            <a:r>
              <a:rPr lang="en-US" altLang="zh-TW" dirty="0" smtClean="0">
                <a:ea typeface="新細明體" panose="02020500000000000000" pitchFamily="18" charset="-120"/>
              </a:rPr>
              <a:t>We do not need to “kill” anyone to find </a:t>
            </a:r>
            <a:r>
              <a:rPr lang="en-US" altLang="zh-TW" i="1" dirty="0" smtClean="0">
                <a:ea typeface="新細明體" panose="02020500000000000000" pitchFamily="18" charset="-120"/>
              </a:rPr>
              <a:t>f</a:t>
            </a:r>
            <a:r>
              <a:rPr lang="en-US" altLang="zh-TW" dirty="0" smtClean="0">
                <a:ea typeface="新細明體" panose="02020500000000000000" pitchFamily="18" charset="-120"/>
              </a:rPr>
              <a:t>(</a:t>
            </a:r>
            <a:r>
              <a:rPr lang="en-US" altLang="zh-TW" i="1" dirty="0" smtClean="0">
                <a:ea typeface="新細明體" panose="02020500000000000000" pitchFamily="18" charset="-120"/>
              </a:rPr>
              <a:t>n</a:t>
            </a:r>
            <a:r>
              <a:rPr lang="en-US" altLang="zh-TW" dirty="0" smtClean="0">
                <a:ea typeface="新細明體" panose="02020500000000000000" pitchFamily="18" charset="-120"/>
              </a:rPr>
              <a:t>).</a:t>
            </a:r>
          </a:p>
          <a:p>
            <a:r>
              <a:rPr lang="en-US" altLang="zh-TW" dirty="0" smtClean="0">
                <a:ea typeface="新細明體" panose="02020500000000000000" pitchFamily="18" charset="-120"/>
              </a:rPr>
              <a:t>A nature way to represent people is using an integer array of size n</a:t>
            </a:r>
          </a:p>
          <a:p>
            <a:pPr lvl="1" eaLnBrk="1" hangingPunct="1"/>
            <a:endParaRPr lang="en-US" altLang="zh-TW" dirty="0" smtClean="0">
              <a:ea typeface="新細明體" panose="02020500000000000000" pitchFamily="18" charset="-12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22728" y="4920422"/>
            <a:ext cx="882127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59410">
              <a:spcAft>
                <a:spcPts val="0"/>
              </a:spcAft>
            </a:pPr>
            <a:r>
              <a:rPr lang="en-US" altLang="zh-TW" sz="2400" kern="100" dirty="0">
                <a:latin typeface="Courier New" panose="02070309020205020404" pitchFamily="49" charset="0"/>
                <a:cs typeface="Times New Roman" panose="02020603050405020304" pitchFamily="18" charset="0"/>
              </a:rPr>
              <a:t>PEOPLE *people;</a:t>
            </a:r>
            <a:endParaRPr lang="zh-TW" altLang="zh-TW" sz="2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359410">
              <a:spcAft>
                <a:spcPts val="0"/>
              </a:spcAft>
            </a:pPr>
            <a:r>
              <a:rPr lang="en-US" altLang="zh-TW" sz="2400" kern="100" dirty="0" smtClean="0">
                <a:latin typeface="Courier New" panose="02070309020205020404" pitchFamily="49" charset="0"/>
                <a:cs typeface="Times New Roman" panose="02020603050405020304" pitchFamily="18" charset="0"/>
              </a:rPr>
              <a:t>people </a:t>
            </a:r>
            <a:r>
              <a:rPr lang="en-US" altLang="zh-TW" sz="2400" kern="100" dirty="0">
                <a:latin typeface="Courier New" panose="02070309020205020404" pitchFamily="49" charset="0"/>
                <a:cs typeface="Times New Roman" panose="02020603050405020304" pitchFamily="18" charset="0"/>
              </a:rPr>
              <a:t>= (PEOPLE*)</a:t>
            </a:r>
            <a:r>
              <a:rPr lang="en-US" altLang="zh-TW" sz="2400" kern="1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malloc</a:t>
            </a:r>
            <a:r>
              <a:rPr lang="en-US" altLang="zh-TW" sz="2400" kern="100" dirty="0">
                <a:latin typeface="Courier New" panose="02070309020205020404" pitchFamily="49" charset="0"/>
                <a:cs typeface="Times New Roman" panose="02020603050405020304" pitchFamily="18" charset="0"/>
              </a:rPr>
              <a:t>(n*</a:t>
            </a:r>
            <a:r>
              <a:rPr lang="en-US" altLang="zh-TW" sz="2400" kern="1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sizeof</a:t>
            </a:r>
            <a:r>
              <a:rPr lang="en-US" altLang="zh-TW" sz="2400" kern="100" dirty="0">
                <a:latin typeface="Courier New" panose="02070309020205020404" pitchFamily="49" charset="0"/>
                <a:cs typeface="Times New Roman" panose="02020603050405020304" pitchFamily="18" charset="0"/>
              </a:rPr>
              <a:t>(PEOPLE));</a:t>
            </a:r>
            <a:endParaRPr lang="zh-TW" altLang="zh-TW" sz="2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7282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Array is a linear structure.  How to use it to present people in a circle.</a:t>
            </a:r>
          </a:p>
          <a:p>
            <a:r>
              <a:rPr lang="en-US" altLang="zh-TW" dirty="0" smtClean="0"/>
              <a:t>Suppose the variable 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current</a:t>
            </a:r>
            <a:r>
              <a:rPr lang="en-US" altLang="zh-TW" dirty="0" smtClean="0"/>
              <a:t> </a:t>
            </a:r>
            <a:br>
              <a:rPr lang="en-US" altLang="zh-TW" dirty="0" smtClean="0"/>
            </a:br>
            <a:r>
              <a:rPr lang="en-US" altLang="zh-TW" dirty="0" smtClean="0"/>
              <a:t>is used to point the current person. 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zh-TW" altLang="zh-TW" dirty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People in a circle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827505" y="3854559"/>
            <a:ext cx="526228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8900">
              <a:spcAft>
                <a:spcPts val="0"/>
              </a:spcAft>
            </a:pPr>
            <a:r>
              <a:rPr lang="en-US" altLang="zh-TW" sz="2800" kern="100" dirty="0">
                <a:latin typeface="Courier New" panose="02070309020205020404" pitchFamily="49" charset="0"/>
                <a:cs typeface="Times New Roman" panose="02020603050405020304" pitchFamily="18" charset="0"/>
              </a:rPr>
              <a:t>if (current == n) </a:t>
            </a:r>
            <a:endParaRPr lang="en-US" altLang="zh-TW" sz="2800" kern="100" dirty="0" smtClean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marL="88900">
              <a:spcAft>
                <a:spcPts val="0"/>
              </a:spcAft>
            </a:pPr>
            <a:r>
              <a:rPr lang="en-US" altLang="zh-TW" sz="2800" kern="100" dirty="0"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TW" sz="2800" kern="100" dirty="0" smtClean="0">
                <a:latin typeface="Courier New" panose="02070309020205020404" pitchFamily="49" charset="0"/>
                <a:cs typeface="Times New Roman" panose="02020603050405020304" pitchFamily="18" charset="0"/>
              </a:rPr>
              <a:t>   current </a:t>
            </a:r>
            <a:r>
              <a:rPr lang="en-US" altLang="zh-TW" sz="2800" kern="100" dirty="0">
                <a:latin typeface="Courier New" panose="02070309020205020404" pitchFamily="49" charset="0"/>
                <a:cs typeface="Times New Roman" panose="02020603050405020304" pitchFamily="18" charset="0"/>
              </a:rPr>
              <a:t>= 1;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TW" sz="2800" dirty="0">
                <a:latin typeface="Courier New" panose="02070309020205020404" pitchFamily="49" charset="0"/>
              </a:rPr>
              <a:t>else </a:t>
            </a:r>
            <a:endParaRPr lang="en-US" altLang="zh-TW" sz="2800" dirty="0" smtClean="0">
              <a:latin typeface="Courier New" panose="02070309020205020404" pitchFamily="49" charset="0"/>
            </a:endParaRPr>
          </a:p>
          <a:p>
            <a:r>
              <a:rPr lang="en-US" altLang="zh-TW" sz="2800" dirty="0">
                <a:latin typeface="Courier New" panose="02070309020205020404" pitchFamily="49" charset="0"/>
              </a:rPr>
              <a:t> </a:t>
            </a:r>
            <a:r>
              <a:rPr lang="en-US" altLang="zh-TW" sz="2800" dirty="0" smtClean="0">
                <a:latin typeface="Courier New" panose="02070309020205020404" pitchFamily="49" charset="0"/>
              </a:rPr>
              <a:t>   current</a:t>
            </a:r>
            <a:r>
              <a:rPr lang="en-US" altLang="zh-TW" sz="2800" dirty="0">
                <a:latin typeface="Courier New" panose="02070309020205020404" pitchFamily="49" charset="0"/>
              </a:rPr>
              <a:t>++;</a:t>
            </a:r>
            <a:endParaRPr lang="zh-TW" altLang="en-US" sz="2800" dirty="0"/>
          </a:p>
        </p:txBody>
      </p:sp>
      <p:grpSp>
        <p:nvGrpSpPr>
          <p:cNvPr id="5" name="Group 47"/>
          <p:cNvGrpSpPr>
            <a:grpSpLocks/>
          </p:cNvGrpSpPr>
          <p:nvPr/>
        </p:nvGrpSpPr>
        <p:grpSpPr bwMode="auto">
          <a:xfrm>
            <a:off x="5098721" y="4986338"/>
            <a:ext cx="3994150" cy="747712"/>
            <a:chOff x="2508" y="3249"/>
            <a:chExt cx="2516" cy="471"/>
          </a:xfrm>
        </p:grpSpPr>
        <p:grpSp>
          <p:nvGrpSpPr>
            <p:cNvPr id="6" name="Group 45"/>
            <p:cNvGrpSpPr>
              <a:grpSpLocks/>
            </p:cNvGrpSpPr>
            <p:nvPr/>
          </p:nvGrpSpPr>
          <p:grpSpPr bwMode="auto">
            <a:xfrm>
              <a:off x="2835" y="3249"/>
              <a:ext cx="1859" cy="317"/>
              <a:chOff x="2835" y="3249"/>
              <a:chExt cx="1859" cy="317"/>
            </a:xfrm>
          </p:grpSpPr>
          <p:sp>
            <p:nvSpPr>
              <p:cNvPr id="8" name="Rectangle 36"/>
              <p:cNvSpPr>
                <a:spLocks noChangeArrowheads="1"/>
              </p:cNvSpPr>
              <p:nvPr/>
            </p:nvSpPr>
            <p:spPr bwMode="auto">
              <a:xfrm>
                <a:off x="2835" y="3249"/>
                <a:ext cx="1859" cy="317"/>
              </a:xfrm>
              <a:prstGeom prst="rect">
                <a:avLst/>
              </a:prstGeom>
              <a:gradFill rotWithShape="1">
                <a:gsLst>
                  <a:gs pos="0">
                    <a:schemeClr val="accent1"/>
                  </a:gs>
                  <a:gs pos="100000">
                    <a:srgbClr val="788F90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dirty="0">
                    <a:ea typeface="新細明體" panose="02020500000000000000" pitchFamily="18" charset="-120"/>
                  </a:rPr>
                  <a:t>1    2    3    4    5    6    7    8</a:t>
                </a:r>
              </a:p>
            </p:txBody>
          </p:sp>
          <p:sp>
            <p:nvSpPr>
              <p:cNvPr id="9" name="Line 37"/>
              <p:cNvSpPr>
                <a:spLocks noChangeShapeType="1"/>
              </p:cNvSpPr>
              <p:nvPr/>
            </p:nvSpPr>
            <p:spPr bwMode="auto">
              <a:xfrm>
                <a:off x="3062" y="3249"/>
                <a:ext cx="0" cy="31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0" name="Line 38"/>
              <p:cNvSpPr>
                <a:spLocks noChangeShapeType="1"/>
              </p:cNvSpPr>
              <p:nvPr/>
            </p:nvSpPr>
            <p:spPr bwMode="auto">
              <a:xfrm>
                <a:off x="3288" y="3249"/>
                <a:ext cx="0" cy="31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1" name="Line 40"/>
              <p:cNvSpPr>
                <a:spLocks noChangeShapeType="1"/>
              </p:cNvSpPr>
              <p:nvPr/>
            </p:nvSpPr>
            <p:spPr bwMode="auto">
              <a:xfrm>
                <a:off x="3515" y="3249"/>
                <a:ext cx="0" cy="31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2" name="Line 41"/>
              <p:cNvSpPr>
                <a:spLocks noChangeShapeType="1"/>
              </p:cNvSpPr>
              <p:nvPr/>
            </p:nvSpPr>
            <p:spPr bwMode="auto">
              <a:xfrm>
                <a:off x="3742" y="3249"/>
                <a:ext cx="0" cy="31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3" name="Line 42"/>
              <p:cNvSpPr>
                <a:spLocks noChangeShapeType="1"/>
              </p:cNvSpPr>
              <p:nvPr/>
            </p:nvSpPr>
            <p:spPr bwMode="auto">
              <a:xfrm>
                <a:off x="4014" y="3249"/>
                <a:ext cx="0" cy="31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4" name="Line 43"/>
              <p:cNvSpPr>
                <a:spLocks noChangeShapeType="1"/>
              </p:cNvSpPr>
              <p:nvPr/>
            </p:nvSpPr>
            <p:spPr bwMode="auto">
              <a:xfrm>
                <a:off x="4241" y="3249"/>
                <a:ext cx="0" cy="31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" name="Line 44"/>
              <p:cNvSpPr>
                <a:spLocks noChangeShapeType="1"/>
              </p:cNvSpPr>
              <p:nvPr/>
            </p:nvSpPr>
            <p:spPr bwMode="auto">
              <a:xfrm>
                <a:off x="4468" y="3249"/>
                <a:ext cx="0" cy="31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7" name="Freeform 46"/>
            <p:cNvSpPr>
              <a:spLocks/>
            </p:cNvSpPr>
            <p:nvPr/>
          </p:nvSpPr>
          <p:spPr bwMode="auto">
            <a:xfrm>
              <a:off x="2508" y="3385"/>
              <a:ext cx="2516" cy="335"/>
            </a:xfrm>
            <a:custGeom>
              <a:avLst/>
              <a:gdLst>
                <a:gd name="T0" fmla="*/ 2186 w 2516"/>
                <a:gd name="T1" fmla="*/ 0 h 335"/>
                <a:gd name="T2" fmla="*/ 2355 w 2516"/>
                <a:gd name="T3" fmla="*/ 218 h 335"/>
                <a:gd name="T4" fmla="*/ 1220 w 2516"/>
                <a:gd name="T5" fmla="*/ 332 h 335"/>
                <a:gd name="T6" fmla="*/ 149 w 2516"/>
                <a:gd name="T7" fmla="*/ 239 h 335"/>
                <a:gd name="T8" fmla="*/ 327 w 2516"/>
                <a:gd name="T9" fmla="*/ 0 h 3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16"/>
                <a:gd name="T16" fmla="*/ 0 h 335"/>
                <a:gd name="T17" fmla="*/ 2516 w 2516"/>
                <a:gd name="T18" fmla="*/ 335 h 3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16" h="335">
                  <a:moveTo>
                    <a:pt x="2186" y="0"/>
                  </a:moveTo>
                  <a:cubicBezTo>
                    <a:pt x="2214" y="36"/>
                    <a:pt x="2516" y="163"/>
                    <a:pt x="2355" y="218"/>
                  </a:cubicBezTo>
                  <a:cubicBezTo>
                    <a:pt x="2194" y="273"/>
                    <a:pt x="1588" y="329"/>
                    <a:pt x="1220" y="332"/>
                  </a:cubicBezTo>
                  <a:cubicBezTo>
                    <a:pt x="852" y="335"/>
                    <a:pt x="298" y="294"/>
                    <a:pt x="149" y="239"/>
                  </a:cubicBezTo>
                  <a:cubicBezTo>
                    <a:pt x="0" y="184"/>
                    <a:pt x="290" y="50"/>
                    <a:pt x="327" y="0"/>
                  </a:cubicBezTo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16" name="Group 49"/>
          <p:cNvGrpSpPr>
            <a:grpSpLocks/>
          </p:cNvGrpSpPr>
          <p:nvPr/>
        </p:nvGrpSpPr>
        <p:grpSpPr bwMode="auto">
          <a:xfrm>
            <a:off x="7035007" y="2676526"/>
            <a:ext cx="1728787" cy="1836737"/>
            <a:chOff x="1020" y="2953"/>
            <a:chExt cx="1089" cy="1157"/>
          </a:xfrm>
        </p:grpSpPr>
        <p:grpSp>
          <p:nvGrpSpPr>
            <p:cNvPr id="17" name="Group 35"/>
            <p:cNvGrpSpPr>
              <a:grpSpLocks/>
            </p:cNvGrpSpPr>
            <p:nvPr/>
          </p:nvGrpSpPr>
          <p:grpSpPr bwMode="auto">
            <a:xfrm>
              <a:off x="1020" y="3067"/>
              <a:ext cx="1089" cy="1043"/>
              <a:chOff x="1020" y="3067"/>
              <a:chExt cx="1089" cy="1043"/>
            </a:xfrm>
          </p:grpSpPr>
          <p:sp>
            <p:nvSpPr>
              <p:cNvPr id="19" name="AutoShape 17"/>
              <p:cNvSpPr>
                <a:spLocks noChangeArrowheads="1"/>
              </p:cNvSpPr>
              <p:nvPr/>
            </p:nvSpPr>
            <p:spPr bwMode="auto">
              <a:xfrm>
                <a:off x="1020" y="3067"/>
                <a:ext cx="1089" cy="1043"/>
              </a:xfrm>
              <a:custGeom>
                <a:avLst/>
                <a:gdLst>
                  <a:gd name="G0" fmla="+- 5613 0 0"/>
                  <a:gd name="G1" fmla="+- 21600 0 5613"/>
                  <a:gd name="G2" fmla="+- 21600 0 5613"/>
                  <a:gd name="G3" fmla="*/ G0 2929 10000"/>
                  <a:gd name="G4" fmla="+- 21600 0 G3"/>
                  <a:gd name="G5" fmla="+- 21600 0 G3"/>
                  <a:gd name="T0" fmla="*/ 10800 w 21600"/>
                  <a:gd name="T1" fmla="*/ 0 h 21600"/>
                  <a:gd name="T2" fmla="*/ 3163 w 21600"/>
                  <a:gd name="T3" fmla="*/ 3163 h 21600"/>
                  <a:gd name="T4" fmla="*/ 0 w 21600"/>
                  <a:gd name="T5" fmla="*/ 10800 h 21600"/>
                  <a:gd name="T6" fmla="*/ 3163 w 21600"/>
                  <a:gd name="T7" fmla="*/ 18437 h 21600"/>
                  <a:gd name="T8" fmla="*/ 10800 w 21600"/>
                  <a:gd name="T9" fmla="*/ 21600 h 21600"/>
                  <a:gd name="T10" fmla="*/ 18437 w 21600"/>
                  <a:gd name="T11" fmla="*/ 18437 h 21600"/>
                  <a:gd name="T12" fmla="*/ 21600 w 21600"/>
                  <a:gd name="T13" fmla="*/ 10800 h 21600"/>
                  <a:gd name="T14" fmla="*/ 18437 w 21600"/>
                  <a:gd name="T15" fmla="*/ 3163 h 21600"/>
                  <a:gd name="T16" fmla="*/ 3163 w 21600"/>
                  <a:gd name="T17" fmla="*/ 3163 h 21600"/>
                  <a:gd name="T18" fmla="*/ 18437 w 21600"/>
                  <a:gd name="T19" fmla="*/ 184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5613" y="10800"/>
                    </a:moveTo>
                    <a:cubicBezTo>
                      <a:pt x="5613" y="13665"/>
                      <a:pt x="7935" y="15987"/>
                      <a:pt x="10800" y="15987"/>
                    </a:cubicBezTo>
                    <a:cubicBezTo>
                      <a:pt x="13665" y="15987"/>
                      <a:pt x="15987" y="13665"/>
                      <a:pt x="15987" y="10800"/>
                    </a:cubicBezTo>
                    <a:cubicBezTo>
                      <a:pt x="15987" y="7935"/>
                      <a:pt x="13665" y="5613"/>
                      <a:pt x="10800" y="5613"/>
                    </a:cubicBezTo>
                    <a:cubicBezTo>
                      <a:pt x="7935" y="5613"/>
                      <a:pt x="5613" y="7935"/>
                      <a:pt x="5613" y="1080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path path="rect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zh-TW" altLang="zh-TW">
                  <a:latin typeface="Arial" charset="0"/>
                  <a:cs typeface="Arial" charset="0"/>
                </a:endParaRPr>
              </a:p>
            </p:txBody>
          </p:sp>
          <p:sp>
            <p:nvSpPr>
              <p:cNvPr id="20" name="Line 18"/>
              <p:cNvSpPr>
                <a:spLocks noChangeShapeType="1"/>
              </p:cNvSpPr>
              <p:nvPr/>
            </p:nvSpPr>
            <p:spPr bwMode="auto">
              <a:xfrm>
                <a:off x="1565" y="3067"/>
                <a:ext cx="0" cy="2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1" name="Line 19"/>
              <p:cNvSpPr>
                <a:spLocks noChangeShapeType="1"/>
              </p:cNvSpPr>
              <p:nvPr/>
            </p:nvSpPr>
            <p:spPr bwMode="auto">
              <a:xfrm>
                <a:off x="1565" y="3838"/>
                <a:ext cx="0" cy="2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2" name="Line 20"/>
              <p:cNvSpPr>
                <a:spLocks noChangeShapeType="1"/>
              </p:cNvSpPr>
              <p:nvPr/>
            </p:nvSpPr>
            <p:spPr bwMode="auto">
              <a:xfrm>
                <a:off x="1837" y="3566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3" name="Line 21"/>
              <p:cNvSpPr>
                <a:spLocks noChangeShapeType="1"/>
              </p:cNvSpPr>
              <p:nvPr/>
            </p:nvSpPr>
            <p:spPr bwMode="auto">
              <a:xfrm flipH="1">
                <a:off x="1020" y="3612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4" name="Line 22"/>
              <p:cNvSpPr>
                <a:spLocks noChangeShapeType="1"/>
              </p:cNvSpPr>
              <p:nvPr/>
            </p:nvSpPr>
            <p:spPr bwMode="auto">
              <a:xfrm flipV="1">
                <a:off x="1761" y="3219"/>
                <a:ext cx="181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5" name="Line 23"/>
              <p:cNvSpPr>
                <a:spLocks noChangeShapeType="1"/>
              </p:cNvSpPr>
              <p:nvPr/>
            </p:nvSpPr>
            <p:spPr bwMode="auto">
              <a:xfrm>
                <a:off x="1187" y="3233"/>
                <a:ext cx="181" cy="18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6" name="Line 24"/>
              <p:cNvSpPr>
                <a:spLocks noChangeShapeType="1"/>
              </p:cNvSpPr>
              <p:nvPr/>
            </p:nvSpPr>
            <p:spPr bwMode="auto">
              <a:xfrm>
                <a:off x="1771" y="3768"/>
                <a:ext cx="181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7" name="Line 25"/>
              <p:cNvSpPr>
                <a:spLocks noChangeShapeType="1"/>
              </p:cNvSpPr>
              <p:nvPr/>
            </p:nvSpPr>
            <p:spPr bwMode="auto">
              <a:xfrm flipH="1">
                <a:off x="1202" y="3748"/>
                <a:ext cx="181" cy="2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8" name="Text Box 27"/>
              <p:cNvSpPr txBox="1">
                <a:spLocks noChangeArrowheads="1"/>
              </p:cNvSpPr>
              <p:nvPr/>
            </p:nvSpPr>
            <p:spPr bwMode="auto">
              <a:xfrm>
                <a:off x="1610" y="3113"/>
                <a:ext cx="227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TW">
                    <a:ea typeface="新細明體" panose="02020500000000000000" pitchFamily="18" charset="-120"/>
                  </a:rPr>
                  <a:t>1</a:t>
                </a:r>
              </a:p>
            </p:txBody>
          </p:sp>
          <p:sp>
            <p:nvSpPr>
              <p:cNvPr id="29" name="Text Box 28"/>
              <p:cNvSpPr txBox="1">
                <a:spLocks noChangeArrowheads="1"/>
              </p:cNvSpPr>
              <p:nvPr/>
            </p:nvSpPr>
            <p:spPr bwMode="auto">
              <a:xfrm>
                <a:off x="1837" y="3290"/>
                <a:ext cx="227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TW">
                    <a:ea typeface="新細明體" panose="02020500000000000000" pitchFamily="18" charset="-120"/>
                  </a:rPr>
                  <a:t>2</a:t>
                </a:r>
              </a:p>
            </p:txBody>
          </p:sp>
          <p:sp>
            <p:nvSpPr>
              <p:cNvPr id="30" name="Text Box 29"/>
              <p:cNvSpPr txBox="1">
                <a:spLocks noChangeArrowheads="1"/>
              </p:cNvSpPr>
              <p:nvPr/>
            </p:nvSpPr>
            <p:spPr bwMode="auto">
              <a:xfrm>
                <a:off x="1837" y="3607"/>
                <a:ext cx="227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TW">
                    <a:ea typeface="新細明體" panose="02020500000000000000" pitchFamily="18" charset="-120"/>
                  </a:rPr>
                  <a:t>3</a:t>
                </a:r>
              </a:p>
            </p:txBody>
          </p:sp>
          <p:sp>
            <p:nvSpPr>
              <p:cNvPr id="31" name="Text Box 30"/>
              <p:cNvSpPr txBox="1">
                <a:spLocks noChangeArrowheads="1"/>
              </p:cNvSpPr>
              <p:nvPr/>
            </p:nvSpPr>
            <p:spPr bwMode="auto">
              <a:xfrm>
                <a:off x="1610" y="3834"/>
                <a:ext cx="227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TW">
                    <a:ea typeface="新細明體" panose="02020500000000000000" pitchFamily="18" charset="-120"/>
                  </a:rPr>
                  <a:t>4</a:t>
                </a:r>
              </a:p>
            </p:txBody>
          </p:sp>
          <p:sp>
            <p:nvSpPr>
              <p:cNvPr id="32" name="Text Box 31"/>
              <p:cNvSpPr txBox="1">
                <a:spLocks noChangeArrowheads="1"/>
              </p:cNvSpPr>
              <p:nvPr/>
            </p:nvSpPr>
            <p:spPr bwMode="auto">
              <a:xfrm>
                <a:off x="1292" y="3838"/>
                <a:ext cx="227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TW">
                    <a:ea typeface="新細明體" panose="02020500000000000000" pitchFamily="18" charset="-120"/>
                  </a:rPr>
                  <a:t>5</a:t>
                </a:r>
              </a:p>
            </p:txBody>
          </p:sp>
          <p:sp>
            <p:nvSpPr>
              <p:cNvPr id="33" name="Text Box 32"/>
              <p:cNvSpPr txBox="1">
                <a:spLocks noChangeArrowheads="1"/>
              </p:cNvSpPr>
              <p:nvPr/>
            </p:nvSpPr>
            <p:spPr bwMode="auto">
              <a:xfrm>
                <a:off x="1066" y="3612"/>
                <a:ext cx="227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TW">
                    <a:ea typeface="新細明體" panose="02020500000000000000" pitchFamily="18" charset="-120"/>
                  </a:rPr>
                  <a:t>6</a:t>
                </a:r>
              </a:p>
            </p:txBody>
          </p:sp>
          <p:sp>
            <p:nvSpPr>
              <p:cNvPr id="34" name="Text Box 33"/>
              <p:cNvSpPr txBox="1">
                <a:spLocks noChangeArrowheads="1"/>
              </p:cNvSpPr>
              <p:nvPr/>
            </p:nvSpPr>
            <p:spPr bwMode="auto">
              <a:xfrm>
                <a:off x="1066" y="3339"/>
                <a:ext cx="227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TW">
                    <a:ea typeface="新細明體" panose="02020500000000000000" pitchFamily="18" charset="-120"/>
                  </a:rPr>
                  <a:t>7</a:t>
                </a:r>
              </a:p>
            </p:txBody>
          </p:sp>
          <p:sp>
            <p:nvSpPr>
              <p:cNvPr id="35" name="Text Box 34"/>
              <p:cNvSpPr txBox="1">
                <a:spLocks noChangeArrowheads="1"/>
              </p:cNvSpPr>
              <p:nvPr/>
            </p:nvSpPr>
            <p:spPr bwMode="auto">
              <a:xfrm>
                <a:off x="1338" y="3113"/>
                <a:ext cx="227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TW">
                    <a:ea typeface="新細明體" panose="02020500000000000000" pitchFamily="18" charset="-120"/>
                  </a:rPr>
                  <a:t>8</a:t>
                </a:r>
              </a:p>
            </p:txBody>
          </p:sp>
        </p:grpSp>
        <p:sp>
          <p:nvSpPr>
            <p:cNvPr id="18" name="Freeform 48"/>
            <p:cNvSpPr>
              <a:spLocks/>
            </p:cNvSpPr>
            <p:nvPr/>
          </p:nvSpPr>
          <p:spPr bwMode="auto">
            <a:xfrm>
              <a:off x="1270" y="2953"/>
              <a:ext cx="589" cy="160"/>
            </a:xfrm>
            <a:custGeom>
              <a:avLst/>
              <a:gdLst>
                <a:gd name="T0" fmla="*/ 113 w 589"/>
                <a:gd name="T1" fmla="*/ 160 h 160"/>
                <a:gd name="T2" fmla="*/ 68 w 589"/>
                <a:gd name="T3" fmla="*/ 23 h 160"/>
                <a:gd name="T4" fmla="*/ 521 w 589"/>
                <a:gd name="T5" fmla="*/ 23 h 160"/>
                <a:gd name="T6" fmla="*/ 476 w 589"/>
                <a:gd name="T7" fmla="*/ 160 h 16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89"/>
                <a:gd name="T13" fmla="*/ 0 h 160"/>
                <a:gd name="T14" fmla="*/ 589 w 589"/>
                <a:gd name="T15" fmla="*/ 160 h 16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89" h="160">
                  <a:moveTo>
                    <a:pt x="113" y="160"/>
                  </a:moveTo>
                  <a:cubicBezTo>
                    <a:pt x="56" y="103"/>
                    <a:pt x="0" y="46"/>
                    <a:pt x="68" y="23"/>
                  </a:cubicBezTo>
                  <a:cubicBezTo>
                    <a:pt x="136" y="0"/>
                    <a:pt x="453" y="0"/>
                    <a:pt x="521" y="23"/>
                  </a:cubicBezTo>
                  <a:cubicBezTo>
                    <a:pt x="589" y="46"/>
                    <a:pt x="532" y="103"/>
                    <a:pt x="476" y="160"/>
                  </a:cubicBezTo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0333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7275</TotalTime>
  <Words>3163</Words>
  <Application>Microsoft Office PowerPoint</Application>
  <PresentationFormat>如螢幕大小 (4:3)</PresentationFormat>
  <Paragraphs>780</Paragraphs>
  <Slides>69</Slides>
  <Notes>26</Notes>
  <HiddenSlides>0</HiddenSlides>
  <MMClips>0</MMClips>
  <ScaleCrop>false</ScaleCrop>
  <HeadingPairs>
    <vt:vector size="8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69</vt:i4>
      </vt:variant>
    </vt:vector>
  </HeadingPairs>
  <TitlesOfParts>
    <vt:vector size="79" baseType="lpstr">
      <vt:lpstr>新細明體</vt:lpstr>
      <vt:lpstr>Arial</vt:lpstr>
      <vt:lpstr>Calibri</vt:lpstr>
      <vt:lpstr>Courier New</vt:lpstr>
      <vt:lpstr>Helvetica</vt:lpstr>
      <vt:lpstr>Symbol</vt:lpstr>
      <vt:lpstr>Times New Roman</vt:lpstr>
      <vt:lpstr>Wingdings</vt:lpstr>
      <vt:lpstr>Office 佈景主題</vt:lpstr>
      <vt:lpstr>方程式</vt:lpstr>
      <vt:lpstr>Introduction to Programming(II) Week 01</vt:lpstr>
      <vt:lpstr>Josephus problem</vt:lpstr>
      <vt:lpstr>How to find the safe place</vt:lpstr>
      <vt:lpstr>Problem description</vt:lpstr>
      <vt:lpstr>Algorithm</vt:lpstr>
      <vt:lpstr>Outline</vt:lpstr>
      <vt:lpstr>The first algorithm</vt:lpstr>
      <vt:lpstr>The first algorithm: simulation</vt:lpstr>
      <vt:lpstr>People in a circle</vt:lpstr>
      <vt:lpstr>How to kill the next person?</vt:lpstr>
      <vt:lpstr>Time complexity</vt:lpstr>
      <vt:lpstr>Efficiency of an algorithm</vt:lpstr>
      <vt:lpstr>Big-O Notation</vt:lpstr>
      <vt:lpstr>Operation count of the 1st alg</vt:lpstr>
      <vt:lpstr>3. Remove DEAD people</vt:lpstr>
      <vt:lpstr>3. Remove DEAD people--cont</vt:lpstr>
      <vt:lpstr>3. Remove DEAD people--cont</vt:lpstr>
      <vt:lpstr>Time complexity of the 1st algorithm</vt:lpstr>
      <vt:lpstr>Trend of some functions</vt:lpstr>
      <vt:lpstr>The second algorithm</vt:lpstr>
      <vt:lpstr>Mark the “dead” one </vt:lpstr>
      <vt:lpstr>Time complexity of the 2nd algorithm</vt:lpstr>
      <vt:lpstr>Time complexity of the 2nd algorithm</vt:lpstr>
      <vt:lpstr>The third Algorithm</vt:lpstr>
      <vt:lpstr>How to make it run faster?</vt:lpstr>
      <vt:lpstr>Circular linked list</vt:lpstr>
      <vt:lpstr>Initialization</vt:lpstr>
      <vt:lpstr>Insert a node</vt:lpstr>
      <vt:lpstr>Delete a node</vt:lpstr>
      <vt:lpstr>When to stop?</vt:lpstr>
      <vt:lpstr>Time complexity of the 3rd algorithm</vt:lpstr>
      <vt:lpstr>Assignment: change directions</vt:lpstr>
      <vt:lpstr>Alternative problem</vt:lpstr>
      <vt:lpstr>Doubly linked list</vt:lpstr>
      <vt:lpstr>Declaration</vt:lpstr>
      <vt:lpstr>Insert a node before temp</vt:lpstr>
      <vt:lpstr>Insert a node after temp</vt:lpstr>
      <vt:lpstr>Delete a note before temp</vt:lpstr>
      <vt:lpstr>The Fourth Algorithm</vt:lpstr>
      <vt:lpstr>Can we do beyond O(n)?</vt:lpstr>
      <vt:lpstr>A simpler version</vt:lpstr>
      <vt:lpstr>Observing a case</vt:lpstr>
      <vt:lpstr>n is even</vt:lpstr>
      <vt:lpstr>Generalization</vt:lpstr>
      <vt:lpstr>Recursive relation</vt:lpstr>
      <vt:lpstr>n is odd</vt:lpstr>
      <vt:lpstr>Generalization</vt:lpstr>
      <vt:lpstr>Recursive relation  algorithm</vt:lpstr>
      <vt:lpstr>The algorithm</vt:lpstr>
      <vt:lpstr>Time complexity of the 4th algorithm</vt:lpstr>
      <vt:lpstr>The fifth Algorithm</vt:lpstr>
      <vt:lpstr>Can we do better?</vt:lpstr>
      <vt:lpstr>Let’s make more observations</vt:lpstr>
      <vt:lpstr>What are the patterns?</vt:lpstr>
      <vt:lpstr>Guess the solution</vt:lpstr>
      <vt:lpstr>Verify the solution</vt:lpstr>
      <vt:lpstr>Algorithm</vt:lpstr>
      <vt:lpstr>experiments</vt:lpstr>
      <vt:lpstr>How to measure the time?</vt:lpstr>
      <vt:lpstr>How to use clock()?</vt:lpstr>
      <vt:lpstr>Test different parameters</vt:lpstr>
      <vt:lpstr>Program arguments </vt:lpstr>
      <vt:lpstr>atoi function</vt:lpstr>
      <vt:lpstr>Experimental results</vt:lpstr>
      <vt:lpstr>Experimental results (II)</vt:lpstr>
      <vt:lpstr>Problem of the 3rd algorithm </vt:lpstr>
      <vt:lpstr>Faster implementation of the 3rd</vt:lpstr>
      <vt:lpstr>Remove a node</vt:lpstr>
      <vt:lpstr>Experimental results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虛擬化技術</dc:title>
  <dc:creator>Mac</dc:creator>
  <cp:lastModifiedBy>CRL</cp:lastModifiedBy>
  <cp:revision>2084</cp:revision>
  <dcterms:created xsi:type="dcterms:W3CDTF">2014-08-19T02:20:21Z</dcterms:created>
  <dcterms:modified xsi:type="dcterms:W3CDTF">2020-03-06T05:17:41Z</dcterms:modified>
</cp:coreProperties>
</file>