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41"/>
  </p:notesMasterIdLst>
  <p:sldIdLst>
    <p:sldId id="256" r:id="rId2"/>
    <p:sldId id="292" r:id="rId3"/>
    <p:sldId id="293" r:id="rId4"/>
    <p:sldId id="294" r:id="rId5"/>
    <p:sldId id="295" r:id="rId6"/>
    <p:sldId id="286" r:id="rId7"/>
    <p:sldId id="287" r:id="rId8"/>
    <p:sldId id="288" r:id="rId9"/>
    <p:sldId id="289" r:id="rId10"/>
    <p:sldId id="290" r:id="rId11"/>
    <p:sldId id="291" r:id="rId12"/>
    <p:sldId id="282" r:id="rId13"/>
    <p:sldId id="257" r:id="rId14"/>
    <p:sldId id="258" r:id="rId15"/>
    <p:sldId id="259" r:id="rId16"/>
    <p:sldId id="260" r:id="rId17"/>
    <p:sldId id="261" r:id="rId18"/>
    <p:sldId id="285" r:id="rId19"/>
    <p:sldId id="262" r:id="rId20"/>
    <p:sldId id="283" r:id="rId21"/>
    <p:sldId id="284" r:id="rId22"/>
    <p:sldId id="263" r:id="rId23"/>
    <p:sldId id="264" r:id="rId24"/>
    <p:sldId id="265" r:id="rId25"/>
    <p:sldId id="268" r:id="rId26"/>
    <p:sldId id="266" r:id="rId27"/>
    <p:sldId id="267" r:id="rId28"/>
    <p:sldId id="271" r:id="rId29"/>
    <p:sldId id="270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1983" autoAdjust="0"/>
  </p:normalViewPr>
  <p:slideViewPr>
    <p:cSldViewPr snapToGrid="0" snapToObjects="1">
      <p:cViewPr varScale="1">
        <p:scale>
          <a:sx n="61" d="100"/>
          <a:sy n="61" d="100"/>
        </p:scale>
        <p:origin x="13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2020/3/13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02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each new node to insert into an existing </a:t>
            </a:r>
            <a:r>
              <a:rPr lang="en-US" altLang="zh-TW" dirty="0" smtClean="0"/>
              <a:t>BST </a:t>
            </a:r>
            <a:r>
              <a:rPr lang="en-US" altLang="zh-TW" dirty="0"/>
              <a:t>of k nodes, it takes</a:t>
            </a:r>
          </a:p>
          <a:p>
            <a:pPr lvl="1"/>
            <a:r>
              <a:rPr lang="en-US" altLang="zh-TW" dirty="0" smtClean="0"/>
              <a:t>O(log(k)) </a:t>
            </a:r>
            <a:r>
              <a:rPr lang="en-US" altLang="zh-TW" dirty="0"/>
              <a:t>time to find the right </a:t>
            </a:r>
            <a:r>
              <a:rPr lang="en-US" altLang="zh-TW" dirty="0" smtClean="0"/>
              <a:t>position </a:t>
            </a:r>
            <a:r>
              <a:rPr lang="en-US" altLang="zh-TW" dirty="0" smtClean="0">
                <a:solidFill>
                  <a:srgbClr val="FF0000"/>
                </a:solidFill>
              </a:rPr>
              <a:t>(suppose)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O(1) time to insert the node</a:t>
            </a:r>
          </a:p>
          <a:p>
            <a:r>
              <a:rPr lang="en-US" altLang="zh-TW" dirty="0"/>
              <a:t>K = 0, 1, 2, ….n-1</a:t>
            </a:r>
          </a:p>
          <a:p>
            <a:pPr lvl="1"/>
            <a:r>
              <a:rPr lang="en-US" altLang="zh-TW" dirty="0"/>
              <a:t>So the total time is </a:t>
            </a:r>
            <a:r>
              <a:rPr lang="en-US" altLang="zh-TW" dirty="0" smtClean="0"/>
              <a:t>O(log(2)+…+log(n-1</a:t>
            </a:r>
            <a:r>
              <a:rPr lang="en-US" altLang="zh-TW" dirty="0"/>
              <a:t>))</a:t>
            </a:r>
          </a:p>
          <a:p>
            <a:pPr lvl="1"/>
            <a:r>
              <a:rPr lang="en-US" altLang="zh-TW" dirty="0"/>
              <a:t>The sum is </a:t>
            </a:r>
            <a:r>
              <a:rPr lang="en-US" altLang="zh-TW" dirty="0" smtClean="0"/>
              <a:t>O(n log (n))</a:t>
            </a:r>
            <a:endParaRPr lang="en-US" altLang="zh-TW" dirty="0"/>
          </a:p>
          <a:p>
            <a:r>
              <a:rPr lang="en-US" altLang="zh-TW" dirty="0"/>
              <a:t>O(n) time to output the sorted list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 of BST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3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data structure, you will learn how to store a binary tree using an array, which is called a heap.</a:t>
            </a:r>
          </a:p>
          <a:p>
            <a:r>
              <a:rPr lang="en-US" altLang="zh-TW" dirty="0" smtClean="0"/>
              <a:t>Heap sort = heap + BST for sorting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Heap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22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0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/>
        </p:nvSpPr>
        <p:spPr>
          <a:xfrm>
            <a:off x="7343775" y="3457575"/>
            <a:ext cx="1581150" cy="2695575"/>
          </a:xfrm>
          <a:custGeom>
            <a:avLst/>
            <a:gdLst>
              <a:gd name="connsiteX0" fmla="*/ 0 w 1581150"/>
              <a:gd name="connsiteY0" fmla="*/ 0 h 2695575"/>
              <a:gd name="connsiteX1" fmla="*/ 9525 w 1581150"/>
              <a:gd name="connsiteY1" fmla="*/ 2695575 h 2695575"/>
              <a:gd name="connsiteX2" fmla="*/ 952500 w 1581150"/>
              <a:gd name="connsiteY2" fmla="*/ 2638425 h 2695575"/>
              <a:gd name="connsiteX3" fmla="*/ 1581150 w 1581150"/>
              <a:gd name="connsiteY3" fmla="*/ 1276350 h 2695575"/>
              <a:gd name="connsiteX4" fmla="*/ 514350 w 1581150"/>
              <a:gd name="connsiteY4" fmla="*/ 76200 h 2695575"/>
              <a:gd name="connsiteX5" fmla="*/ 0 w 1581150"/>
              <a:gd name="connsiteY5" fmla="*/ 0 h 269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1150" h="2695575">
                <a:moveTo>
                  <a:pt x="0" y="0"/>
                </a:moveTo>
                <a:lnTo>
                  <a:pt x="9525" y="2695575"/>
                </a:lnTo>
                <a:lnTo>
                  <a:pt x="952500" y="2638425"/>
                </a:lnTo>
                <a:lnTo>
                  <a:pt x="1581150" y="1276350"/>
                </a:lnTo>
                <a:lnTo>
                  <a:pt x="514350" y="76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4775809" y="3363912"/>
            <a:ext cx="2476500" cy="2895600"/>
          </a:xfrm>
          <a:custGeom>
            <a:avLst/>
            <a:gdLst>
              <a:gd name="connsiteX0" fmla="*/ 1238250 w 2476500"/>
              <a:gd name="connsiteY0" fmla="*/ 0 h 2895600"/>
              <a:gd name="connsiteX1" fmla="*/ 28575 w 2476500"/>
              <a:gd name="connsiteY1" fmla="*/ 904875 h 2895600"/>
              <a:gd name="connsiteX2" fmla="*/ 0 w 2476500"/>
              <a:gd name="connsiteY2" fmla="*/ 2371725 h 2895600"/>
              <a:gd name="connsiteX3" fmla="*/ 1200150 w 2476500"/>
              <a:gd name="connsiteY3" fmla="*/ 2895600 h 2895600"/>
              <a:gd name="connsiteX4" fmla="*/ 2476500 w 2476500"/>
              <a:gd name="connsiteY4" fmla="*/ 2857500 h 2895600"/>
              <a:gd name="connsiteX5" fmla="*/ 2466975 w 2476500"/>
              <a:gd name="connsiteY5" fmla="*/ 1381125 h 2895600"/>
              <a:gd name="connsiteX6" fmla="*/ 1238250 w 2476500"/>
              <a:gd name="connsiteY6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500" h="2895600">
                <a:moveTo>
                  <a:pt x="1238250" y="0"/>
                </a:moveTo>
                <a:lnTo>
                  <a:pt x="28575" y="904875"/>
                </a:lnTo>
                <a:lnTo>
                  <a:pt x="0" y="2371725"/>
                </a:lnTo>
                <a:lnTo>
                  <a:pt x="1200150" y="2895600"/>
                </a:lnTo>
                <a:lnTo>
                  <a:pt x="2476500" y="2857500"/>
                </a:lnTo>
                <a:lnTo>
                  <a:pt x="2466975" y="1381125"/>
                </a:lnTo>
                <a:lnTo>
                  <a:pt x="123825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tree?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Tree is a data structure widely used in CS.</a:t>
            </a:r>
          </a:p>
          <a:p>
            <a:r>
              <a:rPr lang="en-US" altLang="zh-TW" dirty="0" smtClean="0"/>
              <a:t>A tree can be defined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</a:p>
          <a:p>
            <a:pPr lvl="1"/>
            <a:r>
              <a:rPr lang="en-US" altLang="zh-TW" dirty="0" smtClean="0"/>
              <a:t>A collection of nodes</a:t>
            </a:r>
          </a:p>
          <a:p>
            <a:pPr lvl="1"/>
            <a:r>
              <a:rPr lang="en-US" altLang="zh-TW" dirty="0" smtClean="0"/>
              <a:t>Each node has a list of  </a:t>
            </a:r>
            <a:br>
              <a:rPr lang="en-US" altLang="zh-TW" dirty="0" smtClean="0"/>
            </a:br>
            <a:r>
              <a:rPr lang="en-US" altLang="zh-TW" dirty="0" smtClean="0"/>
              <a:t>references to other nodes 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children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Each node is referenced </a:t>
            </a:r>
            <a:br>
              <a:rPr lang="en-US" altLang="zh-TW" dirty="0" smtClean="0"/>
            </a:br>
            <a:r>
              <a:rPr lang="en-US" altLang="zh-TW" dirty="0" smtClean="0"/>
              <a:t>at once except the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(not a child of others)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leaf</a:t>
            </a:r>
            <a:r>
              <a:rPr lang="en-US" altLang="zh-TW" dirty="0" smtClean="0"/>
              <a:t> node has no child</a:t>
            </a:r>
          </a:p>
        </p:txBody>
      </p:sp>
      <p:pic>
        <p:nvPicPr>
          <p:cNvPr id="1026" name="Picture 2" descr="https://upload.wikimedia.org/wikipedia/commons/thumb/f/f7/Binary_tree.svg/220px-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09" y="2895600"/>
            <a:ext cx="3857016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384475" y="2631611"/>
            <a:ext cx="871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Root</a:t>
            </a:r>
            <a:endParaRPr lang="zh-TW" altLang="en-US" sz="2800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flipH="1">
            <a:off x="6934200" y="2893221"/>
            <a:ext cx="450275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72197" y="338006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Node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336941" y="5745817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leaves</a:t>
            </a:r>
            <a:endParaRPr lang="zh-TW" altLang="en-US" sz="2800" dirty="0"/>
          </a:p>
        </p:txBody>
      </p:sp>
      <p:cxnSp>
        <p:nvCxnSpPr>
          <p:cNvPr id="15" name="直線單箭頭接點 14"/>
          <p:cNvCxnSpPr>
            <a:stCxn id="14" idx="0"/>
          </p:cNvCxnSpPr>
          <p:nvPr/>
        </p:nvCxnSpPr>
        <p:spPr>
          <a:xfrm flipV="1">
            <a:off x="4880584" y="5148263"/>
            <a:ext cx="243866" cy="59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4" idx="0"/>
          </p:cNvCxnSpPr>
          <p:nvPr/>
        </p:nvCxnSpPr>
        <p:spPr>
          <a:xfrm>
            <a:off x="4880584" y="5745817"/>
            <a:ext cx="75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224064" y="6153286"/>
            <a:ext cx="193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Left subtree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68225" y="6176963"/>
            <a:ext cx="2132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Right subtree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240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39125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Data structure of a binary tree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node of a binary tree has zero to two children: </a:t>
            </a:r>
            <a:br>
              <a:rPr lang="en-US" altLang="zh-TW" dirty="0" smtClean="0"/>
            </a:br>
            <a:r>
              <a:rPr lang="en-US" altLang="zh-TW" dirty="0" smtClean="0"/>
              <a:t>left and right </a:t>
            </a:r>
          </a:p>
          <a:p>
            <a:r>
              <a:rPr lang="en-US" altLang="zh-TW" dirty="0" smtClean="0"/>
              <a:t>In C, the data structure of a node</a:t>
            </a:r>
            <a:br>
              <a:rPr lang="en-US" altLang="zh-TW" dirty="0" smtClean="0"/>
            </a:br>
            <a:r>
              <a:rPr lang="en-US" altLang="zh-TW" dirty="0" smtClean="0"/>
              <a:t>of an integer binary tree can be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_node {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_node *left, *right;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810375" y="2714625"/>
            <a:ext cx="1438275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 flipH="1">
            <a:off x="6505575" y="4007310"/>
            <a:ext cx="515430" cy="68851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5"/>
          </p:cNvCxnSpPr>
          <p:nvPr/>
        </p:nvCxnSpPr>
        <p:spPr>
          <a:xfrm>
            <a:off x="8038020" y="4007310"/>
            <a:ext cx="610140" cy="68851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traversal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Three common ways to traverse a binary tree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: in-order, pre-order, and post-order</a:t>
            </a:r>
          </a:p>
          <a:p>
            <a:r>
              <a:rPr lang="en-US" altLang="zh-TW" dirty="0" smtClean="0"/>
              <a:t>Pre-order: visit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</a:p>
          <a:p>
            <a:pPr lvl="1"/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7 3 6 8 11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5 9 4</a:t>
            </a:r>
          </a:p>
          <a:p>
            <a:r>
              <a:rPr lang="en-US" altLang="zh-TW" dirty="0" smtClean="0"/>
              <a:t>In-order: visit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</a:p>
          <a:p>
            <a:pPr lvl="1"/>
            <a:r>
              <a:rPr lang="en-US" altLang="zh-TW" u="sng" dirty="0" smtClean="0">
                <a:solidFill>
                  <a:srgbClr val="0070C0"/>
                </a:solidFill>
              </a:rPr>
              <a:t>3 7 8 6 11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5 4 9</a:t>
            </a:r>
          </a:p>
          <a:p>
            <a:r>
              <a:rPr lang="en-US" altLang="zh-TW" dirty="0" smtClean="0"/>
              <a:t>Post-order: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</a:p>
          <a:p>
            <a:pPr lvl="1"/>
            <a:r>
              <a:rPr lang="en-US" altLang="zh-TW" u="sng" dirty="0" smtClean="0">
                <a:solidFill>
                  <a:srgbClr val="0070C0"/>
                </a:solidFill>
              </a:rPr>
              <a:t>3 8 11 6 7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4 9 5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endParaRPr lang="zh-TW" altLang="en-US" u="sng" dirty="0">
              <a:solidFill>
                <a:srgbClr val="0070C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156809" y="2992602"/>
            <a:ext cx="3857016" cy="3208338"/>
            <a:chOff x="5156809" y="3244850"/>
            <a:chExt cx="3857016" cy="3208338"/>
          </a:xfrm>
        </p:grpSpPr>
        <p:pic>
          <p:nvPicPr>
            <p:cNvPr id="4" name="Picture 2" descr="https://upload.wikimedia.org/wikipedia/commons/thumb/f/f7/Binary_tree.svg/220px-Binary_tre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809" y="3244850"/>
              <a:ext cx="3857016" cy="3208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橢圓 5"/>
            <p:cNvSpPr/>
            <p:nvPr/>
          </p:nvSpPr>
          <p:spPr>
            <a:xfrm>
              <a:off x="5267325" y="5057775"/>
              <a:ext cx="419100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3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048375" y="5959474"/>
              <a:ext cx="419100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8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7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to print the pre-order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Problem: given a tree root, print its pre-order</a:t>
            </a:r>
          </a:p>
          <a:p>
            <a:r>
              <a:rPr lang="en-US" altLang="zh-TW" dirty="0" smtClean="0"/>
              <a:t>Idea: by definition, write a recursive 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47446" y="2951482"/>
            <a:ext cx="64776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preorder(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if(root!=NULL)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”, root-&gt;data);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preorder(root-&gt;left);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preorder(root-&gt;right);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find the max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Problem: find the maximum value in a tree</a:t>
            </a:r>
          </a:p>
          <a:p>
            <a:r>
              <a:rPr lang="en-US" altLang="zh-TW" dirty="0" smtClean="0"/>
              <a:t>Idea: maximum value in a tree = </a:t>
            </a:r>
            <a:br>
              <a:rPr lang="en-US" altLang="zh-TW" dirty="0" smtClean="0"/>
            </a:br>
            <a:r>
              <a:rPr lang="en-US" altLang="zh-TW" dirty="0" smtClean="0"/>
              <a:t>max{root, max of left subtree, max of right subtree}</a:t>
            </a:r>
          </a:p>
          <a:p>
            <a:r>
              <a:rPr lang="en-US" altLang="zh-TW" dirty="0" smtClean="0"/>
              <a:t>Write a recursive function to find the maximum of a tree  </a:t>
            </a:r>
            <a:br>
              <a:rPr lang="en-US" altLang="zh-TW" dirty="0" smtClean="0"/>
            </a:br>
            <a:r>
              <a:rPr lang="en-US" altLang="zh-TW" dirty="0" smtClean="0"/>
              <a:t>      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*root)</a:t>
            </a:r>
            <a:endParaRPr lang="zh-TW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Free the space allocated to a tree after you are done the operations</a:t>
            </a:r>
          </a:p>
          <a:p>
            <a:r>
              <a:rPr lang="en-US" altLang="zh-TW" dirty="0" smtClean="0"/>
              <a:t>Algorithm</a:t>
            </a:r>
          </a:p>
          <a:p>
            <a:pPr lvl="1"/>
            <a:r>
              <a:rPr lang="en-US" altLang="zh-TW" dirty="0" smtClean="0"/>
              <a:t>Free the root after all its descendent are freed</a:t>
            </a:r>
          </a:p>
          <a:p>
            <a:pPr lvl="1"/>
            <a:r>
              <a:rPr lang="en-US" altLang="zh-TW" dirty="0" smtClean="0"/>
              <a:t>Recursively free the space</a:t>
            </a:r>
          </a:p>
          <a:p>
            <a:pPr lvl="1"/>
            <a:r>
              <a:rPr lang="en-US" altLang="zh-TW" dirty="0"/>
              <a:t>Which </a:t>
            </a:r>
            <a:r>
              <a:rPr lang="en-US" altLang="zh-TW" dirty="0" smtClean="0"/>
              <a:t>order of tree traversal </a:t>
            </a:r>
            <a:r>
              <a:rPr lang="en-US" altLang="zh-TW" smtClean="0"/>
              <a:t>it is?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delete a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1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build a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Given pre-order and in-order, if all values are unique, you can construct a unique binary tree</a:t>
            </a:r>
          </a:p>
          <a:p>
            <a:r>
              <a:rPr lang="en-US" altLang="zh-TW" dirty="0" smtClean="0"/>
              <a:t>Example: </a:t>
            </a:r>
          </a:p>
          <a:p>
            <a:pPr lvl="1"/>
            <a:r>
              <a:rPr lang="en-US" altLang="zh-TW" dirty="0" smtClean="0"/>
              <a:t>Pre-order: </a:t>
            </a:r>
            <a:r>
              <a:rPr lang="en-US" altLang="zh-TW" u="sng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7 3 6 8 11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5 9 </a:t>
            </a:r>
            <a:r>
              <a:rPr lang="en-US" altLang="zh-TW" u="sng" dirty="0" smtClean="0">
                <a:solidFill>
                  <a:srgbClr val="0070C0"/>
                </a:solidFill>
              </a:rPr>
              <a:t>4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In-order:  </a:t>
            </a:r>
            <a:r>
              <a:rPr lang="en-US" altLang="zh-TW" u="sng" dirty="0">
                <a:solidFill>
                  <a:srgbClr val="0070C0"/>
                </a:solidFill>
              </a:rPr>
              <a:t>3 7 8 6 11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5 4 9</a:t>
            </a:r>
          </a:p>
          <a:p>
            <a:r>
              <a:rPr lang="en-US" altLang="zh-TW" dirty="0" smtClean="0"/>
              <a:t>Idea:</a:t>
            </a:r>
          </a:p>
          <a:p>
            <a:pPr lvl="1"/>
            <a:r>
              <a:rPr lang="en-US" altLang="zh-TW" dirty="0" smtClean="0"/>
              <a:t>From the pre-order, you know 2 is the root.</a:t>
            </a:r>
          </a:p>
          <a:p>
            <a:pPr lvl="1"/>
            <a:r>
              <a:rPr lang="en-US" altLang="zh-TW" dirty="0" smtClean="0"/>
              <a:t>From the in-order, you know the values in front of 2 are in the left subtree, and the values behind 2 are in the right subtree. (also the sizes of left and right subtrees)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 construct the left subtree and right subtree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2000" y="5992297"/>
            <a:ext cx="5061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TW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will be taught in the data structure class.</a:t>
            </a:r>
            <a:endParaRPr lang="zh-TW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4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12677 - Hunter Likes </a:t>
            </a:r>
            <a:r>
              <a:rPr lang="en-US" altLang="zh-TW" dirty="0" smtClean="0"/>
              <a:t>Cypher, you can use link list to implement it.  But the time is slow.</a:t>
            </a:r>
            <a:endParaRPr lang="en-US" altLang="zh-TW" dirty="0" smtClean="0"/>
          </a:p>
          <a:p>
            <a:r>
              <a:rPr lang="en-US" altLang="zh-TW" dirty="0" smtClean="0"/>
              <a:t>It is because the overhead of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 is too large (100~10000 times slower than +-*/)</a:t>
            </a:r>
          </a:p>
          <a:p>
            <a:pPr lvl="1"/>
            <a:r>
              <a:rPr lang="en-US" altLang="zh-TW" dirty="0" smtClean="0"/>
              <a:t>This will be covered in the class of OS</a:t>
            </a:r>
          </a:p>
          <a:p>
            <a:r>
              <a:rPr lang="en-US" altLang="zh-TW" dirty="0" smtClean="0"/>
              <a:t>How to solve this problem?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Alternative implementation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0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5307524" cy="4525963"/>
          </a:xfrm>
        </p:spPr>
        <p:txBody>
          <a:bodyPr/>
          <a:lstStyle/>
          <a:p>
            <a:r>
              <a:rPr lang="en-US" altLang="zh-TW" dirty="0" smtClean="0"/>
              <a:t>The values in the left subtree are smaller than that in the root; the values in the right subtree are larger than that in the root.</a:t>
            </a:r>
          </a:p>
          <a:p>
            <a:r>
              <a:rPr lang="en-US" altLang="zh-TW" dirty="0" smtClean="0"/>
              <a:t>Usage:</a:t>
            </a:r>
          </a:p>
          <a:p>
            <a:pPr lvl="1"/>
            <a:r>
              <a:rPr lang="en-US" altLang="zh-TW" dirty="0" smtClean="0"/>
              <a:t>Search</a:t>
            </a:r>
          </a:p>
          <a:p>
            <a:pPr lvl="1"/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binary search tree (BST)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5528441" y="1881351"/>
            <a:ext cx="3499946" cy="3836382"/>
            <a:chOff x="5186854" y="1881351"/>
            <a:chExt cx="3499946" cy="3836382"/>
          </a:xfrm>
        </p:grpSpPr>
        <p:sp>
          <p:nvSpPr>
            <p:cNvPr id="10" name="橢圓 9"/>
            <p:cNvSpPr/>
            <p:nvPr/>
          </p:nvSpPr>
          <p:spPr>
            <a:xfrm>
              <a:off x="6421820" y="1881351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8</a:t>
              </a:r>
              <a:endParaRPr lang="zh-TW" altLang="en-US" sz="28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5738647" y="2793123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3</a:t>
              </a:r>
              <a:endParaRPr lang="zh-TW" altLang="en-US" sz="28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320454" y="2800884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800" dirty="0" smtClean="0"/>
                <a:t>10</a:t>
              </a:r>
              <a:endParaRPr lang="zh-TW" altLang="en-US" sz="28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5186854" y="3878318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6274674" y="3980162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6</a:t>
              </a:r>
              <a:endParaRPr lang="zh-TW" altLang="en-US" sz="28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8003627" y="4015950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800" dirty="0" smtClean="0"/>
                <a:t>14</a:t>
              </a:r>
              <a:endParaRPr lang="zh-TW" altLang="en-US" sz="28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5738648" y="5076602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6763406" y="5087112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7533287" y="5053162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800" dirty="0" smtClean="0"/>
                <a:t>13</a:t>
              </a:r>
              <a:endParaRPr lang="zh-TW" altLang="en-US" sz="2800" dirty="0"/>
            </a:p>
          </p:txBody>
        </p:sp>
        <p:cxnSp>
          <p:nvCxnSpPr>
            <p:cNvPr id="20" name="直線接點 19"/>
            <p:cNvCxnSpPr>
              <a:stCxn id="10" idx="3"/>
              <a:endCxn id="11" idx="0"/>
            </p:cNvCxnSpPr>
            <p:nvPr/>
          </p:nvCxnSpPr>
          <p:spPr>
            <a:xfrm flipH="1">
              <a:off x="6080234" y="2419620"/>
              <a:ext cx="441634" cy="3735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5"/>
              <a:endCxn id="12" idx="0"/>
            </p:cNvCxnSpPr>
            <p:nvPr/>
          </p:nvCxnSpPr>
          <p:spPr>
            <a:xfrm>
              <a:off x="7004945" y="2419620"/>
              <a:ext cx="657096" cy="381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1" idx="3"/>
              <a:endCxn id="13" idx="0"/>
            </p:cNvCxnSpPr>
            <p:nvPr/>
          </p:nvCxnSpPr>
          <p:spPr>
            <a:xfrm flipH="1">
              <a:off x="5528441" y="3331392"/>
              <a:ext cx="310254" cy="546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5"/>
              <a:endCxn id="14" idx="0"/>
            </p:cNvCxnSpPr>
            <p:nvPr/>
          </p:nvCxnSpPr>
          <p:spPr>
            <a:xfrm>
              <a:off x="6321772" y="3331392"/>
              <a:ext cx="294489" cy="6487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2" idx="5"/>
              <a:endCxn id="15" idx="0"/>
            </p:cNvCxnSpPr>
            <p:nvPr/>
          </p:nvCxnSpPr>
          <p:spPr>
            <a:xfrm>
              <a:off x="7903579" y="3339153"/>
              <a:ext cx="441635" cy="6767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15" idx="3"/>
              <a:endCxn id="18" idx="0"/>
            </p:cNvCxnSpPr>
            <p:nvPr/>
          </p:nvCxnSpPr>
          <p:spPr>
            <a:xfrm flipH="1">
              <a:off x="7874874" y="4554219"/>
              <a:ext cx="228801" cy="498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14" idx="3"/>
              <a:endCxn id="16" idx="0"/>
            </p:cNvCxnSpPr>
            <p:nvPr/>
          </p:nvCxnSpPr>
          <p:spPr>
            <a:xfrm flipH="1">
              <a:off x="6080235" y="4518431"/>
              <a:ext cx="294487" cy="5581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14" idx="5"/>
              <a:endCxn id="17" idx="0"/>
            </p:cNvCxnSpPr>
            <p:nvPr/>
          </p:nvCxnSpPr>
          <p:spPr>
            <a:xfrm>
              <a:off x="6857799" y="4518431"/>
              <a:ext cx="247194" cy="568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8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Give a sequence of numbers, construct a BST</a:t>
            </a:r>
          </a:p>
          <a:p>
            <a:r>
              <a:rPr lang="en-US" altLang="zh-TW" dirty="0" smtClean="0"/>
              <a:t>Different orders can give different trees</a:t>
            </a:r>
          </a:p>
          <a:p>
            <a:pPr lvl="1"/>
            <a:r>
              <a:rPr lang="en-US" altLang="zh-TW" dirty="0" smtClean="0"/>
              <a:t>Ex: 1 3 4 6 7 8 10 13 14 </a:t>
            </a:r>
          </a:p>
          <a:p>
            <a:pPr lvl="1"/>
            <a:r>
              <a:rPr lang="en-US" altLang="zh-TW" dirty="0" smtClean="0"/>
              <a:t>Ex: 8 3 10 14 13 6 </a:t>
            </a:r>
            <a:r>
              <a:rPr lang="en-US" altLang="zh-TW" smtClean="0"/>
              <a:t>7 1 4</a:t>
            </a:r>
            <a:endParaRPr lang="en-US" altLang="zh-TW" dirty="0" smtClean="0"/>
          </a:p>
          <a:p>
            <a:r>
              <a:rPr lang="en-US" altLang="zh-TW" dirty="0" smtClean="0"/>
              <a:t>The height of three influence the complexity of search and sorting</a:t>
            </a:r>
          </a:p>
          <a:p>
            <a:r>
              <a:rPr lang="en-US" altLang="zh-TW" dirty="0" smtClean="0"/>
              <a:t>Balanced BST (in Algorithm class)</a:t>
            </a:r>
          </a:p>
          <a:p>
            <a:pPr lvl="1"/>
            <a:r>
              <a:rPr lang="en-US" altLang="zh-TW" dirty="0" smtClean="0"/>
              <a:t>AVL tree, red-black-tree, splay tree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a BST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5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parser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Boolean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Boolean expression can be expressed by a network of gates 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(A&amp;B)|(B&amp;C)</a:t>
            </a:r>
            <a:r>
              <a:rPr lang="en-US" altLang="zh-TW" dirty="0" smtClean="0"/>
              <a:t> can </a:t>
            </a:r>
            <a:br>
              <a:rPr lang="en-US" altLang="zh-TW" dirty="0" smtClean="0"/>
            </a:br>
            <a:r>
              <a:rPr lang="en-US" altLang="zh-TW" dirty="0" smtClean="0"/>
              <a:t>be expressed as </a:t>
            </a:r>
            <a:endParaRPr lang="en-US" altLang="zh-TW" dirty="0"/>
          </a:p>
          <a:p>
            <a:r>
              <a:rPr lang="en-US" altLang="zh-TW" dirty="0" smtClean="0"/>
              <a:t>It looks like a reclined tree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which is called a </a:t>
            </a:r>
            <a:r>
              <a:rPr lang="en-US" altLang="zh-TW" dirty="0" smtClean="0">
                <a:solidFill>
                  <a:srgbClr val="FF0000"/>
                </a:solidFill>
              </a:rPr>
              <a:t>syntax tree</a:t>
            </a:r>
          </a:p>
          <a:p>
            <a:pPr lvl="1"/>
            <a:r>
              <a:rPr lang="en-US" altLang="zh-TW" dirty="0" smtClean="0"/>
              <a:t>Leaf nodes are inputs</a:t>
            </a:r>
          </a:p>
          <a:p>
            <a:pPr lvl="1"/>
            <a:r>
              <a:rPr lang="en-US" altLang="zh-TW" dirty="0" smtClean="0"/>
              <a:t>Internal nodes are operators</a:t>
            </a:r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294449" y="2421246"/>
            <a:ext cx="3540234" cy="1302225"/>
            <a:chOff x="3938586" y="4048125"/>
            <a:chExt cx="3540234" cy="1302225"/>
          </a:xfrm>
        </p:grpSpPr>
        <p:sp>
          <p:nvSpPr>
            <p:cNvPr id="4" name="文字方塊 3"/>
            <p:cNvSpPr txBox="1"/>
            <p:nvPr/>
          </p:nvSpPr>
          <p:spPr>
            <a:xfrm>
              <a:off x="3952875" y="40481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952875" y="43677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952875" y="49709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pic>
          <p:nvPicPr>
            <p:cNvPr id="1026" name="Picture 2" descr="boolean algebra AND gate truth tab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60" r="10960" b="25275"/>
            <a:stretch/>
          </p:blipFill>
          <p:spPr bwMode="auto">
            <a:xfrm>
              <a:off x="4287945" y="4063446"/>
              <a:ext cx="16764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boolean algebra AND gate truth tab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60" r="10960" b="25275"/>
            <a:stretch/>
          </p:blipFill>
          <p:spPr bwMode="auto">
            <a:xfrm>
              <a:off x="4287945" y="4702650"/>
              <a:ext cx="16764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接點 8"/>
            <p:cNvCxnSpPr>
              <a:stCxn id="1026" idx="3"/>
            </p:cNvCxnSpPr>
            <p:nvPr/>
          </p:nvCxnSpPr>
          <p:spPr>
            <a:xfrm>
              <a:off x="5964345" y="4387296"/>
              <a:ext cx="0" cy="1748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3938586" y="465133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pic>
          <p:nvPicPr>
            <p:cNvPr id="1028" name="Picture 4" descr="boolean algebra OR gate truth tabl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0" r="18058" b="23686"/>
            <a:stretch/>
          </p:blipFill>
          <p:spPr bwMode="auto">
            <a:xfrm>
              <a:off x="5964345" y="4380409"/>
              <a:ext cx="1514475" cy="661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直線接點 25"/>
            <p:cNvCxnSpPr/>
            <p:nvPr/>
          </p:nvCxnSpPr>
          <p:spPr>
            <a:xfrm>
              <a:off x="5964345" y="4815921"/>
              <a:ext cx="0" cy="1748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6600825" y="4552393"/>
              <a:ext cx="333375" cy="2635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  <a:endPara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004358" y="4040242"/>
            <a:ext cx="2749771" cy="1848598"/>
            <a:chOff x="5122755" y="4695823"/>
            <a:chExt cx="2749771" cy="1848598"/>
          </a:xfrm>
        </p:grpSpPr>
        <p:sp>
          <p:nvSpPr>
            <p:cNvPr id="27" name="橢圓 26"/>
            <p:cNvSpPr/>
            <p:nvPr/>
          </p:nvSpPr>
          <p:spPr>
            <a:xfrm>
              <a:off x="6076950" y="4695823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OR</a:t>
              </a:r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6815137" y="5436394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dirty="0" smtClean="0"/>
                <a:t>AND</a:t>
              </a:r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438775" y="5436393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dirty="0" smtClean="0"/>
                <a:t>AND</a:t>
              </a:r>
              <a:endParaRPr lang="zh-TW" altLang="en-US" dirty="0"/>
            </a:p>
          </p:txBody>
        </p:sp>
        <p:cxnSp>
          <p:nvCxnSpPr>
            <p:cNvPr id="29" name="直線接點 28"/>
            <p:cNvCxnSpPr>
              <a:stCxn id="32" idx="0"/>
              <a:endCxn id="27" idx="3"/>
            </p:cNvCxnSpPr>
            <p:nvPr/>
          </p:nvCxnSpPr>
          <p:spPr>
            <a:xfrm flipV="1">
              <a:off x="5800725" y="5110458"/>
              <a:ext cx="382238" cy="325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31" idx="0"/>
              <a:endCxn id="27" idx="5"/>
            </p:cNvCxnSpPr>
            <p:nvPr/>
          </p:nvCxnSpPr>
          <p:spPr>
            <a:xfrm flipH="1" flipV="1">
              <a:off x="6694837" y="5110458"/>
              <a:ext cx="482250" cy="325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5122755" y="606343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057218" y="6082756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B</a:t>
              </a:r>
              <a:endParaRPr lang="zh-TW" altLang="en-US" sz="24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518930" y="606314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B</a:t>
              </a:r>
              <a:endParaRPr lang="zh-TW" altLang="en-US" sz="24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524354" y="6063141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C</a:t>
              </a:r>
              <a:endParaRPr lang="zh-TW" altLang="en-US" sz="2400" dirty="0"/>
            </a:p>
          </p:txBody>
        </p:sp>
        <p:cxnSp>
          <p:nvCxnSpPr>
            <p:cNvPr id="37" name="直線接點 36"/>
            <p:cNvCxnSpPr>
              <a:stCxn id="38" idx="0"/>
              <a:endCxn id="32" idx="3"/>
            </p:cNvCxnSpPr>
            <p:nvPr/>
          </p:nvCxnSpPr>
          <p:spPr>
            <a:xfrm flipV="1">
              <a:off x="5304055" y="5851028"/>
              <a:ext cx="240733" cy="212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0"/>
              <a:endCxn id="32" idx="5"/>
            </p:cNvCxnSpPr>
            <p:nvPr/>
          </p:nvCxnSpPr>
          <p:spPr>
            <a:xfrm flipH="1" flipV="1">
              <a:off x="6056662" y="5851028"/>
              <a:ext cx="181856" cy="231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endCxn id="31" idx="3"/>
            </p:cNvCxnSpPr>
            <p:nvPr/>
          </p:nvCxnSpPr>
          <p:spPr>
            <a:xfrm flipV="1">
              <a:off x="6700230" y="5851029"/>
              <a:ext cx="220920" cy="212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41" idx="0"/>
              <a:endCxn id="31" idx="5"/>
            </p:cNvCxnSpPr>
            <p:nvPr/>
          </p:nvCxnSpPr>
          <p:spPr>
            <a:xfrm flipH="1" flipV="1">
              <a:off x="7433024" y="5851029"/>
              <a:ext cx="265416" cy="21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60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Boolean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Given a Boolean expression, output its </a:t>
            </a:r>
            <a:r>
              <a:rPr lang="en-US" altLang="zh-TW" dirty="0" smtClean="0">
                <a:solidFill>
                  <a:srgbClr val="FF0000"/>
                </a:solidFill>
              </a:rPr>
              <a:t>truth table</a:t>
            </a:r>
          </a:p>
          <a:p>
            <a:r>
              <a:rPr lang="en-US" altLang="zh-TW" dirty="0" smtClean="0"/>
              <a:t>For example: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(A&amp;B)|(B&amp;C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 smtClean="0"/>
              <a:t>Output:	0000</a:t>
            </a:r>
            <a:br>
              <a:rPr lang="en-US" altLang="zh-TW" dirty="0" smtClean="0"/>
            </a:br>
            <a:r>
              <a:rPr lang="en-US" altLang="zh-TW" dirty="0" smtClean="0"/>
              <a:t>		0010</a:t>
            </a:r>
            <a:br>
              <a:rPr lang="en-US" altLang="zh-TW" dirty="0" smtClean="0"/>
            </a:br>
            <a:r>
              <a:rPr lang="en-US" altLang="zh-TW" dirty="0" smtClean="0"/>
              <a:t>		0100</a:t>
            </a:r>
            <a:br>
              <a:rPr lang="en-US" altLang="zh-TW" dirty="0" smtClean="0"/>
            </a:br>
            <a:r>
              <a:rPr lang="en-US" altLang="zh-TW" dirty="0" smtClean="0"/>
              <a:t>		0111</a:t>
            </a:r>
            <a:br>
              <a:rPr lang="en-US" altLang="zh-TW" dirty="0" smtClean="0"/>
            </a:br>
            <a:r>
              <a:rPr lang="en-US" altLang="zh-TW" dirty="0" smtClean="0"/>
              <a:t>		1000</a:t>
            </a:r>
            <a:br>
              <a:rPr lang="en-US" altLang="zh-TW" dirty="0" smtClean="0"/>
            </a:br>
            <a:r>
              <a:rPr lang="en-US" altLang="zh-TW" dirty="0" smtClean="0"/>
              <a:t>		1010</a:t>
            </a:r>
            <a:br>
              <a:rPr lang="en-US" altLang="zh-TW" dirty="0" smtClean="0"/>
            </a:br>
            <a:r>
              <a:rPr lang="en-US" altLang="zh-TW" dirty="0" smtClean="0"/>
              <a:t>		1101</a:t>
            </a:r>
            <a:br>
              <a:rPr lang="en-US" altLang="zh-TW" dirty="0" smtClean="0"/>
            </a:br>
            <a:r>
              <a:rPr lang="en-US" altLang="zh-TW" dirty="0" smtClean="0"/>
              <a:t>		1111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572000" y="2974339"/>
          <a:ext cx="36480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19"/>
                <a:gridCol w="912019"/>
                <a:gridCol w="912019"/>
                <a:gridCol w="9120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5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truth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 a prefix Boolean expression, which only has at most 4 variables ‘A’, ‘B’, ‘C’, and ‘D’, and 2 operators, AND ‘&amp;’ and OR ‘|’, print its truth table.</a:t>
            </a:r>
          </a:p>
          <a:p>
            <a:r>
              <a:rPr lang="en-US" altLang="zh-TW" dirty="0" smtClean="0"/>
              <a:t>Challenges:</a:t>
            </a:r>
          </a:p>
          <a:p>
            <a:pPr lvl="1"/>
            <a:r>
              <a:rPr lang="en-US" altLang="zh-TW" dirty="0" smtClean="0"/>
              <a:t>How to generate all combinations of inputs?</a:t>
            </a:r>
          </a:p>
          <a:p>
            <a:pPr lvl="1"/>
            <a:r>
              <a:rPr lang="en-US" altLang="zh-TW" dirty="0" smtClean="0"/>
              <a:t>How to evaluate the prefix expression?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1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Prefix expression is easier to evaluate </a:t>
            </a:r>
          </a:p>
          <a:p>
            <a:pPr lvl="1"/>
            <a:r>
              <a:rPr lang="en-US" altLang="zh-TW" dirty="0" smtClean="0"/>
              <a:t>Similar to the pre-order of the tree expression</a:t>
            </a:r>
          </a:p>
          <a:p>
            <a:r>
              <a:rPr lang="en-US" altLang="zh-TW" dirty="0" smtClean="0"/>
              <a:t>A recursive algorithm for evaluating prefix expression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3050" y="3553808"/>
            <a:ext cx="6362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c =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c is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operator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op1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op2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op1 c op2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c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a variable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of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7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657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Input: char </a:t>
            </a:r>
            <a:r>
              <a:rPr lang="en-US" altLang="zh-TW" dirty="0"/>
              <a:t>expr[] =“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|&amp;AB&amp;BC”;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3001" y="3590925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43326" y="3590925"/>
            <a:ext cx="904874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c=‘|’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6376" y="4352925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76702" y="4324350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c=‘&amp;’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09752" y="5063331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9605" y="5091906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c=‘A’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>
            <a:off x="2276476" y="3990975"/>
            <a:ext cx="333375" cy="3619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  <a:endCxn id="9" idx="0"/>
          </p:cNvCxnSpPr>
          <p:nvPr/>
        </p:nvCxnSpPr>
        <p:spPr>
          <a:xfrm>
            <a:off x="2609851" y="4752975"/>
            <a:ext cx="333376" cy="3103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05427" y="4324350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OP1=A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419605" y="5077618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c=‘B’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457952" y="4324350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OP2=B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881563" y="3571875"/>
            <a:ext cx="1404939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OP1=A&amp;B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1143001" y="2928937"/>
          <a:ext cx="6095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24" name="向下箭號 23"/>
          <p:cNvSpPr/>
          <p:nvPr/>
        </p:nvSpPr>
        <p:spPr>
          <a:xfrm>
            <a:off x="1314452" y="2497136"/>
            <a:ext cx="495300" cy="4095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05427" y="4338637"/>
            <a:ext cx="981075" cy="385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OP1=B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419605" y="5091906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c=‘C’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457953" y="4338637"/>
            <a:ext cx="981075" cy="385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OP2=C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536530" y="3586162"/>
            <a:ext cx="1404939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OP2=B&amp;C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629525" y="4338637"/>
            <a:ext cx="1057275" cy="414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929314" y="5056186"/>
            <a:ext cx="1057275" cy="414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9896 0.003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96 0.00324 L 0.1948 0.003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8 0.00324 L 0.28542 0.0060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42 0.00602 L 0.3823 0.0060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3 0.00602 L 0.47813 0.0060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13 0.00602 L 0.57292 0.0060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animBg="1"/>
      <p:bldP spid="10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1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infix to prefix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94225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How to transfer from infix to prefix? </a:t>
            </a:r>
          </a:p>
          <a:p>
            <a:pPr lvl="1"/>
            <a:r>
              <a:rPr lang="en-US" altLang="zh-TW" dirty="0" smtClean="0"/>
              <a:t>You will learn a formal way in </a:t>
            </a:r>
            <a:r>
              <a:rPr lang="en-US" altLang="zh-TW" b="1" dirty="0" smtClean="0"/>
              <a:t>data structure</a:t>
            </a:r>
            <a:r>
              <a:rPr lang="en-US" altLang="zh-TW" dirty="0" smtClean="0"/>
              <a:t> using </a:t>
            </a:r>
            <a:r>
              <a:rPr lang="en-US" altLang="zh-TW" b="1" dirty="0" smtClean="0"/>
              <a:t>stack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Here we build a syntax tree from the infix, and print the pre-order of the tree, the prefix expression.</a:t>
            </a:r>
          </a:p>
          <a:p>
            <a:r>
              <a:rPr lang="en-US" altLang="zh-TW" dirty="0" smtClean="0"/>
              <a:t>Consider expression without any parenthesis.</a:t>
            </a:r>
            <a:r>
              <a:rPr lang="en-US" altLang="zh-TW" dirty="0"/>
              <a:t> </a:t>
            </a:r>
            <a:r>
              <a:rPr lang="en-US" altLang="zh-TW" dirty="0" smtClean="0"/>
              <a:t>The recursion for </a:t>
            </a:r>
            <a:r>
              <a:rPr lang="en-US" altLang="zh-TW" dirty="0"/>
              <a:t>expression (</a:t>
            </a:r>
            <a:r>
              <a:rPr lang="en-US" altLang="zh-TW" dirty="0" smtClean="0"/>
              <a:t>left association): 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b="1" dirty="0" smtClean="0">
                <a:solidFill>
                  <a:srgbClr val="FF0000"/>
                </a:solidFill>
              </a:rPr>
              <a:t>EXPR=ID | EXPR OP ID</a:t>
            </a:r>
          </a:p>
          <a:p>
            <a:pPr lvl="1"/>
            <a:r>
              <a:rPr lang="en-US" altLang="zh-TW" dirty="0" smtClean="0"/>
              <a:t>EXPR is the expression, ID is one of ‘A’, ‘B’, ’C’, or ‘D’, and OP is one of ‘&amp;’ or ‘|’.</a:t>
            </a:r>
          </a:p>
          <a:p>
            <a:pPr lvl="1"/>
            <a:r>
              <a:rPr lang="en-US" altLang="zh-TW" dirty="0" smtClean="0"/>
              <a:t>This is called the </a:t>
            </a:r>
            <a:r>
              <a:rPr lang="en-US" altLang="zh-TW" dirty="0" smtClean="0">
                <a:solidFill>
                  <a:srgbClr val="FF0000"/>
                </a:solidFill>
              </a:rPr>
              <a:t>grammar</a:t>
            </a:r>
            <a:r>
              <a:rPr lang="en-US" altLang="zh-TW" dirty="0" smtClean="0"/>
              <a:t> of the expression</a:t>
            </a:r>
            <a:endParaRPr lang="en-US" altLang="zh-TW" dirty="0"/>
          </a:p>
          <a:p>
            <a:pPr lvl="1"/>
            <a:r>
              <a:rPr lang="en-US" altLang="zh-TW" dirty="0" smtClean="0"/>
              <a:t>Why </a:t>
            </a:r>
            <a:r>
              <a:rPr lang="en-US" altLang="zh-TW" dirty="0"/>
              <a:t>not </a:t>
            </a:r>
            <a:r>
              <a:rPr lang="en-US" altLang="zh-TW" dirty="0" smtClean="0">
                <a:solidFill>
                  <a:srgbClr val="00B050"/>
                </a:solidFill>
              </a:rPr>
              <a:t>EXPR=ID </a:t>
            </a:r>
            <a:r>
              <a:rPr lang="en-US" altLang="zh-TW" dirty="0">
                <a:solidFill>
                  <a:srgbClr val="00B050"/>
                </a:solidFill>
              </a:rPr>
              <a:t>| </a:t>
            </a:r>
            <a:r>
              <a:rPr lang="en-US" altLang="zh-TW" dirty="0" smtClean="0">
                <a:solidFill>
                  <a:srgbClr val="00B050"/>
                </a:solidFill>
              </a:rPr>
              <a:t>ID OP EXPR</a:t>
            </a:r>
          </a:p>
        </p:txBody>
      </p:sp>
    </p:spTree>
    <p:extLst>
      <p:ext uri="{BB962C8B-B14F-4D97-AF65-F5344CB8AC3E}">
        <p14:creationId xmlns:p14="http://schemas.microsoft.com/office/powerpoint/2010/main" val="40164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Left association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668" y="1825625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A&amp;B|C is (A&amp;B)|C, not A&amp;(B|C)</a:t>
            </a:r>
          </a:p>
          <a:p>
            <a:pPr lvl="1"/>
            <a:r>
              <a:rPr lang="en-US" altLang="zh-TW" dirty="0" smtClean="0"/>
              <a:t>Just like 7-4+2 not equal to 7-(4+2)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884749" y="3118561"/>
          <a:ext cx="3114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6"/>
                <a:gridCol w="400050"/>
                <a:gridCol w="466725"/>
                <a:gridCol w="933450"/>
                <a:gridCol w="8667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(A&amp;B)|C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A&amp;(B|C)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1435815" y="3643745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920149" y="4593571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006169" y="4581459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46029" y="546222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435815" y="5462228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5" idx="3"/>
            <a:endCxn id="6" idx="0"/>
          </p:cNvCxnSpPr>
          <p:nvPr/>
        </p:nvCxnSpPr>
        <p:spPr>
          <a:xfrm flipH="1">
            <a:off x="1286862" y="4204722"/>
            <a:ext cx="256361" cy="38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7" idx="0"/>
          </p:cNvCxnSpPr>
          <p:nvPr/>
        </p:nvCxnSpPr>
        <p:spPr>
          <a:xfrm>
            <a:off x="2072342" y="4204722"/>
            <a:ext cx="300540" cy="37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8" idx="0"/>
          </p:cNvCxnSpPr>
          <p:nvPr/>
        </p:nvCxnSpPr>
        <p:spPr>
          <a:xfrm flipH="1">
            <a:off x="812742" y="5154548"/>
            <a:ext cx="214815" cy="30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5"/>
            <a:endCxn id="9" idx="0"/>
          </p:cNvCxnSpPr>
          <p:nvPr/>
        </p:nvCxnSpPr>
        <p:spPr>
          <a:xfrm>
            <a:off x="1546166" y="5154548"/>
            <a:ext cx="256362" cy="30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4396233" y="4366825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3887670" y="331917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4842921" y="5346608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3329201" y="4466455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3922113" y="5344431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25" idx="0"/>
            <a:endCxn id="26" idx="5"/>
          </p:cNvCxnSpPr>
          <p:nvPr/>
        </p:nvCxnSpPr>
        <p:spPr>
          <a:xfrm flipH="1" flipV="1">
            <a:off x="4513687" y="3880154"/>
            <a:ext cx="249259" cy="48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5" idx="5"/>
            <a:endCxn id="27" idx="0"/>
          </p:cNvCxnSpPr>
          <p:nvPr/>
        </p:nvCxnSpPr>
        <p:spPr>
          <a:xfrm>
            <a:off x="5022250" y="4927802"/>
            <a:ext cx="187384" cy="41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6" idx="3"/>
            <a:endCxn id="28" idx="0"/>
          </p:cNvCxnSpPr>
          <p:nvPr/>
        </p:nvCxnSpPr>
        <p:spPr>
          <a:xfrm flipH="1">
            <a:off x="3695914" y="3880154"/>
            <a:ext cx="299164" cy="58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5" idx="3"/>
            <a:endCxn id="29" idx="0"/>
          </p:cNvCxnSpPr>
          <p:nvPr/>
        </p:nvCxnSpPr>
        <p:spPr>
          <a:xfrm flipH="1">
            <a:off x="4288826" y="4927802"/>
            <a:ext cx="214815" cy="41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199103" y="3206945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(A&amp;B)|C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705655" y="303300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A&amp;(B|C)</a:t>
            </a:r>
            <a:endParaRPr lang="zh-TW" altLang="en-US" dirty="0"/>
          </a:p>
        </p:txBody>
      </p:sp>
      <p:sp>
        <p:nvSpPr>
          <p:cNvPr id="10" name="乘號 9"/>
          <p:cNvSpPr/>
          <p:nvPr/>
        </p:nvSpPr>
        <p:spPr>
          <a:xfrm>
            <a:off x="2510944" y="2951000"/>
            <a:ext cx="3200400" cy="3119349"/>
          </a:xfrm>
          <a:prstGeom prst="mathMultiply">
            <a:avLst>
              <a:gd name="adj1" fmla="val 1558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9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use an array to simulate the linked list.</a:t>
            </a:r>
          </a:p>
          <a:p>
            <a:r>
              <a:rPr lang="en-US" altLang="zh-TW" dirty="0" smtClean="0"/>
              <a:t>Define a node as follows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Note that next is not a pointer, but an integer</a:t>
            </a:r>
          </a:p>
          <a:p>
            <a:pPr lvl="1"/>
            <a:r>
              <a:rPr lang="en-US" altLang="zh-TW" dirty="0" smtClean="0"/>
              <a:t>Initially, next = id + 1, except the last one: next = 1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Faster </a:t>
            </a:r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900">
              <a:spcAft>
                <a:spcPts val="0"/>
              </a:spcAft>
            </a:pP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node {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   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id;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   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next;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} Node;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 for the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enum 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_A</a:t>
            </a: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</a:t>
            </a: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</a:t>
            </a: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_D</a:t>
            </a: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OP_AND</a:t>
            </a: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OP_OR} TokenSet;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sym[6]="ABCD&amp;|";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TokenSet</a:t>
            </a:r>
            <a:r>
              <a:rPr lang="en-US" altLang="zh-TW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*left, *right;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8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/*Auxiliary function to make a node*/</a:t>
            </a:r>
            <a:endParaRPr lang="en-US" altLang="zh-TW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value){</a:t>
            </a:r>
            <a:b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*node = 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=0;i&lt;6;i++) </a:t>
            </a:r>
            <a:b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(value==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node-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node-&gt;left =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 node-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&gt;right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539655" cy="4525963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A parser is program that takes a string of expression and returns the desired information.</a:t>
            </a:r>
          </a:p>
          <a:p>
            <a:r>
              <a:rPr lang="en-US" altLang="zh-TW" dirty="0" smtClean="0"/>
              <a:t>You can write a parser based on the grammar. 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b="1" dirty="0" smtClean="0"/>
              <a:t>EXPR </a:t>
            </a:r>
            <a:r>
              <a:rPr lang="en-US" altLang="zh-TW" b="1" dirty="0"/>
              <a:t>= ID| EXPR OP ID</a:t>
            </a:r>
          </a:p>
          <a:p>
            <a:r>
              <a:rPr lang="en-US" altLang="zh-TW" dirty="0" smtClean="0"/>
              <a:t>Algorithm for parsing </a:t>
            </a:r>
            <a:r>
              <a:rPr lang="en-US" altLang="zh-TW" b="1" dirty="0"/>
              <a:t>EXPR = ID| EXPR OP ID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Find an ID </a:t>
            </a:r>
            <a:r>
              <a:rPr lang="en-US" altLang="zh-TW" dirty="0">
                <a:solidFill>
                  <a:srgbClr val="FF0000"/>
                </a:solidFill>
              </a:rPr>
              <a:t>from the end of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If there is an OP in front of ID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Let ID be OP’s right child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Parse the remaining expression </a:t>
            </a:r>
            <a:r>
              <a:rPr lang="en-US" altLang="zh-TW" dirty="0">
                <a:solidFill>
                  <a:srgbClr val="FF0000"/>
                </a:solidFill>
              </a:rPr>
              <a:t>recursively</a:t>
            </a:r>
            <a:r>
              <a:rPr lang="en-US" altLang="zh-TW" dirty="0"/>
              <a:t> and </a:t>
            </a:r>
            <a:br>
              <a:rPr lang="en-US" altLang="zh-TW" dirty="0"/>
            </a:br>
            <a:r>
              <a:rPr lang="en-US" altLang="zh-TW" dirty="0"/>
              <a:t>     make it OP’s left </a:t>
            </a:r>
            <a:r>
              <a:rPr lang="en-US" altLang="zh-TW" dirty="0" smtClean="0"/>
              <a:t>child</a:t>
            </a:r>
          </a:p>
          <a:p>
            <a:pPr marL="457200" lvl="1" indent="0">
              <a:buNone/>
            </a:pPr>
            <a:r>
              <a:rPr lang="en-US" altLang="zh-TW" dirty="0" smtClean="0"/>
              <a:t>  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69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8594" y="545427"/>
            <a:ext cx="8731878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 EXPR(){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c;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*node = NULL, *right=NULL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&gt;=0) {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expression has length &gt; 1.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expr[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--];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parse from the end of expression.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'A' &amp;&amp; c&lt;='D')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the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&gt;0)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the EXPR OP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 = expr[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(c=='&amp;' || c=='|'){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node-&gt;right = right;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node-&gt;left = EXPR();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node = right;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EXPR =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right;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EXPR =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9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With parenthesis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We can treat (EXPR) as a basic element as ID, so we define </a:t>
            </a:r>
            <a:r>
              <a:rPr lang="en-US" altLang="zh-TW" b="1" dirty="0" smtClean="0"/>
              <a:t>FACTROR = ID | (EXPR)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The grammar of expression with parenthesis is 		  </a:t>
            </a:r>
            <a:r>
              <a:rPr lang="en-US" altLang="zh-TW" b="1" dirty="0" smtClean="0"/>
              <a:t>EXPR = FACTOR| EXPR OP FACTOR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arsing </a:t>
            </a:r>
            <a:r>
              <a:rPr lang="en-US" altLang="zh-TW" b="1" dirty="0"/>
              <a:t>EXPR = FACTOR| EXPR OP FACTOR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</a:t>
            </a:r>
            <a:r>
              <a:rPr lang="en-US" altLang="zh-TW" dirty="0" smtClean="0"/>
              <a:t>ind a </a:t>
            </a:r>
            <a:r>
              <a:rPr lang="en-US" altLang="zh-TW" dirty="0" smtClean="0">
                <a:solidFill>
                  <a:srgbClr val="FF0000"/>
                </a:solidFill>
              </a:rPr>
              <a:t>factor</a:t>
            </a:r>
            <a:r>
              <a:rPr lang="en-US" altLang="zh-TW" dirty="0" smtClean="0"/>
              <a:t> from the end of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If there is an OP in front of the factor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     Let factor be OP’s right child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     Parse the remaining expression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 and </a:t>
            </a:r>
            <a:br>
              <a:rPr lang="en-US" altLang="zh-TW" dirty="0" smtClean="0"/>
            </a:br>
            <a:r>
              <a:rPr lang="en-US" altLang="zh-TW" dirty="0" smtClean="0"/>
              <a:t>     make it OP’s left child</a:t>
            </a:r>
          </a:p>
        </p:txBody>
      </p:sp>
    </p:spTree>
    <p:extLst>
      <p:ext uri="{BB962C8B-B14F-4D97-AF65-F5344CB8AC3E}">
        <p14:creationId xmlns:p14="http://schemas.microsoft.com/office/powerpoint/2010/main" val="32424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find a FACTOR?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The grammar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is</a:t>
            </a:r>
            <a:r>
              <a:rPr lang="en-US" altLang="zh-TW" b="1" dirty="0" smtClean="0"/>
              <a:t> FACTROR </a:t>
            </a:r>
            <a:r>
              <a:rPr lang="en-US" altLang="zh-TW" b="1" dirty="0"/>
              <a:t>= ID | (EXPR)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The problem is inside the grammar of FACTOR, there is an EXPR too.  So we need to call EXPR again.</a:t>
            </a:r>
          </a:p>
          <a:p>
            <a:r>
              <a:rPr lang="en-US" altLang="zh-TW" dirty="0" smtClean="0"/>
              <a:t>Parsing </a:t>
            </a:r>
            <a:r>
              <a:rPr lang="en-US" altLang="zh-TW" b="1" dirty="0"/>
              <a:t>FACTROR = ID | (EXPR)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If the end of </a:t>
            </a:r>
            <a:r>
              <a:rPr lang="en-US" altLang="zh-TW" dirty="0" smtClean="0"/>
              <a:t>expression </a:t>
            </a:r>
            <a:r>
              <a:rPr lang="en-US" altLang="zh-TW" dirty="0"/>
              <a:t>is an ID, return 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Else If the end of </a:t>
            </a:r>
            <a:r>
              <a:rPr lang="en-US" altLang="zh-TW" dirty="0" smtClean="0"/>
              <a:t>expression </a:t>
            </a:r>
            <a:r>
              <a:rPr lang="en-US" altLang="zh-TW" dirty="0"/>
              <a:t>is </a:t>
            </a:r>
            <a:r>
              <a:rPr lang="en-US" altLang="zh-TW" dirty="0" smtClean="0"/>
              <a:t>a </a:t>
            </a:r>
            <a:r>
              <a:rPr lang="en-US" altLang="zh-TW" dirty="0"/>
              <a:t>‘)’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C</a:t>
            </a:r>
            <a:r>
              <a:rPr lang="en-US" altLang="zh-TW" dirty="0" smtClean="0"/>
              <a:t>all </a:t>
            </a:r>
            <a:r>
              <a:rPr lang="en-US" altLang="zh-TW" dirty="0"/>
              <a:t>EXPR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 to find an expression </a:t>
            </a:r>
            <a:br>
              <a:rPr lang="en-US" altLang="zh-TW" dirty="0" smtClean="0"/>
            </a:br>
            <a:r>
              <a:rPr lang="en-US" altLang="zh-TW" dirty="0" smtClean="0"/>
              <a:t>     and return it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Check if there is a matching </a:t>
            </a:r>
            <a:r>
              <a:rPr lang="en-US" altLang="zh-TW" dirty="0" smtClean="0"/>
              <a:t>‘(’</a:t>
            </a:r>
          </a:p>
        </p:txBody>
      </p:sp>
    </p:spTree>
    <p:extLst>
      <p:ext uri="{BB962C8B-B14F-4D97-AF65-F5344CB8AC3E}">
        <p14:creationId xmlns:p14="http://schemas.microsoft.com/office/powerpoint/2010/main" val="31747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A|(B&amp;C)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FACTROR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= </a:t>
            </a:r>
            <a:r>
              <a:rPr lang="en-US" altLang="zh-TW" b="1" dirty="0"/>
              <a:t>ID </a:t>
            </a:r>
            <a:r>
              <a:rPr lang="en-US" altLang="zh-TW" b="1" dirty="0" smtClean="0"/>
              <a:t>| (</a:t>
            </a:r>
            <a:r>
              <a:rPr lang="en-US" altLang="zh-TW" b="1" dirty="0"/>
              <a:t>EXPR)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b="1" dirty="0" smtClean="0"/>
              <a:t>EXPR </a:t>
            </a:r>
            <a:br>
              <a:rPr lang="en-US" altLang="zh-TW" b="1" dirty="0" smtClean="0"/>
            </a:br>
            <a:r>
              <a:rPr lang="en-US" altLang="zh-TW" b="1" dirty="0" smtClean="0"/>
              <a:t>= </a:t>
            </a:r>
            <a:r>
              <a:rPr lang="en-US" altLang="zh-TW" b="1" dirty="0"/>
              <a:t>FACTOR|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   EXPR </a:t>
            </a:r>
            <a:r>
              <a:rPr lang="en-US" altLang="zh-TW" b="1" dirty="0"/>
              <a:t>OP FACTOR</a:t>
            </a:r>
          </a:p>
        </p:txBody>
      </p:sp>
      <p:sp>
        <p:nvSpPr>
          <p:cNvPr id="4" name="矩形 3"/>
          <p:cNvSpPr/>
          <p:nvPr/>
        </p:nvSpPr>
        <p:spPr>
          <a:xfrm>
            <a:off x="3960318" y="3446864"/>
            <a:ext cx="1047750" cy="59055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FACTOR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4100811" y="4583513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A</a:t>
            </a:r>
            <a:endParaRPr lang="zh-TW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5612012" y="5103019"/>
            <a:ext cx="1047750" cy="59055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FACTOR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754887" y="6055519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B</a:t>
            </a:r>
            <a:endParaRPr lang="zh-TW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7988499" y="4312444"/>
            <a:ext cx="1047750" cy="59055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FACTOR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8127951" y="5398294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C</a:t>
            </a:r>
            <a:endParaRPr lang="zh-TW" altLang="en-US" sz="2400" b="1" dirty="0"/>
          </a:p>
        </p:txBody>
      </p:sp>
      <p:sp>
        <p:nvSpPr>
          <p:cNvPr id="11" name="橢圓 10"/>
          <p:cNvSpPr/>
          <p:nvPr/>
        </p:nvSpPr>
        <p:spPr>
          <a:xfrm>
            <a:off x="6943131" y="4255294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&amp;</a:t>
            </a:r>
            <a:endParaRPr lang="zh-TW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5612012" y="4255294"/>
            <a:ext cx="1047750" cy="590550"/>
          </a:xfrm>
          <a:prstGeom prst="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EXPR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6" idx="2"/>
            <a:endCxn id="7" idx="0"/>
          </p:cNvCxnSpPr>
          <p:nvPr/>
        </p:nvCxnSpPr>
        <p:spPr>
          <a:xfrm>
            <a:off x="6135887" y="5693569"/>
            <a:ext cx="0" cy="361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9" idx="0"/>
          </p:cNvCxnSpPr>
          <p:nvPr/>
        </p:nvCxnSpPr>
        <p:spPr>
          <a:xfrm flipH="1">
            <a:off x="8508951" y="4902994"/>
            <a:ext cx="3423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2"/>
            <a:endCxn id="6" idx="0"/>
          </p:cNvCxnSpPr>
          <p:nvPr/>
        </p:nvCxnSpPr>
        <p:spPr>
          <a:xfrm>
            <a:off x="6135887" y="4845844"/>
            <a:ext cx="0" cy="257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800256" y="3302001"/>
            <a:ext cx="1047750" cy="590550"/>
          </a:xfrm>
          <a:prstGeom prst="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EXPR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4" idx="2"/>
            <a:endCxn id="12" idx="0"/>
          </p:cNvCxnSpPr>
          <p:nvPr/>
        </p:nvCxnSpPr>
        <p:spPr>
          <a:xfrm flipH="1">
            <a:off x="6135887" y="3892551"/>
            <a:ext cx="1188244" cy="362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2"/>
            <a:endCxn id="11" idx="0"/>
          </p:cNvCxnSpPr>
          <p:nvPr/>
        </p:nvCxnSpPr>
        <p:spPr>
          <a:xfrm>
            <a:off x="7324131" y="3892551"/>
            <a:ext cx="0" cy="362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4" idx="2"/>
            <a:endCxn id="8" idx="0"/>
          </p:cNvCxnSpPr>
          <p:nvPr/>
        </p:nvCxnSpPr>
        <p:spPr>
          <a:xfrm>
            <a:off x="7324131" y="3892551"/>
            <a:ext cx="1188243" cy="419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5466905" y="2357840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|</a:t>
            </a:r>
            <a:endParaRPr lang="zh-TW" altLang="en-US" sz="2400" b="1" dirty="0"/>
          </a:p>
        </p:txBody>
      </p:sp>
      <p:sp>
        <p:nvSpPr>
          <p:cNvPr id="32" name="矩形 31"/>
          <p:cNvSpPr/>
          <p:nvPr/>
        </p:nvSpPr>
        <p:spPr>
          <a:xfrm>
            <a:off x="3957936" y="2376890"/>
            <a:ext cx="1047750" cy="590550"/>
          </a:xfrm>
          <a:prstGeom prst="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EXPR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4" idx="2"/>
            <a:endCxn id="5" idx="0"/>
          </p:cNvCxnSpPr>
          <p:nvPr/>
        </p:nvCxnSpPr>
        <p:spPr>
          <a:xfrm flipH="1">
            <a:off x="4481811" y="4037414"/>
            <a:ext cx="2382" cy="546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2" idx="2"/>
            <a:endCxn id="4" idx="0"/>
          </p:cNvCxnSpPr>
          <p:nvPr/>
        </p:nvCxnSpPr>
        <p:spPr>
          <a:xfrm>
            <a:off x="4481811" y="2967440"/>
            <a:ext cx="2382" cy="479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797874" y="2327673"/>
            <a:ext cx="1047750" cy="59055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FACTOR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40" idx="2"/>
            <a:endCxn id="24" idx="0"/>
          </p:cNvCxnSpPr>
          <p:nvPr/>
        </p:nvCxnSpPr>
        <p:spPr>
          <a:xfrm>
            <a:off x="7321749" y="2918223"/>
            <a:ext cx="2382" cy="383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762625" y="3226594"/>
            <a:ext cx="762000" cy="704850"/>
          </a:xfrm>
          <a:prstGeom prst="ellipse">
            <a:avLst/>
          </a:prstGeom>
          <a:solidFill>
            <a:schemeClr val="accent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44" name="橢圓 43"/>
          <p:cNvSpPr/>
          <p:nvPr/>
        </p:nvSpPr>
        <p:spPr>
          <a:xfrm>
            <a:off x="8151912" y="3218658"/>
            <a:ext cx="762000" cy="704850"/>
          </a:xfrm>
          <a:prstGeom prst="ellipse">
            <a:avLst/>
          </a:prstGeom>
          <a:solidFill>
            <a:schemeClr val="accent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)</a:t>
            </a:r>
            <a:endParaRPr lang="zh-TW" altLang="en-US" sz="2400" b="1" dirty="0"/>
          </a:p>
        </p:txBody>
      </p:sp>
      <p:cxnSp>
        <p:nvCxnSpPr>
          <p:cNvPr id="46" name="直線單箭頭接點 45"/>
          <p:cNvCxnSpPr>
            <a:stCxn id="40" idx="2"/>
            <a:endCxn id="44" idx="0"/>
          </p:cNvCxnSpPr>
          <p:nvPr/>
        </p:nvCxnSpPr>
        <p:spPr>
          <a:xfrm>
            <a:off x="7321749" y="2918223"/>
            <a:ext cx="1211163" cy="300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40" idx="2"/>
            <a:endCxn id="43" idx="0"/>
          </p:cNvCxnSpPr>
          <p:nvPr/>
        </p:nvCxnSpPr>
        <p:spPr>
          <a:xfrm flipH="1">
            <a:off x="6143625" y="2918223"/>
            <a:ext cx="1178124" cy="30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324030" y="1395414"/>
            <a:ext cx="1047750" cy="590550"/>
          </a:xfrm>
          <a:prstGeom prst="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EXPR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49" idx="2"/>
            <a:endCxn id="31" idx="0"/>
          </p:cNvCxnSpPr>
          <p:nvPr/>
        </p:nvCxnSpPr>
        <p:spPr>
          <a:xfrm>
            <a:off x="5847905" y="1985964"/>
            <a:ext cx="0" cy="371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9" idx="2"/>
            <a:endCxn id="40" idx="0"/>
          </p:cNvCxnSpPr>
          <p:nvPr/>
        </p:nvCxnSpPr>
        <p:spPr>
          <a:xfrm>
            <a:off x="5847905" y="1985964"/>
            <a:ext cx="1473844" cy="341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9" idx="2"/>
            <a:endCxn id="32" idx="0"/>
          </p:cNvCxnSpPr>
          <p:nvPr/>
        </p:nvCxnSpPr>
        <p:spPr>
          <a:xfrm flipH="1">
            <a:off x="4481811" y="1985964"/>
            <a:ext cx="1366094" cy="390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571323" y="4972880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A</a:t>
            </a:r>
            <a:endParaRPr lang="zh-TW" altLang="en-US" sz="2400" b="1" dirty="0"/>
          </a:p>
        </p:txBody>
      </p:sp>
      <p:sp>
        <p:nvSpPr>
          <p:cNvPr id="39" name="橢圓 38"/>
          <p:cNvSpPr/>
          <p:nvPr/>
        </p:nvSpPr>
        <p:spPr>
          <a:xfrm>
            <a:off x="1552581" y="5853113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B</a:t>
            </a:r>
            <a:endParaRPr lang="zh-TW" altLang="en-US" sz="2400" b="1" dirty="0"/>
          </a:p>
        </p:txBody>
      </p:sp>
      <p:sp>
        <p:nvSpPr>
          <p:cNvPr id="41" name="橢圓 40"/>
          <p:cNvSpPr/>
          <p:nvPr/>
        </p:nvSpPr>
        <p:spPr>
          <a:xfrm>
            <a:off x="2810994" y="5853113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C</a:t>
            </a:r>
            <a:endParaRPr lang="zh-TW" altLang="en-US" sz="2400" b="1" dirty="0"/>
          </a:p>
        </p:txBody>
      </p:sp>
      <p:sp>
        <p:nvSpPr>
          <p:cNvPr id="45" name="橢圓 44"/>
          <p:cNvSpPr/>
          <p:nvPr/>
        </p:nvSpPr>
        <p:spPr>
          <a:xfrm>
            <a:off x="1221731" y="3967163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|</a:t>
            </a:r>
            <a:endParaRPr lang="zh-TW" altLang="en-US" sz="2400" b="1" dirty="0"/>
          </a:p>
        </p:txBody>
      </p:sp>
      <p:sp>
        <p:nvSpPr>
          <p:cNvPr id="52" name="橢圓 51"/>
          <p:cNvSpPr/>
          <p:nvPr/>
        </p:nvSpPr>
        <p:spPr>
          <a:xfrm>
            <a:off x="2128802" y="4869657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&amp;</a:t>
            </a:r>
            <a:endParaRPr lang="zh-TW" altLang="en-US" sz="2400" b="1" dirty="0"/>
          </a:p>
        </p:txBody>
      </p:sp>
      <p:cxnSp>
        <p:nvCxnSpPr>
          <p:cNvPr id="54" name="直線單箭頭接點 53"/>
          <p:cNvCxnSpPr>
            <a:stCxn id="52" idx="5"/>
            <a:endCxn id="41" idx="0"/>
          </p:cNvCxnSpPr>
          <p:nvPr/>
        </p:nvCxnSpPr>
        <p:spPr>
          <a:xfrm>
            <a:off x="2779210" y="5471284"/>
            <a:ext cx="412784" cy="381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52" idx="3"/>
            <a:endCxn id="39" idx="0"/>
          </p:cNvCxnSpPr>
          <p:nvPr/>
        </p:nvCxnSpPr>
        <p:spPr>
          <a:xfrm flipH="1">
            <a:off x="1933581" y="5471284"/>
            <a:ext cx="306813" cy="381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5" idx="5"/>
            <a:endCxn id="52" idx="1"/>
          </p:cNvCxnSpPr>
          <p:nvPr/>
        </p:nvCxnSpPr>
        <p:spPr>
          <a:xfrm>
            <a:off x="1872139" y="4568790"/>
            <a:ext cx="368255" cy="404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5" idx="3"/>
            <a:endCxn id="38" idx="0"/>
          </p:cNvCxnSpPr>
          <p:nvPr/>
        </p:nvCxnSpPr>
        <p:spPr>
          <a:xfrm flipH="1">
            <a:off x="952323" y="4568790"/>
            <a:ext cx="381000" cy="404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4" grpId="0" animBg="1"/>
      <p:bldP spid="31" grpId="0" animBg="1"/>
      <p:bldP spid="32" grpId="0" animBg="1"/>
      <p:bldP spid="40" grpId="0" animBg="1"/>
      <p:bldP spid="43" grpId="0" animBg="1"/>
      <p:bldP spid="44" grpId="0" animBg="1"/>
      <p:bldP spid="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8594" y="545427"/>
            <a:ext cx="8731878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 EXPR(){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c;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*node = NULL, *right=NULL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&gt;=0) {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expression has length &gt; 1.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expr[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--];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parse from the end of expression.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'A' &amp;&amp; c&lt;='D')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the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&gt;0)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the EXPR OP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 = expr[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(c=='&amp;' || c=='|'){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node-&gt;right = right;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node-&gt;left = EXPR();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node = right;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EXPR =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right;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EXPR =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橢圓 1"/>
          <p:cNvSpPr/>
          <p:nvPr/>
        </p:nvSpPr>
        <p:spPr>
          <a:xfrm>
            <a:off x="1285875" y="1552755"/>
            <a:ext cx="4924425" cy="115234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2" idx="6"/>
            <a:endCxn id="6" idx="1"/>
          </p:cNvCxnSpPr>
          <p:nvPr/>
        </p:nvCxnSpPr>
        <p:spPr>
          <a:xfrm>
            <a:off x="6210300" y="2128928"/>
            <a:ext cx="642508" cy="328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852808" y="2134284"/>
            <a:ext cx="153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Change this to call FACTOR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96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5350" y="612845"/>
            <a:ext cx="73342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/*Factor = ID | (EXPR) */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BTNode* FACTOR(){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BTNode *node = NULL;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(pos&gt;=0)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expr[pos--];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c&lt;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='D'){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 = ID</a:t>
            </a:r>
            <a:endParaRPr lang="zh-TW" alt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makeNode(c);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(c=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‘)’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 = (EXPR)</a:t>
            </a:r>
            <a:endParaRPr lang="zh-TW" alt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EXPR();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if(expr[pos--]!= '(') {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printf(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"Error!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freeTree(node);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2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an infix Boolean expression, which has at most 4 variables ‘A’, ’B’, ‘C’, and ‘D’, and two operators ‘&amp;’ and ‘|’.  </a:t>
            </a:r>
            <a:r>
              <a:rPr lang="en-US" altLang="zh-TW" dirty="0"/>
              <a:t> </a:t>
            </a:r>
            <a:r>
              <a:rPr lang="en-US" altLang="zh-TW" dirty="0" smtClean="0"/>
              <a:t>Build a corresponding syntax tree for it.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infix to syntax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9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an </a:t>
            </a:r>
            <a:r>
              <a:rPr lang="en-US" altLang="zh-TW" dirty="0" smtClean="0"/>
              <a:t>prefix </a:t>
            </a:r>
            <a:r>
              <a:rPr lang="en-US" altLang="zh-TW" dirty="0"/>
              <a:t>Boolean expression, which has at most 4 variables ‘A’, ’B’, ‘C’, and ‘D’, and two operators ‘&amp;’ and ‘|’.   </a:t>
            </a:r>
            <a:r>
              <a:rPr lang="en-US" altLang="zh-TW" dirty="0" smtClean="0"/>
              <a:t>Output its infix presentation with necessary parenthesis.</a:t>
            </a:r>
          </a:p>
          <a:p>
            <a:r>
              <a:rPr lang="en-US" altLang="zh-TW" dirty="0" smtClean="0"/>
              <a:t>Ex: input: ||A&amp;BCD</a:t>
            </a:r>
            <a:br>
              <a:rPr lang="en-US" altLang="zh-TW" dirty="0" smtClean="0"/>
            </a:br>
            <a:r>
              <a:rPr lang="en-US" altLang="zh-TW" dirty="0" smtClean="0"/>
              <a:t>output: A|(B&amp;C)|D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prefix to infix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703973" y="3534568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153025" y="4173536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462712" y="415448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572000" y="4965697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643562" y="5001419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192309" y="5826714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115050" y="580022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5" idx="0"/>
            <a:endCxn id="4" idx="3"/>
          </p:cNvCxnSpPr>
          <p:nvPr/>
        </p:nvCxnSpPr>
        <p:spPr>
          <a:xfrm flipV="1">
            <a:off x="5486400" y="4095545"/>
            <a:ext cx="315216" cy="7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1"/>
            <a:endCxn id="4" idx="5"/>
          </p:cNvCxnSpPr>
          <p:nvPr/>
        </p:nvCxnSpPr>
        <p:spPr>
          <a:xfrm flipH="1" flipV="1">
            <a:off x="6273080" y="4095545"/>
            <a:ext cx="287275" cy="15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5" idx="3"/>
            <a:endCxn id="7" idx="0"/>
          </p:cNvCxnSpPr>
          <p:nvPr/>
        </p:nvCxnSpPr>
        <p:spPr>
          <a:xfrm flipH="1">
            <a:off x="4905375" y="4734513"/>
            <a:ext cx="345293" cy="23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5" idx="5"/>
            <a:endCxn id="8" idx="0"/>
          </p:cNvCxnSpPr>
          <p:nvPr/>
        </p:nvCxnSpPr>
        <p:spPr>
          <a:xfrm>
            <a:off x="5722132" y="4734513"/>
            <a:ext cx="254805" cy="26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0"/>
            <a:endCxn id="8" idx="3"/>
          </p:cNvCxnSpPr>
          <p:nvPr/>
        </p:nvCxnSpPr>
        <p:spPr>
          <a:xfrm flipV="1">
            <a:off x="5525684" y="5562396"/>
            <a:ext cx="215521" cy="26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5"/>
            <a:endCxn id="10" idx="0"/>
          </p:cNvCxnSpPr>
          <p:nvPr/>
        </p:nvCxnSpPr>
        <p:spPr>
          <a:xfrm>
            <a:off x="6212669" y="5562396"/>
            <a:ext cx="235756" cy="23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Remove a node</a:t>
            </a:r>
            <a:endParaRPr lang="zh-TW" altLang="en-US" dirty="0"/>
          </a:p>
        </p:txBody>
      </p:sp>
      <p:grpSp>
        <p:nvGrpSpPr>
          <p:cNvPr id="4" name="畫布 35919"/>
          <p:cNvGrpSpPr/>
          <p:nvPr/>
        </p:nvGrpSpPr>
        <p:grpSpPr>
          <a:xfrm>
            <a:off x="125506" y="2026024"/>
            <a:ext cx="9018493" cy="4100139"/>
            <a:chOff x="0" y="0"/>
            <a:chExt cx="4982210" cy="208661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982210" cy="2086610"/>
            </a:xfrm>
            <a:prstGeom prst="rect">
              <a:avLst/>
            </a:prstGeom>
          </p:spPr>
        </p:sp>
        <p:grpSp>
          <p:nvGrpSpPr>
            <p:cNvPr id="6" name="群組 5"/>
            <p:cNvGrpSpPr/>
            <p:nvPr/>
          </p:nvGrpSpPr>
          <p:grpSpPr>
            <a:xfrm>
              <a:off x="1024062" y="4155"/>
              <a:ext cx="3001010" cy="375176"/>
              <a:chOff x="1024062" y="4155"/>
              <a:chExt cx="3001010" cy="37517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2406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9934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77463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4928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52456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89985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7513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65042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32" name="弧形接點 31"/>
              <p:cNvCxnSpPr>
                <a:stCxn id="24" idx="2"/>
                <a:endCxn id="25" idx="2"/>
              </p:cNvCxnSpPr>
              <p:nvPr/>
            </p:nvCxnSpPr>
            <p:spPr>
              <a:xfrm rot="16200000" flipH="1">
                <a:off x="139902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弧形接點 32"/>
              <p:cNvCxnSpPr>
                <a:stCxn id="25" idx="2"/>
                <a:endCxn id="26" idx="2"/>
              </p:cNvCxnSpPr>
              <p:nvPr/>
            </p:nvCxnSpPr>
            <p:spPr>
              <a:xfrm rot="16200000" flipH="1">
                <a:off x="177431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弧形接點 33"/>
              <p:cNvCxnSpPr>
                <a:stCxn id="26" idx="2"/>
                <a:endCxn id="27" idx="2"/>
              </p:cNvCxnSpPr>
              <p:nvPr/>
            </p:nvCxnSpPr>
            <p:spPr>
              <a:xfrm rot="16200000" flipH="1">
                <a:off x="2149282" y="185656"/>
                <a:ext cx="12700" cy="374650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弧形接點 34"/>
              <p:cNvCxnSpPr>
                <a:stCxn id="27" idx="2"/>
                <a:endCxn id="28" idx="2"/>
              </p:cNvCxnSpPr>
              <p:nvPr/>
            </p:nvCxnSpPr>
            <p:spPr>
              <a:xfrm rot="16200000" flipH="1">
                <a:off x="252424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弧形接點 35"/>
              <p:cNvCxnSpPr>
                <a:stCxn id="28" idx="2"/>
                <a:endCxn id="29" idx="2"/>
              </p:cNvCxnSpPr>
              <p:nvPr/>
            </p:nvCxnSpPr>
            <p:spPr>
              <a:xfrm rot="16200000" flipH="1">
                <a:off x="289953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弧形接點 36"/>
              <p:cNvCxnSpPr>
                <a:stCxn id="29" idx="2"/>
                <a:endCxn id="30" idx="2"/>
              </p:cNvCxnSpPr>
              <p:nvPr/>
            </p:nvCxnSpPr>
            <p:spPr>
              <a:xfrm rot="16200000" flipH="1">
                <a:off x="327481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弧形接點 37"/>
              <p:cNvCxnSpPr>
                <a:stCxn id="31" idx="2"/>
                <a:endCxn id="24" idx="2"/>
              </p:cNvCxnSpPr>
              <p:nvPr/>
            </p:nvCxnSpPr>
            <p:spPr>
              <a:xfrm rot="5400000">
                <a:off x="2524567" y="-940199"/>
                <a:ext cx="12700" cy="2626360"/>
              </a:xfrm>
              <a:prstGeom prst="curvedConnector3">
                <a:avLst>
                  <a:gd name="adj1" fmla="val 452307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弧形接點 38"/>
              <p:cNvCxnSpPr>
                <a:stCxn id="30" idx="2"/>
                <a:endCxn id="31" idx="2"/>
              </p:cNvCxnSpPr>
              <p:nvPr/>
            </p:nvCxnSpPr>
            <p:spPr>
              <a:xfrm rot="16200000" flipH="1">
                <a:off x="365010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6"/>
            <p:cNvGrpSpPr/>
            <p:nvPr/>
          </p:nvGrpSpPr>
          <p:grpSpPr>
            <a:xfrm>
              <a:off x="1035785" y="1100262"/>
              <a:ext cx="3001010" cy="374768"/>
              <a:chOff x="0" y="0"/>
              <a:chExt cx="3001010" cy="37529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528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5057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solidFill>
                      <a:srgbClr val="A6A6A6"/>
                    </a:solidFill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2522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0050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7579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5107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62636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16" name="弧形接點 15"/>
              <p:cNvCxnSpPr/>
              <p:nvPr/>
            </p:nvCxnSpPr>
            <p:spPr>
              <a:xfrm rot="16200000" flipH="1">
                <a:off x="37496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弧形接點 16"/>
              <p:cNvCxnSpPr>
                <a:stCxn id="9" idx="2"/>
                <a:endCxn id="11" idx="2"/>
              </p:cNvCxnSpPr>
              <p:nvPr/>
            </p:nvCxnSpPr>
            <p:spPr>
              <a:xfrm rot="16200000" flipH="1">
                <a:off x="937568" y="-6033"/>
                <a:ext cx="12718" cy="749935"/>
              </a:xfrm>
              <a:prstGeom prst="curvedConnector3">
                <a:avLst>
                  <a:gd name="adj1" fmla="val 276923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弧形接點 17"/>
              <p:cNvCxnSpPr/>
              <p:nvPr/>
            </p:nvCxnSpPr>
            <p:spPr>
              <a:xfrm rot="16200000" flipH="1">
                <a:off x="1125220" y="181501"/>
                <a:ext cx="12700" cy="374650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弧形接點 18"/>
              <p:cNvCxnSpPr/>
              <p:nvPr/>
            </p:nvCxnSpPr>
            <p:spPr>
              <a:xfrm rot="16200000" flipH="1">
                <a:off x="150018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弧形接點 19"/>
              <p:cNvCxnSpPr/>
              <p:nvPr/>
            </p:nvCxnSpPr>
            <p:spPr>
              <a:xfrm rot="16200000" flipH="1">
                <a:off x="1875472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弧形接點 20"/>
              <p:cNvCxnSpPr/>
              <p:nvPr/>
            </p:nvCxnSpPr>
            <p:spPr>
              <a:xfrm rot="16200000" flipH="1">
                <a:off x="225075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弧形接點 21"/>
              <p:cNvCxnSpPr/>
              <p:nvPr/>
            </p:nvCxnSpPr>
            <p:spPr>
              <a:xfrm rot="5400000">
                <a:off x="1500505" y="-944354"/>
                <a:ext cx="12700" cy="2626360"/>
              </a:xfrm>
              <a:prstGeom prst="curvedConnector3">
                <a:avLst>
                  <a:gd name="adj1" fmla="val 452307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弧形接點 22"/>
              <p:cNvCxnSpPr/>
              <p:nvPr/>
            </p:nvCxnSpPr>
            <p:spPr>
              <a:xfrm rot="16200000" flipH="1">
                <a:off x="2626042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54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 tree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4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zh-TW" dirty="0" smtClean="0"/>
              <a:t>How to sort data stream on fly?</a:t>
            </a:r>
          </a:p>
          <a:p>
            <a:r>
              <a:rPr lang="en-US" altLang="zh-TW" dirty="0" smtClean="0"/>
              <a:t>Example: 4 8 1 6 5 2 9 0 7 3</a:t>
            </a:r>
          </a:p>
          <a:p>
            <a:r>
              <a:rPr lang="en-US" altLang="zh-TW" dirty="0" smtClean="0"/>
              <a:t>Linked list + insertion sort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 again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457200" y="3936601"/>
            <a:ext cx="1029449" cy="886857"/>
            <a:chOff x="457200" y="3936601"/>
            <a:chExt cx="1029449" cy="886857"/>
          </a:xfrm>
        </p:grpSpPr>
        <p:cxnSp>
          <p:nvCxnSpPr>
            <p:cNvPr id="6" name="直線單箭頭接點 5"/>
            <p:cNvCxnSpPr>
              <a:stCxn id="7" idx="2"/>
              <a:endCxn id="4" idx="0"/>
            </p:cNvCxnSpPr>
            <p:nvPr/>
          </p:nvCxnSpPr>
          <p:spPr>
            <a:xfrm>
              <a:off x="971925" y="4459821"/>
              <a:ext cx="281" cy="36363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457200" y="3936601"/>
              <a:ext cx="1029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Head </a:t>
              </a:r>
              <a:endParaRPr lang="zh-TW" altLang="en-US" sz="2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93833" y="4823458"/>
            <a:ext cx="1272529" cy="662152"/>
            <a:chOff x="593833" y="4823458"/>
            <a:chExt cx="1272529" cy="662152"/>
          </a:xfrm>
        </p:grpSpPr>
        <p:sp>
          <p:nvSpPr>
            <p:cNvPr id="4" name="矩形 3"/>
            <p:cNvSpPr/>
            <p:nvPr/>
          </p:nvSpPr>
          <p:spPr>
            <a:xfrm>
              <a:off x="593833" y="4823458"/>
              <a:ext cx="756745" cy="662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4</a:t>
              </a:r>
              <a:endParaRPr lang="zh-TW" altLang="en-US" sz="2800" dirty="0"/>
            </a:p>
          </p:txBody>
        </p:sp>
        <p:cxnSp>
          <p:nvCxnSpPr>
            <p:cNvPr id="12" name="直線單箭頭接點 11"/>
            <p:cNvCxnSpPr>
              <a:stCxn id="4" idx="3"/>
            </p:cNvCxnSpPr>
            <p:nvPr/>
          </p:nvCxnSpPr>
          <p:spPr>
            <a:xfrm>
              <a:off x="1350578" y="5154534"/>
              <a:ext cx="5157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1823649" y="4823458"/>
            <a:ext cx="1272529" cy="662152"/>
            <a:chOff x="1823649" y="4823458"/>
            <a:chExt cx="1272529" cy="662152"/>
          </a:xfrm>
        </p:grpSpPr>
        <p:sp>
          <p:nvSpPr>
            <p:cNvPr id="16" name="矩形 15"/>
            <p:cNvSpPr/>
            <p:nvPr/>
          </p:nvSpPr>
          <p:spPr>
            <a:xfrm>
              <a:off x="1823649" y="4823458"/>
              <a:ext cx="756745" cy="662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8</a:t>
              </a:r>
              <a:endParaRPr lang="zh-TW" altLang="en-US" sz="2800" dirty="0"/>
            </a:p>
          </p:txBody>
        </p:sp>
        <p:cxnSp>
          <p:nvCxnSpPr>
            <p:cNvPr id="17" name="直線單箭頭接點 16"/>
            <p:cNvCxnSpPr>
              <a:stCxn id="16" idx="3"/>
            </p:cNvCxnSpPr>
            <p:nvPr/>
          </p:nvCxnSpPr>
          <p:spPr>
            <a:xfrm>
              <a:off x="2580394" y="5154534"/>
              <a:ext cx="5157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593833" y="4823458"/>
            <a:ext cx="1272529" cy="662152"/>
            <a:chOff x="593833" y="4823458"/>
            <a:chExt cx="1272529" cy="662152"/>
          </a:xfrm>
        </p:grpSpPr>
        <p:sp>
          <p:nvSpPr>
            <p:cNvPr id="22" name="矩形 21"/>
            <p:cNvSpPr/>
            <p:nvPr/>
          </p:nvSpPr>
          <p:spPr>
            <a:xfrm>
              <a:off x="593833" y="4823458"/>
              <a:ext cx="756745" cy="662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cxnSp>
          <p:nvCxnSpPr>
            <p:cNvPr id="23" name="直線單箭頭接點 22"/>
            <p:cNvCxnSpPr>
              <a:stCxn id="22" idx="3"/>
            </p:cNvCxnSpPr>
            <p:nvPr/>
          </p:nvCxnSpPr>
          <p:spPr>
            <a:xfrm>
              <a:off x="1350578" y="5154534"/>
              <a:ext cx="5157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3096178" y="4823458"/>
            <a:ext cx="1272529" cy="662152"/>
            <a:chOff x="1823649" y="4823458"/>
            <a:chExt cx="1272529" cy="662152"/>
          </a:xfrm>
        </p:grpSpPr>
        <p:sp>
          <p:nvSpPr>
            <p:cNvPr id="25" name="矩形 24"/>
            <p:cNvSpPr/>
            <p:nvPr/>
          </p:nvSpPr>
          <p:spPr>
            <a:xfrm>
              <a:off x="1823649" y="4823458"/>
              <a:ext cx="756745" cy="662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6</a:t>
              </a:r>
              <a:endParaRPr lang="zh-TW" altLang="en-US" sz="2800" dirty="0"/>
            </a:p>
          </p:txBody>
        </p:sp>
        <p:cxnSp>
          <p:nvCxnSpPr>
            <p:cNvPr id="26" name="直線單箭頭接點 25"/>
            <p:cNvCxnSpPr>
              <a:stCxn id="25" idx="3"/>
            </p:cNvCxnSpPr>
            <p:nvPr/>
          </p:nvCxnSpPr>
          <p:spPr>
            <a:xfrm>
              <a:off x="2580394" y="5154534"/>
              <a:ext cx="5157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3096178" y="4823458"/>
            <a:ext cx="1272529" cy="662152"/>
            <a:chOff x="1823649" y="4823458"/>
            <a:chExt cx="1272529" cy="662152"/>
          </a:xfrm>
        </p:grpSpPr>
        <p:sp>
          <p:nvSpPr>
            <p:cNvPr id="28" name="矩形 27"/>
            <p:cNvSpPr/>
            <p:nvPr/>
          </p:nvSpPr>
          <p:spPr>
            <a:xfrm>
              <a:off x="1823649" y="4823458"/>
              <a:ext cx="756745" cy="662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5</a:t>
              </a:r>
              <a:endParaRPr lang="zh-TW" altLang="en-US" sz="2800" dirty="0"/>
            </a:p>
          </p:txBody>
        </p:sp>
        <p:cxnSp>
          <p:nvCxnSpPr>
            <p:cNvPr id="29" name="直線單箭頭接點 28"/>
            <p:cNvCxnSpPr>
              <a:stCxn id="28" idx="3"/>
            </p:cNvCxnSpPr>
            <p:nvPr/>
          </p:nvCxnSpPr>
          <p:spPr>
            <a:xfrm>
              <a:off x="2580394" y="5154534"/>
              <a:ext cx="5157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93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0.13437 -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0.13802 -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02 -3.7037E-7 L 0.27709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09 -3.7037E-7 L 0.41493 -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13889 -3.703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new node to insert into an existing linked list of k nodes, it takes</a:t>
            </a:r>
          </a:p>
          <a:p>
            <a:pPr lvl="1"/>
            <a:r>
              <a:rPr lang="en-US" altLang="zh-TW" dirty="0" smtClean="0"/>
              <a:t>O(k) time to find the right position</a:t>
            </a:r>
          </a:p>
          <a:p>
            <a:pPr lvl="1"/>
            <a:r>
              <a:rPr lang="en-US" altLang="zh-TW" dirty="0" smtClean="0"/>
              <a:t>O(1) time to insert the node</a:t>
            </a:r>
          </a:p>
          <a:p>
            <a:r>
              <a:rPr lang="en-US" altLang="zh-TW" dirty="0" smtClean="0"/>
              <a:t>K = 0, 1, 2, ….n-1</a:t>
            </a:r>
          </a:p>
          <a:p>
            <a:pPr lvl="1"/>
            <a:r>
              <a:rPr lang="en-US" altLang="zh-TW" dirty="0" smtClean="0"/>
              <a:t>So the total time is O(1+2+…+(n-1))</a:t>
            </a:r>
          </a:p>
          <a:p>
            <a:pPr lvl="1"/>
            <a:r>
              <a:rPr lang="en-US" altLang="zh-TW" dirty="0" smtClean="0"/>
              <a:t>The sum is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O(n) time to output the sorted list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the time complexity?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65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 we do quick sort?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3466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2713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8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1960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1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207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6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0454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5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9701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8948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9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28195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0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27442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26689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43668" y="2573431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21596" y="3584200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8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直線單箭頭接點 15"/>
          <p:cNvCxnSpPr>
            <a:stCxn id="14" idx="3"/>
            <a:endCxn id="15" idx="0"/>
          </p:cNvCxnSpPr>
          <p:nvPr/>
        </p:nvCxnSpPr>
        <p:spPr>
          <a:xfrm>
            <a:off x="4942915" y="2923055"/>
            <a:ext cx="2328305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09725" y="3584200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1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線單箭頭接點 17"/>
          <p:cNvCxnSpPr>
            <a:stCxn id="14" idx="1"/>
            <a:endCxn id="17" idx="0"/>
          </p:cNvCxnSpPr>
          <p:nvPr/>
        </p:nvCxnSpPr>
        <p:spPr>
          <a:xfrm flipH="1">
            <a:off x="1959349" y="2923055"/>
            <a:ext cx="2284319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918949" y="4466100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6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/>
          <p:cNvCxnSpPr>
            <a:stCxn id="15" idx="1"/>
            <a:endCxn id="19" idx="0"/>
          </p:cNvCxnSpPr>
          <p:nvPr/>
        </p:nvCxnSpPr>
        <p:spPr>
          <a:xfrm flipH="1">
            <a:off x="6268573" y="3933824"/>
            <a:ext cx="653023" cy="53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9786" y="5342404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5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2" name="直線單箭頭接點 21"/>
          <p:cNvCxnSpPr>
            <a:stCxn id="19" idx="1"/>
            <a:endCxn id="21" idx="0"/>
          </p:cNvCxnSpPr>
          <p:nvPr/>
        </p:nvCxnSpPr>
        <p:spPr>
          <a:xfrm flipH="1">
            <a:off x="5349410" y="4815724"/>
            <a:ext cx="569539" cy="52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19038" y="4466099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>
            <a:stCxn id="17" idx="3"/>
            <a:endCxn id="23" idx="0"/>
          </p:cNvCxnSpPr>
          <p:nvPr/>
        </p:nvCxnSpPr>
        <p:spPr>
          <a:xfrm>
            <a:off x="2308972" y="3933824"/>
            <a:ext cx="759690" cy="53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002402" y="446609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9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6" name="直線單箭頭接點 25"/>
          <p:cNvCxnSpPr>
            <a:stCxn id="15" idx="3"/>
            <a:endCxn id="25" idx="0"/>
          </p:cNvCxnSpPr>
          <p:nvPr/>
        </p:nvCxnSpPr>
        <p:spPr>
          <a:xfrm>
            <a:off x="7620843" y="3933824"/>
            <a:ext cx="731183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205" y="446609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0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8" name="直線單箭頭接點 27"/>
          <p:cNvCxnSpPr>
            <a:stCxn id="17" idx="1"/>
            <a:endCxn id="27" idx="0"/>
          </p:cNvCxnSpPr>
          <p:nvPr/>
        </p:nvCxnSpPr>
        <p:spPr>
          <a:xfrm flipH="1">
            <a:off x="883829" y="3933824"/>
            <a:ext cx="725896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14018" y="5345207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30" name="直線單箭頭接點 29"/>
          <p:cNvCxnSpPr>
            <a:stCxn id="19" idx="3"/>
            <a:endCxn id="29" idx="0"/>
          </p:cNvCxnSpPr>
          <p:nvPr/>
        </p:nvCxnSpPr>
        <p:spPr>
          <a:xfrm>
            <a:off x="6618196" y="4815724"/>
            <a:ext cx="545446" cy="52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76943" y="5342404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32" name="直線單箭頭接點 31"/>
          <p:cNvCxnSpPr>
            <a:stCxn id="23" idx="3"/>
            <a:endCxn id="31" idx="0"/>
          </p:cNvCxnSpPr>
          <p:nvPr/>
        </p:nvCxnSpPr>
        <p:spPr>
          <a:xfrm>
            <a:off x="3418285" y="4815723"/>
            <a:ext cx="708282" cy="52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44401" y="5522489"/>
            <a:ext cx="335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This is called a Binary </a:t>
            </a:r>
            <a:br>
              <a:rPr lang="en-US" altLang="zh-TW" sz="2800" dirty="0" smtClean="0"/>
            </a:br>
            <a:r>
              <a:rPr lang="en-US" altLang="zh-TW" sz="2800" dirty="0" smtClean="0"/>
              <a:t>Search </a:t>
            </a:r>
            <a:r>
              <a:rPr lang="en-US" altLang="zh-TW" sz="2800" dirty="0"/>
              <a:t>T</a:t>
            </a:r>
            <a:r>
              <a:rPr lang="en-US" altLang="zh-TW" sz="2800" dirty="0" smtClean="0"/>
              <a:t>ree (BST).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05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sorted </a:t>
            </a:r>
            <a:r>
              <a:rPr lang="en-US" altLang="zh-TW" dirty="0"/>
              <a:t>r</a:t>
            </a:r>
            <a:r>
              <a:rPr lang="en-US" altLang="zh-TW" dirty="0" smtClean="0"/>
              <a:t>esult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>
          <a:xfrm>
            <a:off x="628650" y="5470431"/>
            <a:ext cx="7886700" cy="706532"/>
          </a:xfrm>
        </p:spPr>
        <p:txBody>
          <a:bodyPr/>
          <a:lstStyle/>
          <a:p>
            <a:r>
              <a:rPr lang="en-US" altLang="zh-TW" dirty="0" smtClean="0"/>
              <a:t>This is called the in-order traversal of a BST.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48418" y="1690689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26346" y="270145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8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5" name="直線單箭頭接點 4"/>
          <p:cNvCxnSpPr>
            <a:stCxn id="3" idx="3"/>
            <a:endCxn id="4" idx="0"/>
          </p:cNvCxnSpPr>
          <p:nvPr/>
        </p:nvCxnSpPr>
        <p:spPr>
          <a:xfrm>
            <a:off x="4847665" y="2040313"/>
            <a:ext cx="2328305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14475" y="270145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1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直線單箭頭接點 6"/>
          <p:cNvCxnSpPr>
            <a:stCxn id="3" idx="1"/>
            <a:endCxn id="6" idx="0"/>
          </p:cNvCxnSpPr>
          <p:nvPr/>
        </p:nvCxnSpPr>
        <p:spPr>
          <a:xfrm flipH="1">
            <a:off x="1864099" y="2040313"/>
            <a:ext cx="2284319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23699" y="358335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6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直線單箭頭接點 8"/>
          <p:cNvCxnSpPr>
            <a:stCxn id="4" idx="1"/>
            <a:endCxn id="8" idx="0"/>
          </p:cNvCxnSpPr>
          <p:nvPr/>
        </p:nvCxnSpPr>
        <p:spPr>
          <a:xfrm flipH="1">
            <a:off x="6173323" y="3051082"/>
            <a:ext cx="653023" cy="53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04536" y="4459662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5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8" idx="1"/>
            <a:endCxn id="10" idx="0"/>
          </p:cNvCxnSpPr>
          <p:nvPr/>
        </p:nvCxnSpPr>
        <p:spPr>
          <a:xfrm flipH="1">
            <a:off x="5254160" y="3932982"/>
            <a:ext cx="569539" cy="52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623788" y="3583357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/>
          <p:cNvCxnSpPr>
            <a:stCxn id="6" idx="3"/>
            <a:endCxn id="12" idx="0"/>
          </p:cNvCxnSpPr>
          <p:nvPr/>
        </p:nvCxnSpPr>
        <p:spPr>
          <a:xfrm>
            <a:off x="2213722" y="3051082"/>
            <a:ext cx="759690" cy="53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907152" y="3583356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9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5" name="直線單箭頭接點 14"/>
          <p:cNvCxnSpPr>
            <a:stCxn id="4" idx="3"/>
            <a:endCxn id="14" idx="0"/>
          </p:cNvCxnSpPr>
          <p:nvPr/>
        </p:nvCxnSpPr>
        <p:spPr>
          <a:xfrm>
            <a:off x="7525593" y="3051082"/>
            <a:ext cx="731183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8955" y="3583356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0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直線單箭頭接點 16"/>
          <p:cNvCxnSpPr>
            <a:stCxn id="6" idx="1"/>
            <a:endCxn id="16" idx="0"/>
          </p:cNvCxnSpPr>
          <p:nvPr/>
        </p:nvCxnSpPr>
        <p:spPr>
          <a:xfrm flipH="1">
            <a:off x="788579" y="3051082"/>
            <a:ext cx="725896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718768" y="4462465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/>
          <p:cNvCxnSpPr>
            <a:stCxn id="8" idx="3"/>
            <a:endCxn id="18" idx="0"/>
          </p:cNvCxnSpPr>
          <p:nvPr/>
        </p:nvCxnSpPr>
        <p:spPr>
          <a:xfrm>
            <a:off x="6522946" y="3932982"/>
            <a:ext cx="545446" cy="52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681693" y="4459662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1" name="直線單箭頭接點 20"/>
          <p:cNvCxnSpPr>
            <a:stCxn id="12" idx="3"/>
            <a:endCxn id="20" idx="0"/>
          </p:cNvCxnSpPr>
          <p:nvPr/>
        </p:nvCxnSpPr>
        <p:spPr>
          <a:xfrm>
            <a:off x="3323035" y="3932981"/>
            <a:ext cx="708282" cy="52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23"/>
          <p:cNvSpPr/>
          <p:nvPr/>
        </p:nvSpPr>
        <p:spPr>
          <a:xfrm>
            <a:off x="932079" y="1885950"/>
            <a:ext cx="7011771" cy="2924187"/>
          </a:xfrm>
          <a:custGeom>
            <a:avLst/>
            <a:gdLst>
              <a:gd name="connsiteX0" fmla="*/ 3116046 w 7011771"/>
              <a:gd name="connsiteY0" fmla="*/ 0 h 2924187"/>
              <a:gd name="connsiteX1" fmla="*/ 534771 w 7011771"/>
              <a:gd name="connsiteY1" fmla="*/ 723900 h 2924187"/>
              <a:gd name="connsiteX2" fmla="*/ 20421 w 7011771"/>
              <a:gd name="connsiteY2" fmla="*/ 1695450 h 2924187"/>
              <a:gd name="connsiteX3" fmla="*/ 915771 w 7011771"/>
              <a:gd name="connsiteY3" fmla="*/ 1485900 h 2924187"/>
              <a:gd name="connsiteX4" fmla="*/ 1725396 w 7011771"/>
              <a:gd name="connsiteY4" fmla="*/ 2009775 h 2924187"/>
              <a:gd name="connsiteX5" fmla="*/ 2639796 w 7011771"/>
              <a:gd name="connsiteY5" fmla="*/ 2800350 h 2924187"/>
              <a:gd name="connsiteX6" fmla="*/ 3192246 w 7011771"/>
              <a:gd name="connsiteY6" fmla="*/ 2466975 h 2924187"/>
              <a:gd name="connsiteX7" fmla="*/ 1934946 w 7011771"/>
              <a:gd name="connsiteY7" fmla="*/ 1000125 h 2924187"/>
              <a:gd name="connsiteX8" fmla="*/ 3106521 w 7011771"/>
              <a:gd name="connsiteY8" fmla="*/ 352425 h 2924187"/>
              <a:gd name="connsiteX9" fmla="*/ 5621121 w 7011771"/>
              <a:gd name="connsiteY9" fmla="*/ 923925 h 2924187"/>
              <a:gd name="connsiteX10" fmla="*/ 4239996 w 7011771"/>
              <a:gd name="connsiteY10" fmla="*/ 2438400 h 2924187"/>
              <a:gd name="connsiteX11" fmla="*/ 4754346 w 7011771"/>
              <a:gd name="connsiteY11" fmla="*/ 2924175 h 2924187"/>
              <a:gd name="connsiteX12" fmla="*/ 5202021 w 7011771"/>
              <a:gd name="connsiteY12" fmla="*/ 2428875 h 2924187"/>
              <a:gd name="connsiteX13" fmla="*/ 5640171 w 7011771"/>
              <a:gd name="connsiteY13" fmla="*/ 2752725 h 2924187"/>
              <a:gd name="connsiteX14" fmla="*/ 6449796 w 7011771"/>
              <a:gd name="connsiteY14" fmla="*/ 2581275 h 2924187"/>
              <a:gd name="connsiteX15" fmla="*/ 5830671 w 7011771"/>
              <a:gd name="connsiteY15" fmla="*/ 1924050 h 2924187"/>
              <a:gd name="connsiteX16" fmla="*/ 6325971 w 7011771"/>
              <a:gd name="connsiteY16" fmla="*/ 1543050 h 2924187"/>
              <a:gd name="connsiteX17" fmla="*/ 7011771 w 7011771"/>
              <a:gd name="connsiteY17" fmla="*/ 1981200 h 2924187"/>
              <a:gd name="connsiteX18" fmla="*/ 7011771 w 7011771"/>
              <a:gd name="connsiteY18" fmla="*/ 1981200 h 292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11771" h="2924187">
                <a:moveTo>
                  <a:pt x="3116046" y="0"/>
                </a:moveTo>
                <a:cubicBezTo>
                  <a:pt x="2083377" y="220662"/>
                  <a:pt x="1050708" y="441325"/>
                  <a:pt x="534771" y="723900"/>
                </a:cubicBezTo>
                <a:cubicBezTo>
                  <a:pt x="18833" y="1006475"/>
                  <a:pt x="-43079" y="1568450"/>
                  <a:pt x="20421" y="1695450"/>
                </a:cubicBezTo>
                <a:cubicBezTo>
                  <a:pt x="83921" y="1822450"/>
                  <a:pt x="631608" y="1433513"/>
                  <a:pt x="915771" y="1485900"/>
                </a:cubicBezTo>
                <a:cubicBezTo>
                  <a:pt x="1199933" y="1538288"/>
                  <a:pt x="1438059" y="1790700"/>
                  <a:pt x="1725396" y="2009775"/>
                </a:cubicBezTo>
                <a:cubicBezTo>
                  <a:pt x="2012733" y="2228850"/>
                  <a:pt x="2395321" y="2724150"/>
                  <a:pt x="2639796" y="2800350"/>
                </a:cubicBezTo>
                <a:cubicBezTo>
                  <a:pt x="2884271" y="2876550"/>
                  <a:pt x="3309721" y="2767012"/>
                  <a:pt x="3192246" y="2466975"/>
                </a:cubicBezTo>
                <a:cubicBezTo>
                  <a:pt x="3074771" y="2166938"/>
                  <a:pt x="1949233" y="1352550"/>
                  <a:pt x="1934946" y="1000125"/>
                </a:cubicBezTo>
                <a:cubicBezTo>
                  <a:pt x="1920659" y="647700"/>
                  <a:pt x="2492159" y="365125"/>
                  <a:pt x="3106521" y="352425"/>
                </a:cubicBezTo>
                <a:cubicBezTo>
                  <a:pt x="3720883" y="339725"/>
                  <a:pt x="5432209" y="576263"/>
                  <a:pt x="5621121" y="923925"/>
                </a:cubicBezTo>
                <a:cubicBezTo>
                  <a:pt x="5810033" y="1271587"/>
                  <a:pt x="4384458" y="2105025"/>
                  <a:pt x="4239996" y="2438400"/>
                </a:cubicBezTo>
                <a:cubicBezTo>
                  <a:pt x="4095534" y="2771775"/>
                  <a:pt x="4594009" y="2925762"/>
                  <a:pt x="4754346" y="2924175"/>
                </a:cubicBezTo>
                <a:cubicBezTo>
                  <a:pt x="4914683" y="2922588"/>
                  <a:pt x="5054384" y="2457450"/>
                  <a:pt x="5202021" y="2428875"/>
                </a:cubicBezTo>
                <a:cubicBezTo>
                  <a:pt x="5349659" y="2400300"/>
                  <a:pt x="5432209" y="2727325"/>
                  <a:pt x="5640171" y="2752725"/>
                </a:cubicBezTo>
                <a:cubicBezTo>
                  <a:pt x="5848134" y="2778125"/>
                  <a:pt x="6418046" y="2719388"/>
                  <a:pt x="6449796" y="2581275"/>
                </a:cubicBezTo>
                <a:cubicBezTo>
                  <a:pt x="6481546" y="2443162"/>
                  <a:pt x="5851309" y="2097088"/>
                  <a:pt x="5830671" y="1924050"/>
                </a:cubicBezTo>
                <a:cubicBezTo>
                  <a:pt x="5810034" y="1751013"/>
                  <a:pt x="6129121" y="1533525"/>
                  <a:pt x="6325971" y="1543050"/>
                </a:cubicBezTo>
                <a:cubicBezTo>
                  <a:pt x="6522821" y="1552575"/>
                  <a:pt x="7011771" y="1981200"/>
                  <a:pt x="7011771" y="1981200"/>
                </a:cubicBezTo>
                <a:lnTo>
                  <a:pt x="7011771" y="1981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8202</TotalTime>
  <Words>1980</Words>
  <Application>Microsoft Office PowerPoint</Application>
  <PresentationFormat>如螢幕大小 (4:3)</PresentationFormat>
  <Paragraphs>488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新細明體</vt:lpstr>
      <vt:lpstr>Arial</vt:lpstr>
      <vt:lpstr>Calibri</vt:lpstr>
      <vt:lpstr>Courier New</vt:lpstr>
      <vt:lpstr>Times New Roman</vt:lpstr>
      <vt:lpstr>Wingdings</vt:lpstr>
      <vt:lpstr>Office 佈景主題</vt:lpstr>
      <vt:lpstr>Introduction to Programming(II) Week 02</vt:lpstr>
      <vt:lpstr>Alternative implementation </vt:lpstr>
      <vt:lpstr>Faster implementation</vt:lpstr>
      <vt:lpstr>Remove a node</vt:lpstr>
      <vt:lpstr>Binary search tree</vt:lpstr>
      <vt:lpstr>Sorting again</vt:lpstr>
      <vt:lpstr>What is the time complexity?</vt:lpstr>
      <vt:lpstr>Can we do quick sort?</vt:lpstr>
      <vt:lpstr>Output sorted result</vt:lpstr>
      <vt:lpstr>Time complexity of BST</vt:lpstr>
      <vt:lpstr>Heap Sort</vt:lpstr>
      <vt:lpstr>tree</vt:lpstr>
      <vt:lpstr>What is a tree?</vt:lpstr>
      <vt:lpstr>Data structure of a binary tree node</vt:lpstr>
      <vt:lpstr>Tree traversal </vt:lpstr>
      <vt:lpstr>Algorithm to print the pre-order</vt:lpstr>
      <vt:lpstr>Example: find the max </vt:lpstr>
      <vt:lpstr>Example: delete a tree</vt:lpstr>
      <vt:lpstr>Example: build a tree</vt:lpstr>
      <vt:lpstr>Example: binary search tree (BST)</vt:lpstr>
      <vt:lpstr>Construct a BST</vt:lpstr>
      <vt:lpstr>parser</vt:lpstr>
      <vt:lpstr>Boolean expression</vt:lpstr>
      <vt:lpstr>Evaluation of Boolean expressions</vt:lpstr>
      <vt:lpstr>Example: truth table</vt:lpstr>
      <vt:lpstr>Prefix expression</vt:lpstr>
      <vt:lpstr>Example</vt:lpstr>
      <vt:lpstr>From infix to prefix</vt:lpstr>
      <vt:lpstr>Left association rule</vt:lpstr>
      <vt:lpstr>Data structure for the tree</vt:lpstr>
      <vt:lpstr>Parser</vt:lpstr>
      <vt:lpstr>PowerPoint 簡報</vt:lpstr>
      <vt:lpstr>With parenthesis</vt:lpstr>
      <vt:lpstr>How to find a FACTOR?</vt:lpstr>
      <vt:lpstr>Example: A|(B&amp;C)</vt:lpstr>
      <vt:lpstr>PowerPoint 簡報</vt:lpstr>
      <vt:lpstr>PowerPoint 簡報</vt:lpstr>
      <vt:lpstr>Example: infix to syntax tree</vt:lpstr>
      <vt:lpstr>Example: prefix to infix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2146</cp:revision>
  <dcterms:created xsi:type="dcterms:W3CDTF">2014-08-19T02:20:21Z</dcterms:created>
  <dcterms:modified xsi:type="dcterms:W3CDTF">2020-03-13T02:55:32Z</dcterms:modified>
</cp:coreProperties>
</file>