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49"/>
  </p:notesMasterIdLst>
  <p:sldIdLst>
    <p:sldId id="256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369" r:id="rId47"/>
    <p:sldId id="37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6" autoAdjust="0"/>
    <p:restoredTop sz="91983" autoAdjust="0"/>
  </p:normalViewPr>
  <p:slideViewPr>
    <p:cSldViewPr snapToGrid="0" snapToObjects="1">
      <p:cViewPr varScale="1">
        <p:scale>
          <a:sx n="67" d="100"/>
          <a:sy n="67" d="100"/>
        </p:scale>
        <p:origin x="119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1C3A52-77E8-4684-9A33-F101473160F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BB0481F3-B531-4F09-ADE5-8C3E7CC4909F}">
      <dgm:prSet phldrT="[文字]" custT="1"/>
      <dgm:spPr/>
      <dgm:t>
        <a:bodyPr/>
        <a:lstStyle/>
        <a:p>
          <a:r>
            <a:rPr lang="en-US" altLang="zh-TW" sz="2800" dirty="0" smtClean="0"/>
            <a:t>Caller calls the function</a:t>
          </a:r>
          <a:endParaRPr lang="zh-TW" altLang="en-US" sz="2800" dirty="0"/>
        </a:p>
      </dgm:t>
    </dgm:pt>
    <dgm:pt modelId="{22CC1B17-48B5-4DDB-809B-8063AAACBE0E}" type="parTrans" cxnId="{F16745C7-974B-49B4-BF74-88D0EA9E2747}">
      <dgm:prSet/>
      <dgm:spPr/>
      <dgm:t>
        <a:bodyPr/>
        <a:lstStyle/>
        <a:p>
          <a:endParaRPr lang="zh-TW" altLang="en-US" sz="2000"/>
        </a:p>
      </dgm:t>
    </dgm:pt>
    <dgm:pt modelId="{24DCDED2-3EC6-4C44-A230-5C9BEFBD0F4F}" type="sibTrans" cxnId="{F16745C7-974B-49B4-BF74-88D0EA9E2747}">
      <dgm:prSet custT="1"/>
      <dgm:spPr/>
      <dgm:t>
        <a:bodyPr/>
        <a:lstStyle/>
        <a:p>
          <a:endParaRPr lang="zh-TW" altLang="en-US" sz="2000"/>
        </a:p>
      </dgm:t>
    </dgm:pt>
    <dgm:pt modelId="{9EE956C1-FE08-4B49-9A41-88B7820923A7}">
      <dgm:prSet phldrT="[文字]" custT="1"/>
      <dgm:spPr/>
      <dgm:t>
        <a:bodyPr/>
        <a:lstStyle/>
        <a:p>
          <a:r>
            <a:rPr lang="en-US" altLang="zh-TW" sz="2800" dirty="0" err="1" smtClean="0"/>
            <a:t>Callee</a:t>
          </a:r>
          <a:r>
            <a:rPr lang="en-US" altLang="zh-TW" sz="2800" dirty="0" smtClean="0"/>
            <a:t> starts the function</a:t>
          </a:r>
          <a:endParaRPr lang="zh-TW" altLang="en-US" sz="2800" dirty="0"/>
        </a:p>
      </dgm:t>
    </dgm:pt>
    <dgm:pt modelId="{F514D35C-52D0-4128-8E2A-A9E1FAFB6900}" type="parTrans" cxnId="{6BD903A7-6E0C-4DA1-8191-9952042715F5}">
      <dgm:prSet/>
      <dgm:spPr/>
      <dgm:t>
        <a:bodyPr/>
        <a:lstStyle/>
        <a:p>
          <a:endParaRPr lang="zh-TW" altLang="en-US" sz="2000"/>
        </a:p>
      </dgm:t>
    </dgm:pt>
    <dgm:pt modelId="{060AE4D6-74A9-44DF-9B8D-16237BC8FB39}" type="sibTrans" cxnId="{6BD903A7-6E0C-4DA1-8191-9952042715F5}">
      <dgm:prSet custT="1"/>
      <dgm:spPr/>
      <dgm:t>
        <a:bodyPr/>
        <a:lstStyle/>
        <a:p>
          <a:endParaRPr lang="zh-TW" altLang="en-US" sz="2000"/>
        </a:p>
      </dgm:t>
    </dgm:pt>
    <dgm:pt modelId="{17F1F1EC-9B41-442C-9B53-6AF15FD2F937}">
      <dgm:prSet phldrT="[文字]" custT="1"/>
      <dgm:spPr>
        <a:noFill/>
      </dgm:spPr>
      <dgm:t>
        <a:bodyPr/>
        <a:lstStyle/>
        <a:p>
          <a:r>
            <a:rPr lang="en-US" altLang="zh-TW" sz="2800" dirty="0" err="1" smtClean="0">
              <a:solidFill>
                <a:schemeClr val="tx1"/>
              </a:solidFill>
            </a:rPr>
            <a:t>Callee</a:t>
          </a:r>
          <a:r>
            <a:rPr lang="en-US" altLang="zh-TW" sz="2800" dirty="0" smtClean="0">
              <a:solidFill>
                <a:schemeClr val="tx1"/>
              </a:solidFill>
            </a:rPr>
            <a:t> performs the function</a:t>
          </a:r>
          <a:endParaRPr lang="zh-TW" altLang="en-US" sz="2800" dirty="0">
            <a:solidFill>
              <a:schemeClr val="tx1"/>
            </a:solidFill>
          </a:endParaRPr>
        </a:p>
      </dgm:t>
    </dgm:pt>
    <dgm:pt modelId="{80B730A6-FA9D-43B8-A3C2-5C3AAB9D0101}" type="parTrans" cxnId="{8E5765EE-4655-4E66-BFA5-804A1ABE46C6}">
      <dgm:prSet/>
      <dgm:spPr/>
      <dgm:t>
        <a:bodyPr/>
        <a:lstStyle/>
        <a:p>
          <a:endParaRPr lang="zh-TW" altLang="en-US" sz="2000"/>
        </a:p>
      </dgm:t>
    </dgm:pt>
    <dgm:pt modelId="{255EC9DE-4304-4CCB-9EF1-0CD69AFB9868}" type="sibTrans" cxnId="{8E5765EE-4655-4E66-BFA5-804A1ABE46C6}">
      <dgm:prSet custT="1"/>
      <dgm:spPr/>
      <dgm:t>
        <a:bodyPr/>
        <a:lstStyle/>
        <a:p>
          <a:endParaRPr lang="zh-TW" altLang="en-US" sz="2000"/>
        </a:p>
      </dgm:t>
    </dgm:pt>
    <dgm:pt modelId="{A8C85451-D8DB-41C3-A399-7C5F8CC7CDD2}">
      <dgm:prSet phldrT="[文字]" custT="1"/>
      <dgm:spPr/>
      <dgm:t>
        <a:bodyPr/>
        <a:lstStyle/>
        <a:p>
          <a:r>
            <a:rPr lang="en-US" altLang="zh-TW" sz="2800" dirty="0" err="1" smtClean="0"/>
            <a:t>Callee</a:t>
          </a:r>
          <a:r>
            <a:rPr lang="en-US" altLang="zh-TW" sz="2800" dirty="0" smtClean="0"/>
            <a:t> returns</a:t>
          </a:r>
          <a:endParaRPr lang="zh-TW" altLang="en-US" sz="2800" dirty="0"/>
        </a:p>
      </dgm:t>
    </dgm:pt>
    <dgm:pt modelId="{DB0BECD6-0673-4943-AF54-5EE27E4F29EF}" type="parTrans" cxnId="{C41A51C9-2F7C-4EDA-9F24-DC281D512046}">
      <dgm:prSet/>
      <dgm:spPr/>
      <dgm:t>
        <a:bodyPr/>
        <a:lstStyle/>
        <a:p>
          <a:endParaRPr lang="zh-TW" altLang="en-US" sz="2000"/>
        </a:p>
      </dgm:t>
    </dgm:pt>
    <dgm:pt modelId="{754A80CB-36F8-4BB9-9E8C-2D14901273F5}" type="sibTrans" cxnId="{C41A51C9-2F7C-4EDA-9F24-DC281D512046}">
      <dgm:prSet custT="1"/>
      <dgm:spPr/>
      <dgm:t>
        <a:bodyPr/>
        <a:lstStyle/>
        <a:p>
          <a:endParaRPr lang="zh-TW" altLang="en-US" sz="2000"/>
        </a:p>
      </dgm:t>
    </dgm:pt>
    <dgm:pt modelId="{18D4D43F-F9C0-4AA1-B432-3905C78E85C2}">
      <dgm:prSet phldrT="[文字]" custT="1"/>
      <dgm:spPr/>
      <dgm:t>
        <a:bodyPr/>
        <a:lstStyle/>
        <a:p>
          <a:r>
            <a:rPr lang="en-US" altLang="zh-TW" sz="2800" dirty="0" smtClean="0"/>
            <a:t>Caller restores </a:t>
          </a:r>
          <a:endParaRPr lang="zh-TW" altLang="en-US" sz="2800" dirty="0"/>
        </a:p>
      </dgm:t>
    </dgm:pt>
    <dgm:pt modelId="{BF903E30-A73B-42A4-86DB-6F0F96FEA798}" type="parTrans" cxnId="{2E31E66A-749A-45B7-BF87-D86F1C48DD36}">
      <dgm:prSet/>
      <dgm:spPr/>
      <dgm:t>
        <a:bodyPr/>
        <a:lstStyle/>
        <a:p>
          <a:endParaRPr lang="zh-TW" altLang="en-US" sz="2000"/>
        </a:p>
      </dgm:t>
    </dgm:pt>
    <dgm:pt modelId="{4AA5750E-4EA4-4754-BC28-2BC9BCCFEDAB}" type="sibTrans" cxnId="{2E31E66A-749A-45B7-BF87-D86F1C48DD36}">
      <dgm:prSet/>
      <dgm:spPr/>
      <dgm:t>
        <a:bodyPr/>
        <a:lstStyle/>
        <a:p>
          <a:endParaRPr lang="zh-TW" altLang="en-US" sz="2000"/>
        </a:p>
      </dgm:t>
    </dgm:pt>
    <dgm:pt modelId="{DC3C8389-144A-4983-B35E-BE28B72D1B90}" type="pres">
      <dgm:prSet presAssocID="{BB1C3A52-77E8-4684-9A33-F101473160F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EBFFEA8-98FC-4084-A1C5-4513036B5D77}" type="pres">
      <dgm:prSet presAssocID="{BB1C3A52-77E8-4684-9A33-F101473160F1}" presName="dummyMaxCanvas" presStyleCnt="0">
        <dgm:presLayoutVars/>
      </dgm:prSet>
      <dgm:spPr/>
    </dgm:pt>
    <dgm:pt modelId="{34B058B0-11E8-419F-8208-0BC05BEE9C91}" type="pres">
      <dgm:prSet presAssocID="{BB1C3A52-77E8-4684-9A33-F101473160F1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DD9CE2-AE09-470D-8745-B16EC1C770D2}" type="pres">
      <dgm:prSet presAssocID="{BB1C3A52-77E8-4684-9A33-F101473160F1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25876A4-0C15-432D-BE19-912732A033B3}" type="pres">
      <dgm:prSet presAssocID="{BB1C3A52-77E8-4684-9A33-F101473160F1}" presName="FiveNodes_3" presStyleLbl="node1" presStyleIdx="2" presStyleCnt="5" custScaleX="114564" custLinFactNeighborX="7653" custLinFactNeighborY="-254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063071E-136A-489A-8F51-41049FB7BF85}" type="pres">
      <dgm:prSet presAssocID="{BB1C3A52-77E8-4684-9A33-F101473160F1}" presName="FiveNodes_4" presStyleLbl="node1" presStyleIdx="3" presStyleCnt="5" custLinFactNeighborX="-14263" custLinFactNeighborY="-254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DD30E18-7A2F-4922-941D-AAACD0B212A3}" type="pres">
      <dgm:prSet presAssocID="{BB1C3A52-77E8-4684-9A33-F101473160F1}" presName="FiveNodes_5" presStyleLbl="node1" presStyleIdx="4" presStyleCnt="5" custLinFactNeighborX="-29870" custLinFactNeighborY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16F19A-887B-4E72-A2A6-87871DF21747}" type="pres">
      <dgm:prSet presAssocID="{BB1C3A52-77E8-4684-9A33-F101473160F1}" presName="FiveConn_1-2" presStyleLbl="fgAccFollowNode1" presStyleIdx="0" presStyleCnt="4" custLinFactX="-200000" custLinFactNeighborX="-259169" custLinFactNeighborY="1565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6DF3DE7-FB00-4B27-8720-D9590290B7C8}" type="pres">
      <dgm:prSet presAssocID="{BB1C3A52-77E8-4684-9A33-F101473160F1}" presName="FiveConn_2-3" presStyleLbl="fgAccFollowNode1" presStyleIdx="1" presStyleCnt="4" custLinFactX="-243160" custLinFactNeighborX="-300000" custLinFactNeighborY="1173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C310554-F95F-4885-83E7-4FDB24D845F3}" type="pres">
      <dgm:prSet presAssocID="{BB1C3A52-77E8-4684-9A33-F101473160F1}" presName="FiveConn_3-4" presStyleLbl="fgAccFollowNode1" presStyleIdx="2" presStyleCnt="4" custLinFactX="-300000" custLinFactNeighborX="-327152" custLinFactNeighborY="1565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F06F337-56BB-4003-8482-8C478F542ECB}" type="pres">
      <dgm:prSet presAssocID="{BB1C3A52-77E8-4684-9A33-F101473160F1}" presName="FiveConn_4-5" presStyleLbl="fgAccFollowNode1" presStyleIdx="3" presStyleCnt="4" custLinFactX="-311144" custLinFactNeighborX="-400000" custLinFactNeighborY="1956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CC45EF2-067F-442F-90FD-65A994607762}" type="pres">
      <dgm:prSet presAssocID="{BB1C3A52-77E8-4684-9A33-F101473160F1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E10E745-F2C3-4720-85FD-3D68D63BC6D8}" type="pres">
      <dgm:prSet presAssocID="{BB1C3A52-77E8-4684-9A33-F101473160F1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5BB4FA8-4E98-4833-BC44-19507A6274C6}" type="pres">
      <dgm:prSet presAssocID="{BB1C3A52-77E8-4684-9A33-F101473160F1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81B202F-3E60-43AD-A12E-CC00E7D2CFEC}" type="pres">
      <dgm:prSet presAssocID="{BB1C3A52-77E8-4684-9A33-F101473160F1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5A8B10-AACD-4410-8546-8055EF855C3D}" type="pres">
      <dgm:prSet presAssocID="{BB1C3A52-77E8-4684-9A33-F101473160F1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373312B-082C-4113-A9C8-B77B449162EF}" type="presOf" srcId="{A8C85451-D8DB-41C3-A399-7C5F8CC7CDD2}" destId="{A81B202F-3E60-43AD-A12E-CC00E7D2CFEC}" srcOrd="1" destOrd="0" presId="urn:microsoft.com/office/officeart/2005/8/layout/vProcess5"/>
    <dgm:cxn modelId="{6BD903A7-6E0C-4DA1-8191-9952042715F5}" srcId="{BB1C3A52-77E8-4684-9A33-F101473160F1}" destId="{9EE956C1-FE08-4B49-9A41-88B7820923A7}" srcOrd="1" destOrd="0" parTransId="{F514D35C-52D0-4128-8E2A-A9E1FAFB6900}" sibTransId="{060AE4D6-74A9-44DF-9B8D-16237BC8FB39}"/>
    <dgm:cxn modelId="{32EA5E7F-B541-4161-B08F-15BE97BF9793}" type="presOf" srcId="{BB1C3A52-77E8-4684-9A33-F101473160F1}" destId="{DC3C8389-144A-4983-B35E-BE28B72D1B90}" srcOrd="0" destOrd="0" presId="urn:microsoft.com/office/officeart/2005/8/layout/vProcess5"/>
    <dgm:cxn modelId="{E551CCC6-7D0D-4A33-A3D5-E6FE307FF872}" type="presOf" srcId="{754A80CB-36F8-4BB9-9E8C-2D14901273F5}" destId="{AF06F337-56BB-4003-8482-8C478F542ECB}" srcOrd="0" destOrd="0" presId="urn:microsoft.com/office/officeart/2005/8/layout/vProcess5"/>
    <dgm:cxn modelId="{50C7DF23-FC4D-4526-91E8-043F9B0753A1}" type="presOf" srcId="{17F1F1EC-9B41-442C-9B53-6AF15FD2F937}" destId="{825876A4-0C15-432D-BE19-912732A033B3}" srcOrd="0" destOrd="0" presId="urn:microsoft.com/office/officeart/2005/8/layout/vProcess5"/>
    <dgm:cxn modelId="{E2403547-D9C9-467B-AAF1-D9F67228C203}" type="presOf" srcId="{060AE4D6-74A9-44DF-9B8D-16237BC8FB39}" destId="{06DF3DE7-FB00-4B27-8720-D9590290B7C8}" srcOrd="0" destOrd="0" presId="urn:microsoft.com/office/officeart/2005/8/layout/vProcess5"/>
    <dgm:cxn modelId="{F16745C7-974B-49B4-BF74-88D0EA9E2747}" srcId="{BB1C3A52-77E8-4684-9A33-F101473160F1}" destId="{BB0481F3-B531-4F09-ADE5-8C3E7CC4909F}" srcOrd="0" destOrd="0" parTransId="{22CC1B17-48B5-4DDB-809B-8063AAACBE0E}" sibTransId="{24DCDED2-3EC6-4C44-A230-5C9BEFBD0F4F}"/>
    <dgm:cxn modelId="{7C253E4D-1017-416C-B151-9B9FAFA3DA60}" type="presOf" srcId="{9EE956C1-FE08-4B49-9A41-88B7820923A7}" destId="{A4DD9CE2-AE09-470D-8745-B16EC1C770D2}" srcOrd="0" destOrd="0" presId="urn:microsoft.com/office/officeart/2005/8/layout/vProcess5"/>
    <dgm:cxn modelId="{E64167AC-CEDB-4551-AB38-DC1135FFA7BA}" type="presOf" srcId="{17F1F1EC-9B41-442C-9B53-6AF15FD2F937}" destId="{F5BB4FA8-4E98-4833-BC44-19507A6274C6}" srcOrd="1" destOrd="0" presId="urn:microsoft.com/office/officeart/2005/8/layout/vProcess5"/>
    <dgm:cxn modelId="{8E5765EE-4655-4E66-BFA5-804A1ABE46C6}" srcId="{BB1C3A52-77E8-4684-9A33-F101473160F1}" destId="{17F1F1EC-9B41-442C-9B53-6AF15FD2F937}" srcOrd="2" destOrd="0" parTransId="{80B730A6-FA9D-43B8-A3C2-5C3AAB9D0101}" sibTransId="{255EC9DE-4304-4CCB-9EF1-0CD69AFB9868}"/>
    <dgm:cxn modelId="{A1B50123-CE83-4198-BA10-43CFED1C35A7}" type="presOf" srcId="{9EE956C1-FE08-4B49-9A41-88B7820923A7}" destId="{3E10E745-F2C3-4720-85FD-3D68D63BC6D8}" srcOrd="1" destOrd="0" presId="urn:microsoft.com/office/officeart/2005/8/layout/vProcess5"/>
    <dgm:cxn modelId="{771F8588-5F8B-4147-A02D-A305B03D6915}" type="presOf" srcId="{18D4D43F-F9C0-4AA1-B432-3905C78E85C2}" destId="{B35A8B10-AACD-4410-8546-8055EF855C3D}" srcOrd="1" destOrd="0" presId="urn:microsoft.com/office/officeart/2005/8/layout/vProcess5"/>
    <dgm:cxn modelId="{8E781C0D-4B26-405C-A67A-06284353AD89}" type="presOf" srcId="{BB0481F3-B531-4F09-ADE5-8C3E7CC4909F}" destId="{7CC45EF2-067F-442F-90FD-65A994607762}" srcOrd="1" destOrd="0" presId="urn:microsoft.com/office/officeart/2005/8/layout/vProcess5"/>
    <dgm:cxn modelId="{2E31E66A-749A-45B7-BF87-D86F1C48DD36}" srcId="{BB1C3A52-77E8-4684-9A33-F101473160F1}" destId="{18D4D43F-F9C0-4AA1-B432-3905C78E85C2}" srcOrd="4" destOrd="0" parTransId="{BF903E30-A73B-42A4-86DB-6F0F96FEA798}" sibTransId="{4AA5750E-4EA4-4754-BC28-2BC9BCCFEDAB}"/>
    <dgm:cxn modelId="{1B47BC81-27A0-4097-84C0-580C70E607B3}" type="presOf" srcId="{18D4D43F-F9C0-4AA1-B432-3905C78E85C2}" destId="{8DD30E18-7A2F-4922-941D-AAACD0B212A3}" srcOrd="0" destOrd="0" presId="urn:microsoft.com/office/officeart/2005/8/layout/vProcess5"/>
    <dgm:cxn modelId="{DEC73CEA-E365-4AAE-BBDA-3868EC9128C2}" type="presOf" srcId="{BB0481F3-B531-4F09-ADE5-8C3E7CC4909F}" destId="{34B058B0-11E8-419F-8208-0BC05BEE9C91}" srcOrd="0" destOrd="0" presId="urn:microsoft.com/office/officeart/2005/8/layout/vProcess5"/>
    <dgm:cxn modelId="{C41A51C9-2F7C-4EDA-9F24-DC281D512046}" srcId="{BB1C3A52-77E8-4684-9A33-F101473160F1}" destId="{A8C85451-D8DB-41C3-A399-7C5F8CC7CDD2}" srcOrd="3" destOrd="0" parTransId="{DB0BECD6-0673-4943-AF54-5EE27E4F29EF}" sibTransId="{754A80CB-36F8-4BB9-9E8C-2D14901273F5}"/>
    <dgm:cxn modelId="{A485883A-C465-4957-B386-76E66D796858}" type="presOf" srcId="{A8C85451-D8DB-41C3-A399-7C5F8CC7CDD2}" destId="{8063071E-136A-489A-8F51-41049FB7BF85}" srcOrd="0" destOrd="0" presId="urn:microsoft.com/office/officeart/2005/8/layout/vProcess5"/>
    <dgm:cxn modelId="{08683A13-BDA1-45B4-8460-BB6CE070D671}" type="presOf" srcId="{24DCDED2-3EC6-4C44-A230-5C9BEFBD0F4F}" destId="{7316F19A-887B-4E72-A2A6-87871DF21747}" srcOrd="0" destOrd="0" presId="urn:microsoft.com/office/officeart/2005/8/layout/vProcess5"/>
    <dgm:cxn modelId="{F0CB78E4-3625-4BB9-812B-1507727DC68D}" type="presOf" srcId="{255EC9DE-4304-4CCB-9EF1-0CD69AFB9868}" destId="{2C310554-F95F-4885-83E7-4FDB24D845F3}" srcOrd="0" destOrd="0" presId="urn:microsoft.com/office/officeart/2005/8/layout/vProcess5"/>
    <dgm:cxn modelId="{851AD697-621F-47DD-A557-5F0FF046BB9A}" type="presParOf" srcId="{DC3C8389-144A-4983-B35E-BE28B72D1B90}" destId="{9EBFFEA8-98FC-4084-A1C5-4513036B5D77}" srcOrd="0" destOrd="0" presId="urn:microsoft.com/office/officeart/2005/8/layout/vProcess5"/>
    <dgm:cxn modelId="{2C182BA1-CC46-4133-A6E0-89E7FAA902A7}" type="presParOf" srcId="{DC3C8389-144A-4983-B35E-BE28B72D1B90}" destId="{34B058B0-11E8-419F-8208-0BC05BEE9C91}" srcOrd="1" destOrd="0" presId="urn:microsoft.com/office/officeart/2005/8/layout/vProcess5"/>
    <dgm:cxn modelId="{13341834-46F0-4821-A6A5-736F030BF1C9}" type="presParOf" srcId="{DC3C8389-144A-4983-B35E-BE28B72D1B90}" destId="{A4DD9CE2-AE09-470D-8745-B16EC1C770D2}" srcOrd="2" destOrd="0" presId="urn:microsoft.com/office/officeart/2005/8/layout/vProcess5"/>
    <dgm:cxn modelId="{E3CF7738-11C2-4F10-93AF-7DD067843418}" type="presParOf" srcId="{DC3C8389-144A-4983-B35E-BE28B72D1B90}" destId="{825876A4-0C15-432D-BE19-912732A033B3}" srcOrd="3" destOrd="0" presId="urn:microsoft.com/office/officeart/2005/8/layout/vProcess5"/>
    <dgm:cxn modelId="{E111AA80-BCE6-4BA4-8B60-2EA0A23C1955}" type="presParOf" srcId="{DC3C8389-144A-4983-B35E-BE28B72D1B90}" destId="{8063071E-136A-489A-8F51-41049FB7BF85}" srcOrd="4" destOrd="0" presId="urn:microsoft.com/office/officeart/2005/8/layout/vProcess5"/>
    <dgm:cxn modelId="{230C707E-32D5-4547-A850-C25E799E9765}" type="presParOf" srcId="{DC3C8389-144A-4983-B35E-BE28B72D1B90}" destId="{8DD30E18-7A2F-4922-941D-AAACD0B212A3}" srcOrd="5" destOrd="0" presId="urn:microsoft.com/office/officeart/2005/8/layout/vProcess5"/>
    <dgm:cxn modelId="{20D20DBF-EC81-46F7-AC97-55BD241416C4}" type="presParOf" srcId="{DC3C8389-144A-4983-B35E-BE28B72D1B90}" destId="{7316F19A-887B-4E72-A2A6-87871DF21747}" srcOrd="6" destOrd="0" presId="urn:microsoft.com/office/officeart/2005/8/layout/vProcess5"/>
    <dgm:cxn modelId="{68D785E5-4323-4DE4-8BE4-C66685287A49}" type="presParOf" srcId="{DC3C8389-144A-4983-B35E-BE28B72D1B90}" destId="{06DF3DE7-FB00-4B27-8720-D9590290B7C8}" srcOrd="7" destOrd="0" presId="urn:microsoft.com/office/officeart/2005/8/layout/vProcess5"/>
    <dgm:cxn modelId="{B0BA70F6-A064-44D5-B7E3-7C813385A0C6}" type="presParOf" srcId="{DC3C8389-144A-4983-B35E-BE28B72D1B90}" destId="{2C310554-F95F-4885-83E7-4FDB24D845F3}" srcOrd="8" destOrd="0" presId="urn:microsoft.com/office/officeart/2005/8/layout/vProcess5"/>
    <dgm:cxn modelId="{12E06913-43E5-4F57-89C4-EF4653CA5F30}" type="presParOf" srcId="{DC3C8389-144A-4983-B35E-BE28B72D1B90}" destId="{AF06F337-56BB-4003-8482-8C478F542ECB}" srcOrd="9" destOrd="0" presId="urn:microsoft.com/office/officeart/2005/8/layout/vProcess5"/>
    <dgm:cxn modelId="{78643D99-9789-4572-868B-DFE4E2494199}" type="presParOf" srcId="{DC3C8389-144A-4983-B35E-BE28B72D1B90}" destId="{7CC45EF2-067F-442F-90FD-65A994607762}" srcOrd="10" destOrd="0" presId="urn:microsoft.com/office/officeart/2005/8/layout/vProcess5"/>
    <dgm:cxn modelId="{AB1084A2-22FD-46AB-96EA-22E282C2AE6D}" type="presParOf" srcId="{DC3C8389-144A-4983-B35E-BE28B72D1B90}" destId="{3E10E745-F2C3-4720-85FD-3D68D63BC6D8}" srcOrd="11" destOrd="0" presId="urn:microsoft.com/office/officeart/2005/8/layout/vProcess5"/>
    <dgm:cxn modelId="{3AB29542-5B32-4384-AC5E-CA9718156FA2}" type="presParOf" srcId="{DC3C8389-144A-4983-B35E-BE28B72D1B90}" destId="{F5BB4FA8-4E98-4833-BC44-19507A6274C6}" srcOrd="12" destOrd="0" presId="urn:microsoft.com/office/officeart/2005/8/layout/vProcess5"/>
    <dgm:cxn modelId="{E10072D3-BCF9-411D-BA82-35B23E57C39E}" type="presParOf" srcId="{DC3C8389-144A-4983-B35E-BE28B72D1B90}" destId="{A81B202F-3E60-43AD-A12E-CC00E7D2CFEC}" srcOrd="13" destOrd="0" presId="urn:microsoft.com/office/officeart/2005/8/layout/vProcess5"/>
    <dgm:cxn modelId="{98715973-0123-4838-AB93-969B9CA91653}" type="presParOf" srcId="{DC3C8389-144A-4983-B35E-BE28B72D1B90}" destId="{B35A8B10-AACD-4410-8546-8055EF855C3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058B0-11E8-419F-8208-0BC05BEE9C91}">
      <dsp:nvSpPr>
        <dsp:cNvPr id="0" name=""/>
        <dsp:cNvSpPr/>
      </dsp:nvSpPr>
      <dsp:spPr>
        <a:xfrm>
          <a:off x="0" y="0"/>
          <a:ext cx="4693920" cy="6420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Caller calls the function</a:t>
          </a:r>
          <a:endParaRPr lang="zh-TW" altLang="en-US" sz="2800" kern="1200" dirty="0"/>
        </a:p>
      </dsp:txBody>
      <dsp:txXfrm>
        <a:off x="18805" y="18805"/>
        <a:ext cx="3925990" cy="604429"/>
      </dsp:txXfrm>
    </dsp:sp>
    <dsp:sp modelId="{A4DD9CE2-AE09-470D-8745-B16EC1C770D2}">
      <dsp:nvSpPr>
        <dsp:cNvPr id="0" name=""/>
        <dsp:cNvSpPr/>
      </dsp:nvSpPr>
      <dsp:spPr>
        <a:xfrm>
          <a:off x="350520" y="731211"/>
          <a:ext cx="4693920" cy="6420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err="1" smtClean="0"/>
            <a:t>Callee</a:t>
          </a:r>
          <a:r>
            <a:rPr lang="en-US" altLang="zh-TW" sz="2800" kern="1200" dirty="0" smtClean="0"/>
            <a:t> starts the function</a:t>
          </a:r>
          <a:endParaRPr lang="zh-TW" altLang="en-US" sz="2800" kern="1200" dirty="0"/>
        </a:p>
      </dsp:txBody>
      <dsp:txXfrm>
        <a:off x="369325" y="750016"/>
        <a:ext cx="3888464" cy="604429"/>
      </dsp:txXfrm>
    </dsp:sp>
    <dsp:sp modelId="{825876A4-0C15-432D-BE19-912732A033B3}">
      <dsp:nvSpPr>
        <dsp:cNvPr id="0" name=""/>
        <dsp:cNvSpPr/>
      </dsp:nvSpPr>
      <dsp:spPr>
        <a:xfrm>
          <a:off x="718454" y="1446096"/>
          <a:ext cx="5377542" cy="64203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err="1" smtClean="0">
              <a:solidFill>
                <a:schemeClr val="tx1"/>
              </a:solidFill>
            </a:rPr>
            <a:t>Callee</a:t>
          </a:r>
          <a:r>
            <a:rPr lang="en-US" altLang="zh-TW" sz="2800" kern="1200" dirty="0" smtClean="0">
              <a:solidFill>
                <a:schemeClr val="tx1"/>
              </a:solidFill>
            </a:rPr>
            <a:t> performs the function</a:t>
          </a:r>
          <a:endParaRPr lang="zh-TW" altLang="en-US" sz="2800" kern="1200" dirty="0">
            <a:solidFill>
              <a:schemeClr val="tx1"/>
            </a:solidFill>
          </a:endParaRPr>
        </a:p>
      </dsp:txBody>
      <dsp:txXfrm>
        <a:off x="737259" y="1464901"/>
        <a:ext cx="4460257" cy="604429"/>
      </dsp:txXfrm>
    </dsp:sp>
    <dsp:sp modelId="{8063071E-136A-489A-8F51-41049FB7BF85}">
      <dsp:nvSpPr>
        <dsp:cNvPr id="0" name=""/>
        <dsp:cNvSpPr/>
      </dsp:nvSpPr>
      <dsp:spPr>
        <a:xfrm>
          <a:off x="382066" y="2177307"/>
          <a:ext cx="4693920" cy="64203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err="1" smtClean="0"/>
            <a:t>Callee</a:t>
          </a:r>
          <a:r>
            <a:rPr lang="en-US" altLang="zh-TW" sz="2800" kern="1200" dirty="0" smtClean="0"/>
            <a:t> returns</a:t>
          </a:r>
          <a:endParaRPr lang="zh-TW" altLang="en-US" sz="2800" kern="1200" dirty="0"/>
        </a:p>
      </dsp:txBody>
      <dsp:txXfrm>
        <a:off x="400871" y="2196112"/>
        <a:ext cx="3888464" cy="604429"/>
      </dsp:txXfrm>
    </dsp:sp>
    <dsp:sp modelId="{8DD30E18-7A2F-4922-941D-AAACD0B212A3}">
      <dsp:nvSpPr>
        <dsp:cNvPr id="0" name=""/>
        <dsp:cNvSpPr/>
      </dsp:nvSpPr>
      <dsp:spPr>
        <a:xfrm>
          <a:off x="6" y="2924846"/>
          <a:ext cx="4693920" cy="64203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Caller restores </a:t>
          </a:r>
          <a:endParaRPr lang="zh-TW" altLang="en-US" sz="2800" kern="1200" dirty="0"/>
        </a:p>
      </dsp:txBody>
      <dsp:txXfrm>
        <a:off x="18811" y="2943651"/>
        <a:ext cx="3888464" cy="604429"/>
      </dsp:txXfrm>
    </dsp:sp>
    <dsp:sp modelId="{7316F19A-887B-4E72-A2A6-87871DF21747}">
      <dsp:nvSpPr>
        <dsp:cNvPr id="0" name=""/>
        <dsp:cNvSpPr/>
      </dsp:nvSpPr>
      <dsp:spPr>
        <a:xfrm>
          <a:off x="2360364" y="534361"/>
          <a:ext cx="417325" cy="41732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/>
        </a:p>
      </dsp:txBody>
      <dsp:txXfrm>
        <a:off x="2454262" y="534361"/>
        <a:ext cx="229529" cy="314037"/>
      </dsp:txXfrm>
    </dsp:sp>
    <dsp:sp modelId="{06DF3DE7-FB00-4B27-8720-D9590290B7C8}">
      <dsp:nvSpPr>
        <dsp:cNvPr id="0" name=""/>
        <dsp:cNvSpPr/>
      </dsp:nvSpPr>
      <dsp:spPr>
        <a:xfrm>
          <a:off x="2360368" y="1249242"/>
          <a:ext cx="417325" cy="41732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/>
        </a:p>
      </dsp:txBody>
      <dsp:txXfrm>
        <a:off x="2454266" y="1249242"/>
        <a:ext cx="229529" cy="314037"/>
      </dsp:txXfrm>
    </dsp:sp>
    <dsp:sp modelId="{2C310554-F95F-4885-83E7-4FDB24D845F3}">
      <dsp:nvSpPr>
        <dsp:cNvPr id="0" name=""/>
        <dsp:cNvSpPr/>
      </dsp:nvSpPr>
      <dsp:spPr>
        <a:xfrm>
          <a:off x="2360368" y="1986079"/>
          <a:ext cx="417325" cy="41732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/>
        </a:p>
      </dsp:txBody>
      <dsp:txXfrm>
        <a:off x="2454266" y="1986079"/>
        <a:ext cx="229529" cy="314037"/>
      </dsp:txXfrm>
    </dsp:sp>
    <dsp:sp modelId="{AF06F337-56BB-4003-8482-8C478F542ECB}">
      <dsp:nvSpPr>
        <dsp:cNvPr id="0" name=""/>
        <dsp:cNvSpPr/>
      </dsp:nvSpPr>
      <dsp:spPr>
        <a:xfrm>
          <a:off x="2360367" y="2740759"/>
          <a:ext cx="417325" cy="41732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/>
        </a:p>
      </dsp:txBody>
      <dsp:txXfrm>
        <a:off x="2454265" y="2740759"/>
        <a:ext cx="229529" cy="314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2020/3/27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5998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For the game, draw this on the blackboard.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0280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Continue the game, </a:t>
            </a:r>
          </a:p>
          <a:p>
            <a:pPr marL="228600" indent="-228600">
              <a:buAutoNum type="arabicPeriod"/>
            </a:pPr>
            <a:r>
              <a:rPr lang="en-US" altLang="zh-TW" dirty="0" smtClean="0"/>
              <a:t>Ask</a:t>
            </a:r>
            <a:r>
              <a:rPr lang="en-US" altLang="zh-TW" baseline="0" dirty="0" smtClean="0"/>
              <a:t> each student to have a number in hand.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smtClean="0"/>
              <a:t>Put a</a:t>
            </a:r>
            <a:r>
              <a:rPr lang="en-US" altLang="zh-TW" baseline="0" dirty="0" smtClean="0"/>
              <a:t> number</a:t>
            </a:r>
            <a:r>
              <a:rPr lang="en-US" altLang="zh-TW" dirty="0" smtClean="0"/>
              <a:t> in </a:t>
            </a:r>
            <a:r>
              <a:rPr lang="en-US" altLang="zh-TW" dirty="0" err="1" smtClean="0"/>
              <a:t>esp</a:t>
            </a:r>
            <a:r>
              <a:rPr lang="en-US" altLang="zh-TW" dirty="0" smtClean="0"/>
              <a:t>, for example, 20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smtClean="0"/>
              <a:t>Ask</a:t>
            </a:r>
            <a:r>
              <a:rPr lang="en-US" altLang="zh-TW" baseline="0" dirty="0" smtClean="0"/>
              <a:t> what is the number of in [esp+12], put that to </a:t>
            </a:r>
            <a:r>
              <a:rPr lang="en-US" altLang="zh-TW" baseline="0" dirty="0" err="1" smtClean="0"/>
              <a:t>eax</a:t>
            </a:r>
            <a:endParaRPr lang="en-US" altLang="zh-TW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baseline="0" dirty="0" smtClean="0"/>
              <a:t>Ask the student in [esp+8] to have the same number</a:t>
            </a:r>
            <a:endParaRPr lang="en-US" altLang="zh-TW" dirty="0" smtClean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135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Continue the game, </a:t>
            </a:r>
          </a:p>
          <a:p>
            <a:pPr marL="228600" indent="-228600">
              <a:buAutoNum type="arabicPeriod"/>
            </a:pPr>
            <a:r>
              <a:rPr lang="en-US" altLang="zh-TW" dirty="0" smtClean="0"/>
              <a:t>Ask</a:t>
            </a:r>
            <a:r>
              <a:rPr lang="en-US" altLang="zh-TW" baseline="0" dirty="0" smtClean="0"/>
              <a:t> each student to have a number in hand.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smtClean="0"/>
              <a:t>Put a</a:t>
            </a:r>
            <a:r>
              <a:rPr lang="en-US" altLang="zh-TW" baseline="0" dirty="0" smtClean="0"/>
              <a:t> number</a:t>
            </a:r>
            <a:r>
              <a:rPr lang="en-US" altLang="zh-TW" dirty="0" smtClean="0"/>
              <a:t> in </a:t>
            </a:r>
            <a:r>
              <a:rPr lang="en-US" altLang="zh-TW" dirty="0" err="1" smtClean="0"/>
              <a:t>esp</a:t>
            </a:r>
            <a:r>
              <a:rPr lang="en-US" altLang="zh-TW" dirty="0" smtClean="0"/>
              <a:t>, for example, 20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smtClean="0"/>
              <a:t>Ask</a:t>
            </a:r>
            <a:r>
              <a:rPr lang="en-US" altLang="zh-TW" baseline="0" dirty="0" smtClean="0"/>
              <a:t> what is the number of in [esp+8], put that to </a:t>
            </a:r>
            <a:r>
              <a:rPr lang="en-US" altLang="zh-TW" baseline="0" dirty="0" err="1" smtClean="0"/>
              <a:t>eax</a:t>
            </a:r>
            <a:endParaRPr lang="en-US" altLang="zh-TW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smtClean="0"/>
              <a:t>Ask</a:t>
            </a:r>
            <a:r>
              <a:rPr lang="en-US" altLang="zh-TW" baseline="0" dirty="0" smtClean="0"/>
              <a:t> what is the number of in [esp+12], put that to </a:t>
            </a:r>
            <a:r>
              <a:rPr lang="en-US" altLang="zh-TW" baseline="0" dirty="0" err="1" smtClean="0"/>
              <a:t>edx</a:t>
            </a:r>
            <a:endParaRPr lang="en-US" altLang="zh-TW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baseline="0" dirty="0" smtClean="0"/>
              <a:t>Perform add </a:t>
            </a:r>
            <a:r>
              <a:rPr lang="en-US" altLang="zh-TW" baseline="0" dirty="0" err="1" smtClean="0"/>
              <a:t>eax</a:t>
            </a:r>
            <a:r>
              <a:rPr lang="en-US" altLang="zh-TW" baseline="0" dirty="0" smtClean="0"/>
              <a:t>, </a:t>
            </a:r>
            <a:r>
              <a:rPr lang="en-US" altLang="zh-TW" baseline="0" dirty="0" err="1" smtClean="0"/>
              <a:t>edx</a:t>
            </a:r>
            <a:endParaRPr lang="en-US" altLang="zh-TW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baseline="0" dirty="0" smtClean="0"/>
              <a:t>Ask the student in [esp+4] to have the number in </a:t>
            </a:r>
            <a:r>
              <a:rPr lang="en-US" altLang="zh-TW" baseline="0" dirty="0" err="1" smtClean="0"/>
              <a:t>eax</a:t>
            </a:r>
            <a:endParaRPr lang="en-US" altLang="zh-TW" dirty="0" smtClean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3482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Continue the game, </a:t>
            </a:r>
          </a:p>
          <a:p>
            <a:pPr marL="228600" indent="-228600">
              <a:buAutoNum type="arabicPeriod"/>
            </a:pPr>
            <a:r>
              <a:rPr lang="en-US" altLang="zh-TW" dirty="0" smtClean="0"/>
              <a:t>Ask</a:t>
            </a:r>
            <a:r>
              <a:rPr lang="en-US" altLang="zh-TW" baseline="0" dirty="0" smtClean="0"/>
              <a:t> each student to have a number in hand.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smtClean="0"/>
              <a:t>Put a</a:t>
            </a:r>
            <a:r>
              <a:rPr lang="en-US" altLang="zh-TW" baseline="0" dirty="0" smtClean="0"/>
              <a:t> number</a:t>
            </a:r>
            <a:r>
              <a:rPr lang="en-US" altLang="zh-TW" dirty="0" smtClean="0"/>
              <a:t> in </a:t>
            </a:r>
            <a:r>
              <a:rPr lang="en-US" altLang="zh-TW" dirty="0" err="1" smtClean="0"/>
              <a:t>esp</a:t>
            </a:r>
            <a:r>
              <a:rPr lang="en-US" altLang="zh-TW" dirty="0" smtClean="0"/>
              <a:t>, for example, 20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smtClean="0"/>
              <a:t>Ask</a:t>
            </a:r>
            <a:r>
              <a:rPr lang="en-US" altLang="zh-TW" baseline="0" dirty="0" smtClean="0"/>
              <a:t> what is the number of in [esp+8], put that to </a:t>
            </a:r>
            <a:r>
              <a:rPr lang="en-US" altLang="zh-TW" baseline="0" dirty="0" err="1" smtClean="0"/>
              <a:t>eax</a:t>
            </a:r>
            <a:endParaRPr lang="en-US" altLang="zh-TW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smtClean="0"/>
              <a:t>Ask</a:t>
            </a:r>
            <a:r>
              <a:rPr lang="en-US" altLang="zh-TW" baseline="0" dirty="0" smtClean="0"/>
              <a:t> what is the number of in [esp+12], put that to </a:t>
            </a:r>
            <a:r>
              <a:rPr lang="en-US" altLang="zh-TW" baseline="0" dirty="0" err="1" smtClean="0"/>
              <a:t>edx</a:t>
            </a:r>
            <a:endParaRPr lang="en-US" altLang="zh-TW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baseline="0" dirty="0" smtClean="0"/>
              <a:t>Perform add </a:t>
            </a:r>
            <a:r>
              <a:rPr lang="en-US" altLang="zh-TW" baseline="0" dirty="0" err="1" smtClean="0"/>
              <a:t>eax</a:t>
            </a:r>
            <a:r>
              <a:rPr lang="en-US" altLang="zh-TW" baseline="0" dirty="0" smtClean="0"/>
              <a:t>, </a:t>
            </a:r>
            <a:r>
              <a:rPr lang="en-US" altLang="zh-TW" baseline="0" dirty="0" err="1" smtClean="0"/>
              <a:t>edx</a:t>
            </a:r>
            <a:endParaRPr lang="en-US" altLang="zh-TW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baseline="0" dirty="0" smtClean="0"/>
              <a:t>Ask the student in [esp+4] to have the number in </a:t>
            </a:r>
            <a:r>
              <a:rPr lang="en-US" altLang="zh-TW" baseline="0" dirty="0" err="1" smtClean="0"/>
              <a:t>eax</a:t>
            </a:r>
            <a:endParaRPr lang="en-US" altLang="zh-TW" dirty="0" smtClean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3386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Play the game that</a:t>
            </a:r>
            <a:r>
              <a:rPr lang="en-US" altLang="zh-TW" baseline="0" dirty="0" smtClean="0"/>
              <a:t> give 5 students the following instructions</a:t>
            </a:r>
          </a:p>
          <a:p>
            <a:r>
              <a:rPr lang="zh-TW" altLang="en-US" baseline="0" dirty="0" smtClean="0"/>
              <a:t>模擬一下不同的執行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1.call	___main</a:t>
            </a:r>
          </a:p>
          <a:p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	</a:t>
            </a:r>
            <a:r>
              <a:rPr lang="en-US" altLang="zh-TW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DWORD PTR [esp+12], 3</a:t>
            </a:r>
          </a:p>
          <a:p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	</a:t>
            </a:r>
            <a:r>
              <a:rPr lang="en-US" altLang="zh-TW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L3</a:t>
            </a:r>
          </a:p>
          <a:p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	add	DWORD PTR [esp+8], 1</a:t>
            </a:r>
          </a:p>
          <a:p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L3:</a:t>
            </a:r>
          </a:p>
          <a:p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5.	leave</a:t>
            </a:r>
            <a:endParaRPr lang="zh-TW" altLang="en-US" sz="1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5992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Continue the game, </a:t>
            </a:r>
          </a:p>
          <a:p>
            <a:pPr marL="228600" indent="-228600">
              <a:buAutoNum type="arabicPeriod"/>
            </a:pPr>
            <a:r>
              <a:rPr lang="en-US" altLang="zh-TW" dirty="0" smtClean="0"/>
              <a:t>Ask</a:t>
            </a:r>
            <a:r>
              <a:rPr lang="en-US" altLang="zh-TW" baseline="0" dirty="0" smtClean="0"/>
              <a:t> each student to have a number in hand.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smtClean="0"/>
              <a:t>Put a</a:t>
            </a:r>
            <a:r>
              <a:rPr lang="en-US" altLang="zh-TW" baseline="0" dirty="0" smtClean="0"/>
              <a:t> number</a:t>
            </a:r>
            <a:r>
              <a:rPr lang="en-US" altLang="zh-TW" dirty="0" smtClean="0"/>
              <a:t> in </a:t>
            </a:r>
            <a:r>
              <a:rPr lang="en-US" altLang="zh-TW" dirty="0" err="1" smtClean="0"/>
              <a:t>esp</a:t>
            </a:r>
            <a:r>
              <a:rPr lang="en-US" altLang="zh-TW" dirty="0" smtClean="0"/>
              <a:t>, for example, 20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smtClean="0"/>
              <a:t>Ask</a:t>
            </a:r>
            <a:r>
              <a:rPr lang="en-US" altLang="zh-TW" baseline="0" dirty="0" smtClean="0"/>
              <a:t> what is the number of in [esp+8], put that to </a:t>
            </a:r>
            <a:r>
              <a:rPr lang="en-US" altLang="zh-TW" baseline="0" dirty="0" err="1" smtClean="0"/>
              <a:t>eax</a:t>
            </a:r>
            <a:endParaRPr lang="en-US" altLang="zh-TW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smtClean="0"/>
              <a:t>Ask</a:t>
            </a:r>
            <a:r>
              <a:rPr lang="en-US" altLang="zh-TW" baseline="0" dirty="0" smtClean="0"/>
              <a:t> what is the number of in [esp+12], put that to </a:t>
            </a:r>
            <a:r>
              <a:rPr lang="en-US" altLang="zh-TW" baseline="0" dirty="0" err="1" smtClean="0"/>
              <a:t>edx</a:t>
            </a:r>
            <a:endParaRPr lang="en-US" altLang="zh-TW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baseline="0" dirty="0" smtClean="0"/>
              <a:t>Perform add </a:t>
            </a:r>
            <a:r>
              <a:rPr lang="en-US" altLang="zh-TW" baseline="0" dirty="0" err="1" smtClean="0"/>
              <a:t>eax</a:t>
            </a:r>
            <a:r>
              <a:rPr lang="en-US" altLang="zh-TW" baseline="0" dirty="0" smtClean="0"/>
              <a:t>, </a:t>
            </a:r>
            <a:r>
              <a:rPr lang="en-US" altLang="zh-TW" baseline="0" dirty="0" err="1" smtClean="0"/>
              <a:t>edx</a:t>
            </a:r>
            <a:endParaRPr lang="en-US" altLang="zh-TW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baseline="0" dirty="0" smtClean="0"/>
              <a:t>Ask the student in [esp+4] to have the number in </a:t>
            </a:r>
            <a:r>
              <a:rPr lang="en-US" altLang="zh-TW" baseline="0" dirty="0" err="1" smtClean="0"/>
              <a:t>eax</a:t>
            </a:r>
            <a:endParaRPr lang="en-US" altLang="zh-TW" dirty="0" smtClean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4870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8160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sm.us/pub/nasm/releasebuilds/2.09.02/win32/nasm-2.09.02-win32.zip" TargetMode="External"/><Relationship Id="rId2" Type="http://schemas.openxmlformats.org/officeDocument/2006/relationships/hyperlink" Target="http://www.cs.virginia.edu/~evans/cs216/guides/x86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cckmit.wikidot.com/as:inlinec" TargetMode="External"/><Relationship Id="rId5" Type="http://schemas.openxmlformats.org/officeDocument/2006/relationships/hyperlink" Target="http://www.ibiblio.org/gferg/ldp/GCC-Inline-Assembly-HOWTO.html" TargetMode="External"/><Relationship Id="rId4" Type="http://schemas.openxmlformats.org/officeDocument/2006/relationships/hyperlink" Target="http://eli.thegreenplace.net/2011/02/04/where-the-top-of-the-stack-is-on-x86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03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李哲</a:t>
            </a:r>
            <a:r>
              <a:rPr kumimoji="1" lang="zh-TW" altLang="en-US" dirty="0"/>
              <a:t>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4867835" cy="4525963"/>
          </a:xfrm>
        </p:spPr>
        <p:txBody>
          <a:bodyPr/>
          <a:lstStyle/>
          <a:p>
            <a:r>
              <a:rPr lang="en-US" altLang="zh-TW" dirty="0" smtClean="0"/>
              <a:t>Register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altLang="zh-TW" dirty="0" smtClean="0"/>
              <a:t> holds an </a:t>
            </a:r>
            <a:r>
              <a:rPr lang="en-US" altLang="zh-TW" dirty="0" smtClean="0">
                <a:solidFill>
                  <a:srgbClr val="FF0000"/>
                </a:solidFill>
              </a:rPr>
              <a:t>address</a:t>
            </a:r>
            <a:r>
              <a:rPr lang="en-US" altLang="zh-TW" dirty="0" smtClean="0"/>
              <a:t> of memory.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[esp+12]</a:t>
            </a:r>
            <a:r>
              <a:rPr lang="en-US" altLang="zh-TW" dirty="0" smtClean="0"/>
              <a:t> is a memory address, whose cell is 12 bytes below the memory cell addressed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Indirect memory access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2581835" y="1503975"/>
            <a:ext cx="6419234" cy="4752034"/>
            <a:chOff x="2581835" y="1503975"/>
            <a:chExt cx="6419234" cy="4752034"/>
          </a:xfrm>
        </p:grpSpPr>
        <p:sp>
          <p:nvSpPr>
            <p:cNvPr id="4" name="矩形 3"/>
            <p:cNvSpPr/>
            <p:nvPr/>
          </p:nvSpPr>
          <p:spPr>
            <a:xfrm>
              <a:off x="5680175" y="2993706"/>
              <a:ext cx="1739153" cy="6992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684657" y="3678993"/>
              <a:ext cx="1739153" cy="6992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684657" y="4387212"/>
              <a:ext cx="1739153" cy="6992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680175" y="5102755"/>
              <a:ext cx="1739153" cy="6992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684657" y="2252390"/>
              <a:ext cx="1739153" cy="6992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7533052" y="2337136"/>
              <a:ext cx="914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[</a:t>
              </a:r>
              <a:r>
                <a:rPr lang="en-US" altLang="zh-TW" sz="2800" dirty="0" err="1" smtClean="0"/>
                <a:t>esp</a:t>
              </a:r>
              <a:r>
                <a:rPr lang="en-US" altLang="zh-TW" sz="2800" dirty="0" smtClean="0"/>
                <a:t>]</a:t>
              </a:r>
              <a:endParaRPr lang="zh-TW" altLang="en-US" sz="2800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7513642" y="3078452"/>
              <a:ext cx="14590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[esp+04]</a:t>
              </a:r>
              <a:endParaRPr lang="zh-TW" altLang="en-US" sz="28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7541956" y="3784234"/>
              <a:ext cx="14590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[esp+08]</a:t>
              </a:r>
              <a:endParaRPr lang="zh-TW" altLang="en-US" sz="28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7526539" y="4516103"/>
              <a:ext cx="14590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[esp+12]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542015" y="5207934"/>
              <a:ext cx="14590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[esp+16]</a:t>
              </a:r>
              <a:endParaRPr lang="zh-TW" altLang="en-US" sz="28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581835" y="4962847"/>
              <a:ext cx="2277036" cy="7171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肘形接點 15"/>
            <p:cNvCxnSpPr>
              <a:stCxn id="14" idx="3"/>
              <a:endCxn id="8" idx="1"/>
            </p:cNvCxnSpPr>
            <p:nvPr/>
          </p:nvCxnSpPr>
          <p:spPr>
            <a:xfrm flipV="1">
              <a:off x="4858871" y="2602014"/>
              <a:ext cx="825786" cy="2719422"/>
            </a:xfrm>
            <a:prstGeom prst="bentConnector3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2746240" y="5732789"/>
              <a:ext cx="1948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Register </a:t>
              </a:r>
              <a:r>
                <a:rPr lang="en-US" altLang="zh-TW" sz="2800" dirty="0" err="1" smtClean="0"/>
                <a:t>esp</a:t>
              </a:r>
              <a:endParaRPr lang="zh-TW" altLang="en-US" sz="28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832183" y="1503975"/>
              <a:ext cx="1435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Memory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513642" y="1503975"/>
              <a:ext cx="1351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Address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40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Number all seats from 0, 4, 8, …</a:t>
            </a:r>
          </a:p>
          <a:p>
            <a:r>
              <a:rPr lang="en-US" altLang="zh-TW" dirty="0" smtClean="0"/>
              <a:t>Write a number on the blackboard as the content of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Ask where is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[esp+12]</a:t>
            </a:r>
            <a:r>
              <a:rPr lang="en-US" altLang="zh-TW" dirty="0" smtClean="0"/>
              <a:t>, and put 3 to that seat.</a:t>
            </a:r>
          </a:p>
          <a:p>
            <a:r>
              <a:rPr lang="en-US" altLang="zh-TW" dirty="0" smtClean="0"/>
              <a:t>Change the number of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altLang="zh-TW" dirty="0" smtClean="0"/>
              <a:t>, and ask again.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Analogy of seat arrangement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331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Variable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TW" dirty="0" smtClean="0"/>
              <a:t> in example 1 is a </a:t>
            </a:r>
            <a:r>
              <a:rPr lang="en-US" altLang="zh-TW" dirty="0" smtClean="0">
                <a:solidFill>
                  <a:srgbClr val="FF0000"/>
                </a:solidFill>
              </a:rPr>
              <a:t>global variable</a:t>
            </a:r>
            <a:r>
              <a:rPr lang="en-US" altLang="zh-TW" dirty="0" smtClean="0"/>
              <a:t>, and in example 2 is a </a:t>
            </a:r>
            <a:r>
              <a:rPr lang="en-US" altLang="zh-TW" dirty="0" smtClean="0">
                <a:solidFill>
                  <a:srgbClr val="FF0000"/>
                </a:solidFill>
              </a:rPr>
              <a:t>local variable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Global variable vs. local variable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457200" y="2723777"/>
          <a:ext cx="8229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796988"/>
                <a:gridCol w="3451412"/>
              </a:tblGrid>
              <a:tr h="370840"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Global variable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Local variable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Creation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Program starts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Function is called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Life</a:t>
                      </a:r>
                      <a:r>
                        <a:rPr lang="en-US" altLang="zh-TW" sz="2800" baseline="0" dirty="0" smtClean="0"/>
                        <a:t> time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Program stops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Function returns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Copies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Only one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The</a:t>
                      </a:r>
                      <a:r>
                        <a:rPr lang="en-US" altLang="zh-TW" sz="2800" baseline="0" dirty="0" smtClean="0"/>
                        <a:t> number of function called.</a:t>
                      </a:r>
                      <a:endParaRPr lang="zh-TW" altLang="en-US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smtClean="0"/>
                        <a:t>Memory space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data segment or BSS segment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In the</a:t>
                      </a:r>
                      <a:r>
                        <a:rPr lang="en-US" altLang="zh-TW" sz="2800" baseline="0" dirty="0" smtClean="0"/>
                        <a:t> </a:t>
                      </a:r>
                      <a:r>
                        <a:rPr lang="en-US" altLang="zh-TW" sz="2800" baseline="0" dirty="0" smtClean="0">
                          <a:solidFill>
                            <a:srgbClr val="FF0000"/>
                          </a:solidFill>
                        </a:rPr>
                        <a:t>stack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Accessible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Everywhere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Within the function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51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It consists of three parts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Information for the .exe file</a:t>
            </a:r>
          </a:p>
          <a:p>
            <a:pPr lvl="1"/>
            <a:r>
              <a:rPr lang="en-US" altLang="zh-TW" dirty="0" smtClean="0"/>
              <a:t>File name, OS version, </a:t>
            </a:r>
            <a:r>
              <a:rPr lang="en-US" altLang="zh-TW" dirty="0" err="1" smtClean="0"/>
              <a:t>etc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Data segment</a:t>
            </a:r>
          </a:p>
          <a:p>
            <a:pPr lvl="1"/>
            <a:r>
              <a:rPr lang="en-US" altLang="zh-TW" dirty="0" smtClean="0"/>
              <a:t>Initialized global variables </a:t>
            </a:r>
          </a:p>
          <a:p>
            <a:pPr lvl="1"/>
            <a:r>
              <a:rPr lang="en-US" altLang="zh-TW" dirty="0" smtClean="0"/>
              <a:t>Static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Text segment</a:t>
            </a:r>
          </a:p>
          <a:p>
            <a:pPr lvl="1"/>
            <a:r>
              <a:rPr lang="en-US" altLang="zh-TW" dirty="0" smtClean="0"/>
              <a:t>Executable instructions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Format of an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.exe </a:t>
            </a:r>
            <a:r>
              <a:rPr lang="en-US" altLang="zh-TW" dirty="0" smtClean="0"/>
              <a:t>file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76258" y="2299381"/>
            <a:ext cx="2612571" cy="1306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File information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5976258" y="3605667"/>
            <a:ext cx="2612571" cy="1306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Data segment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5976258" y="4911953"/>
            <a:ext cx="2612571" cy="1306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Text segment</a:t>
            </a:r>
          </a:p>
          <a:p>
            <a:pPr algn="ctr"/>
            <a:r>
              <a:rPr lang="en-US" altLang="zh-TW" sz="2800" dirty="0" smtClean="0"/>
              <a:t>(code)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401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 a program is executed, the memory layout has an additional segment, stack, for function invocation, and an BSS segment for uninitialized data.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Runtime data structure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38893" y="3790903"/>
            <a:ext cx="3584122" cy="300258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>
                <a:solidFill>
                  <a:schemeClr val="tx1"/>
                </a:solidFill>
              </a:rPr>
              <a:t>Harddisk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algn="ctr"/>
            <a:endParaRPr lang="en-US" altLang="zh-TW" sz="2800" dirty="0" smtClean="0"/>
          </a:p>
          <a:p>
            <a:pPr algn="ctr"/>
            <a:endParaRPr lang="en-US" altLang="zh-TW" sz="2800" dirty="0" smtClean="0"/>
          </a:p>
          <a:p>
            <a:pPr algn="ctr"/>
            <a:endParaRPr lang="en-US" altLang="zh-TW" sz="2800" dirty="0"/>
          </a:p>
          <a:p>
            <a:pPr algn="ctr"/>
            <a:endParaRPr lang="en-US" altLang="zh-TW" sz="2800" dirty="0"/>
          </a:p>
          <a:p>
            <a:pPr algn="ctr"/>
            <a:endParaRPr lang="en-US" altLang="zh-TW" sz="2800" dirty="0" smtClean="0"/>
          </a:p>
          <a:p>
            <a:pPr algn="ctr"/>
            <a:endParaRPr lang="en-US" altLang="zh-TW" sz="2800" dirty="0"/>
          </a:p>
        </p:txBody>
      </p:sp>
      <p:sp>
        <p:nvSpPr>
          <p:cNvPr id="19" name="矩形 18"/>
          <p:cNvSpPr/>
          <p:nvPr/>
        </p:nvSpPr>
        <p:spPr>
          <a:xfrm>
            <a:off x="5355771" y="3265714"/>
            <a:ext cx="3510642" cy="35922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Memory</a:t>
            </a:r>
          </a:p>
          <a:p>
            <a:pPr algn="ctr"/>
            <a:endParaRPr lang="en-US" altLang="zh-TW" sz="2800" dirty="0"/>
          </a:p>
          <a:p>
            <a:pPr algn="ctr"/>
            <a:endParaRPr lang="en-US" altLang="zh-TW" sz="2800" dirty="0" smtClean="0"/>
          </a:p>
          <a:p>
            <a:pPr algn="ctr"/>
            <a:endParaRPr lang="en-US" altLang="zh-TW" sz="2800" dirty="0" smtClean="0"/>
          </a:p>
          <a:p>
            <a:pPr algn="ctr"/>
            <a:endParaRPr lang="en-US" altLang="zh-TW" sz="2800" dirty="0"/>
          </a:p>
          <a:p>
            <a:pPr algn="ctr"/>
            <a:endParaRPr lang="en-US" altLang="zh-TW" sz="2800" dirty="0"/>
          </a:p>
          <a:p>
            <a:pPr algn="ctr"/>
            <a:endParaRPr lang="en-US" altLang="zh-TW" sz="2800" dirty="0" smtClean="0"/>
          </a:p>
          <a:p>
            <a:pPr algn="ctr"/>
            <a:endParaRPr lang="en-US" altLang="zh-TW" sz="2800" dirty="0"/>
          </a:p>
        </p:txBody>
      </p:sp>
      <p:sp>
        <p:nvSpPr>
          <p:cNvPr id="4" name="矩形 3"/>
          <p:cNvSpPr/>
          <p:nvPr/>
        </p:nvSpPr>
        <p:spPr>
          <a:xfrm>
            <a:off x="1436914" y="4357585"/>
            <a:ext cx="2612571" cy="7703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File information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436915" y="5127975"/>
            <a:ext cx="2612571" cy="7703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Data segment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436915" y="5898365"/>
            <a:ext cx="2612571" cy="7703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Text segment</a:t>
            </a:r>
          </a:p>
          <a:p>
            <a:pPr algn="ctr"/>
            <a:r>
              <a:rPr lang="en-US" altLang="zh-TW" sz="2800" dirty="0" smtClean="0"/>
              <a:t>(code)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5921825" y="4522741"/>
            <a:ext cx="2612571" cy="7703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BSS segment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5921826" y="5299824"/>
            <a:ext cx="2612571" cy="7703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Data segment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5921827" y="6076907"/>
            <a:ext cx="2612571" cy="7703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Text segment</a:t>
            </a:r>
          </a:p>
          <a:p>
            <a:pPr algn="ctr"/>
            <a:r>
              <a:rPr lang="en-US" altLang="zh-TW" sz="2800" dirty="0" smtClean="0"/>
              <a:t>(code)</a:t>
            </a:r>
            <a:endParaRPr lang="zh-TW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5921827" y="3790903"/>
            <a:ext cx="2612571" cy="7414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Stack segment</a:t>
            </a:r>
            <a:endParaRPr lang="zh-TW" altLang="en-US" sz="2800" dirty="0"/>
          </a:p>
        </p:txBody>
      </p:sp>
      <p:cxnSp>
        <p:nvCxnSpPr>
          <p:cNvPr id="12" name="直線單箭頭接點 11"/>
          <p:cNvCxnSpPr>
            <a:stCxn id="6" idx="3"/>
            <a:endCxn id="9" idx="1"/>
          </p:cNvCxnSpPr>
          <p:nvPr/>
        </p:nvCxnSpPr>
        <p:spPr>
          <a:xfrm>
            <a:off x="4049486" y="6283560"/>
            <a:ext cx="1872341" cy="17854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5" idx="3"/>
            <a:endCxn id="8" idx="1"/>
          </p:cNvCxnSpPr>
          <p:nvPr/>
        </p:nvCxnSpPr>
        <p:spPr>
          <a:xfrm>
            <a:off x="4049486" y="5513170"/>
            <a:ext cx="1872340" cy="17184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71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 code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/>
              <a:t>Assembly code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3: assignment 3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1143000" y="2228671"/>
            <a:ext cx="36665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main(void){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a, b;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a;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3000" y="4695002"/>
            <a:ext cx="73376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DWORD PTR [esp+12]</a:t>
            </a:r>
          </a:p>
          <a:p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DWORD PTR [esp+8], 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zh-TW" altLang="en-US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雲朵形 4"/>
          <p:cNvSpPr/>
          <p:nvPr/>
        </p:nvSpPr>
        <p:spPr>
          <a:xfrm>
            <a:off x="5020234" y="2038954"/>
            <a:ext cx="3666565" cy="265604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/>
              <a:t>eax</a:t>
            </a:r>
            <a:r>
              <a:rPr lang="en-US" altLang="zh-TW" sz="2800" dirty="0" smtClean="0"/>
              <a:t> is another register in x86 CPU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75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4900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In the syntax of MOV, none of them are destination=mem and source=mem</a:t>
            </a:r>
          </a:p>
          <a:p>
            <a:pPr lvl="1"/>
            <a:r>
              <a:rPr lang="en-US" altLang="zh-TW" dirty="0"/>
              <a:t>Why</a:t>
            </a:r>
            <a:r>
              <a:rPr lang="en-US" altLang="zh-TW" dirty="0" smtClean="0"/>
              <a:t>? 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&lt;mem&gt; </a:t>
            </a:r>
            <a:r>
              <a:rPr lang="en-US" altLang="zh-TW" dirty="0" smtClean="0"/>
              <a:t>can be a </a:t>
            </a:r>
            <a:br>
              <a:rPr lang="en-US" altLang="zh-TW" dirty="0" smtClean="0"/>
            </a:br>
            <a:r>
              <a:rPr lang="en-US" altLang="zh-TW" dirty="0" smtClean="0"/>
              <a:t>direct address or </a:t>
            </a:r>
            <a:br>
              <a:rPr lang="en-US" altLang="zh-TW" dirty="0" smtClean="0"/>
            </a:br>
            <a:r>
              <a:rPr lang="en-US" altLang="zh-TW" dirty="0" smtClean="0"/>
              <a:t>an indirect address</a:t>
            </a:r>
          </a:p>
          <a:p>
            <a:r>
              <a:rPr lang="en-US" altLang="zh-TW" dirty="0" smtClean="0"/>
              <a:t>A single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b=a</a:t>
            </a:r>
            <a:r>
              <a:rPr lang="en-US" altLang="zh-TW" dirty="0" smtClean="0"/>
              <a:t> needs </a:t>
            </a:r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br>
              <a:rPr lang="en-US" altLang="zh-TW" b="1" dirty="0" smtClean="0">
                <a:solidFill>
                  <a:srgbClr val="FF0000"/>
                </a:solidFill>
              </a:rPr>
            </a:br>
            <a:r>
              <a:rPr lang="en-US" altLang="zh-TW" b="1" dirty="0" smtClean="0">
                <a:solidFill>
                  <a:srgbClr val="FF0000"/>
                </a:solidFill>
              </a:rPr>
              <a:t>instructions</a:t>
            </a:r>
            <a:r>
              <a:rPr lang="en-US" altLang="zh-TW" dirty="0" smtClean="0"/>
              <a:t>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Syntax of MOV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91456" y="3569514"/>
            <a:ext cx="4082380" cy="2739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3200" dirty="0"/>
              <a:t>Valid MOV syntax</a:t>
            </a:r>
          </a:p>
          <a:p>
            <a:r>
              <a:rPr lang="en-US" altLang="zh-TW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mov</a:t>
            </a:r>
            <a:r>
              <a:rPr lang="en-US" altLang="zh-TW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&gt;,&lt;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mov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&gt;,&lt;mem&gt;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mov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&lt;mem&gt;,&lt;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mov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&gt;,&lt;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mov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&lt;mem&gt;,&lt;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endParaRPr lang="zh-TW" altLang="en-US" sz="2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75012" y="1600200"/>
            <a:ext cx="5862182" cy="58218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 destination</a:t>
            </a: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source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zh-TW" altLang="zh-TW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04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 code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/>
              <a:t>Assembly code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4: Add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1143000" y="2228671"/>
            <a:ext cx="36665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main(void){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a, b, c;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a + b;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1143000" y="4507865"/>
            <a:ext cx="6498771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DWORD PTR [esp+8]</a:t>
            </a:r>
          </a:p>
          <a:p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DWORD PTR [esp+12]</a:t>
            </a:r>
          </a:p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altLang="zh-TW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DWORD PTR [esp+4],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zh-TW" altLang="en-US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雲朵形 4"/>
          <p:cNvSpPr/>
          <p:nvPr/>
        </p:nvSpPr>
        <p:spPr>
          <a:xfrm>
            <a:off x="5020234" y="1600200"/>
            <a:ext cx="3666565" cy="265604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/>
              <a:t>eax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edx</a:t>
            </a:r>
            <a:r>
              <a:rPr lang="en-US" altLang="zh-TW" sz="2800" dirty="0" smtClean="0"/>
              <a:t> are registers in x86 CPU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76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 add instruction adds together its two operands, storing the result in its </a:t>
            </a:r>
            <a:r>
              <a:rPr lang="en-US" altLang="zh-TW" dirty="0">
                <a:solidFill>
                  <a:srgbClr val="FF0000"/>
                </a:solidFill>
              </a:rPr>
              <a:t>first operand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Ex: </a:t>
            </a:r>
            <a:r>
              <a:rPr lang="en-US" altLang="zh-TW" dirty="0"/>
              <a:t>add BYTE PTR [</a:t>
            </a:r>
            <a:r>
              <a:rPr lang="en-US" altLang="zh-TW" dirty="0" err="1"/>
              <a:t>var</a:t>
            </a:r>
            <a:r>
              <a:rPr lang="en-US" altLang="zh-TW" dirty="0"/>
              <a:t>], </a:t>
            </a:r>
            <a:r>
              <a:rPr lang="en-US" altLang="zh-TW" dirty="0" smtClean="0"/>
              <a:t>10</a:t>
            </a:r>
          </a:p>
          <a:p>
            <a:pPr lvl="1"/>
            <a:r>
              <a:rPr lang="en-US" altLang="zh-TW" dirty="0"/>
              <a:t>add 10 to the single byte stored at memory address 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Ex: add </a:t>
            </a:r>
            <a:r>
              <a:rPr lang="en-US" altLang="zh-TW" dirty="0" err="1"/>
              <a:t>eax</a:t>
            </a:r>
            <a:r>
              <a:rPr lang="en-US" altLang="zh-TW" dirty="0"/>
              <a:t>, 10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EAX </a:t>
            </a:r>
            <a:r>
              <a:rPr lang="en-US" altLang="zh-TW" dirty="0"/>
              <a:t>← EAX + </a:t>
            </a:r>
            <a:r>
              <a:rPr lang="en-US" altLang="zh-TW" dirty="0" smtClean="0"/>
              <a:t>10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instruction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36592" y="3863181"/>
            <a:ext cx="4133088" cy="273921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3200" dirty="0"/>
              <a:t>Valid add syntax</a:t>
            </a:r>
          </a:p>
          <a:p>
            <a:r>
              <a:rPr lang="en-US" altLang="zh-TW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add 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&gt;,&lt;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add 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&gt;,&lt;mem&gt;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add &lt;mem&gt;,&lt;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add &lt;</a:t>
            </a:r>
            <a:r>
              <a:rPr lang="en-US" altLang="zh-TW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&gt;,&lt;con&gt;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add &lt;mem&gt;,&lt;con&gt;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753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 code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/>
              <a:t>Assembly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code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5: If-else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2645229" y="1641277"/>
            <a:ext cx="3666565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main(void){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a, b;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(a&gt;3) b++;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2645229" y="3680798"/>
            <a:ext cx="6498771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DWORD PTR [esp+12], 3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L3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add	DWORD PTR [esp+8], 1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L3: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leave</a:t>
            </a:r>
            <a:endParaRPr lang="zh-TW" altLang="en-US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59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Assembly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8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485632" cy="4525963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TW" dirty="0" smtClean="0"/>
              <a:t> compares </a:t>
            </a:r>
            <a:r>
              <a:rPr lang="en-US" altLang="zh-TW" dirty="0"/>
              <a:t>the values of the two specified operands, setting the condition codes in the </a:t>
            </a:r>
            <a:r>
              <a:rPr lang="en-US" altLang="zh-TW" dirty="0">
                <a:solidFill>
                  <a:srgbClr val="FF0000"/>
                </a:solidFill>
              </a:rPr>
              <a:t>machine status </a:t>
            </a:r>
            <a:r>
              <a:rPr lang="en-US" altLang="zh-TW" dirty="0" smtClean="0">
                <a:solidFill>
                  <a:srgbClr val="FF0000"/>
                </a:solidFill>
              </a:rPr>
              <a:t>word</a:t>
            </a:r>
            <a:r>
              <a:rPr lang="en-US" altLang="zh-TW" dirty="0" smtClean="0"/>
              <a:t>.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Machine status word is another register in x86 CPU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jle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&lt;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label&gt;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jumps to the </a:t>
            </a:r>
            <a:r>
              <a:rPr lang="en-US" altLang="zh-TW" dirty="0" smtClean="0">
                <a:solidFill>
                  <a:srgbClr val="FF0000"/>
                </a:solidFill>
              </a:rPr>
              <a:t>label</a:t>
            </a:r>
            <a:r>
              <a:rPr lang="en-US" altLang="zh-TW" dirty="0" smtClean="0"/>
              <a:t> if the </a:t>
            </a:r>
            <a:r>
              <a:rPr lang="en-US" altLang="zh-TW" dirty="0" smtClean="0">
                <a:solidFill>
                  <a:srgbClr val="FF0000"/>
                </a:solidFill>
              </a:rPr>
              <a:t>machine </a:t>
            </a:r>
            <a:r>
              <a:rPr lang="en-US" altLang="zh-TW" dirty="0">
                <a:solidFill>
                  <a:srgbClr val="FF0000"/>
                </a:solidFill>
              </a:rPr>
              <a:t>status word</a:t>
            </a:r>
            <a:r>
              <a:rPr lang="en-US" altLang="zh-TW" dirty="0"/>
              <a:t> </a:t>
            </a:r>
            <a:r>
              <a:rPr lang="en-US" altLang="zh-TW" dirty="0" smtClean="0"/>
              <a:t>shows “less </a:t>
            </a:r>
            <a:r>
              <a:rPr lang="en-US" altLang="zh-TW" dirty="0"/>
              <a:t>than or equal to</a:t>
            </a:r>
            <a:r>
              <a:rPr lang="en-US" altLang="zh-TW" dirty="0" smtClean="0"/>
              <a:t>”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Cmp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jle</a:t>
            </a:r>
            <a:r>
              <a:rPr lang="en-US" altLang="zh-TW" dirty="0" smtClean="0"/>
              <a:t> instructions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59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449056" cy="4928616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je &lt;label&gt;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 (jump when equal</a:t>
            </a:r>
            <a:r>
              <a:rPr lang="en-US" altLang="zh-TW" dirty="0" smtClean="0">
                <a:solidFill>
                  <a:srgbClr val="000000"/>
                </a:solidFill>
                <a:latin typeface="Open Sans"/>
              </a:rPr>
              <a:t>)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jne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&lt;label&gt;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 (jump when not equal</a:t>
            </a:r>
            <a:r>
              <a:rPr lang="en-US" altLang="zh-TW" dirty="0" smtClean="0">
                <a:solidFill>
                  <a:srgbClr val="000000"/>
                </a:solidFill>
                <a:latin typeface="Open Sans"/>
              </a:rPr>
              <a:t>)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jz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&lt;label&gt;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 (jump when last result was zero</a:t>
            </a:r>
            <a:r>
              <a:rPr lang="en-US" altLang="zh-TW" dirty="0" smtClean="0">
                <a:solidFill>
                  <a:srgbClr val="000000"/>
                </a:solidFill>
                <a:latin typeface="Open Sans"/>
              </a:rPr>
              <a:t>)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jg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&lt;label&gt;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 (jump when greater </a:t>
            </a:r>
            <a:r>
              <a:rPr lang="en-US" altLang="zh-TW" dirty="0" smtClean="0">
                <a:solidFill>
                  <a:srgbClr val="000000"/>
                </a:solidFill>
                <a:latin typeface="Open Sans"/>
              </a:rPr>
              <a:t>than)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jge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&lt;label&gt;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 (jump when greater than or equal </a:t>
            </a:r>
            <a:r>
              <a:rPr lang="en-US" altLang="zh-TW" dirty="0" smtClean="0">
                <a:solidFill>
                  <a:srgbClr val="000000"/>
                </a:solidFill>
                <a:latin typeface="Open Sans"/>
              </a:rPr>
              <a:t>to)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jl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&lt;label&gt;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 (jump when less </a:t>
            </a:r>
            <a:r>
              <a:rPr lang="en-US" altLang="zh-TW" dirty="0" smtClean="0">
                <a:solidFill>
                  <a:srgbClr val="000000"/>
                </a:solidFill>
                <a:latin typeface="Open Sans"/>
              </a:rPr>
              <a:t>than)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jle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&lt;label&gt;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 (jump when less than or equal to</a:t>
            </a:r>
            <a:r>
              <a:rPr lang="en-US" altLang="zh-TW" dirty="0" smtClean="0">
                <a:solidFill>
                  <a:srgbClr val="000000"/>
                </a:solidFill>
                <a:latin typeface="Open Sans"/>
              </a:rPr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 Conditional </a:t>
            </a:r>
            <a:r>
              <a:rPr lang="en-US" altLang="zh-TW" dirty="0" smtClean="0"/>
              <a:t>jump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466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The program (a list of instructions) is stored in memory.</a:t>
            </a:r>
          </a:p>
          <a:p>
            <a:r>
              <a:rPr lang="en-US" altLang="zh-TW" dirty="0" smtClean="0"/>
              <a:t>Which instruction to be executed is specified by a special register, called </a:t>
            </a:r>
            <a:r>
              <a:rPr lang="en-US" altLang="zh-TW" dirty="0" smtClean="0">
                <a:solidFill>
                  <a:srgbClr val="FF0000"/>
                </a:solidFill>
              </a:rPr>
              <a:t>instruction pointer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In some place, it is called “program counter”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(PC).</a:t>
            </a:r>
          </a:p>
          <a:p>
            <a:r>
              <a:rPr lang="en-US" altLang="zh-TW" dirty="0" smtClean="0"/>
              <a:t>Normally, IP increases 4 bytes (an instruction).  But for jump &lt;label&gt;, it will become the address of the instruction </a:t>
            </a:r>
            <a:r>
              <a:rPr lang="en-US" altLang="zh-TW" dirty="0" smtClean="0">
                <a:solidFill>
                  <a:srgbClr val="FF0000"/>
                </a:solidFill>
              </a:rPr>
              <a:t>after </a:t>
            </a:r>
            <a:r>
              <a:rPr lang="en-US" altLang="zh-TW" dirty="0" smtClean="0"/>
              <a:t>the label.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&lt;label&gt; </a:t>
            </a:r>
            <a:r>
              <a:rPr lang="en-US" altLang="zh-TW" dirty="0" smtClean="0">
                <a:solidFill>
                  <a:srgbClr val="FF0000"/>
                </a:solidFill>
              </a:rPr>
              <a:t>represents </a:t>
            </a:r>
            <a:r>
              <a:rPr lang="en-US" altLang="zh-TW" dirty="0">
                <a:solidFill>
                  <a:srgbClr val="FF0000"/>
                </a:solidFill>
              </a:rPr>
              <a:t>a memory </a:t>
            </a:r>
            <a:r>
              <a:rPr lang="en-US" altLang="zh-TW" dirty="0" smtClean="0">
                <a:solidFill>
                  <a:srgbClr val="FF0000"/>
                </a:solidFill>
              </a:rPr>
              <a:t>address.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Instruction pointer (IP)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2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 code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/>
              <a:t>Assembly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code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6: while loop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2645229" y="1503968"/>
            <a:ext cx="5213297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main(void){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while(a&lt;=3) b++;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2645229" y="3502412"/>
            <a:ext cx="6498771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L2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L3: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add	DWORD PTR [esp+12], 1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L2: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DWORD PTR [esp+8], 3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L3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leave</a:t>
            </a:r>
            <a:endParaRPr lang="zh-TW" altLang="en-US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8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&lt;label&gt; </a:t>
            </a:r>
            <a:r>
              <a:rPr lang="en-US" altLang="zh-TW" dirty="0"/>
              <a:t>t</a:t>
            </a:r>
            <a:r>
              <a:rPr lang="en-US" altLang="zh-TW" dirty="0" smtClean="0"/>
              <a:t>ransfers </a:t>
            </a:r>
            <a:r>
              <a:rPr lang="en-US" altLang="zh-TW" dirty="0"/>
              <a:t>program control flow to the instruction at the memory location indicated by the </a:t>
            </a:r>
            <a:r>
              <a:rPr lang="en-US" altLang="zh-TW" dirty="0" smtClean="0"/>
              <a:t>operand 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&lt;label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dirty="0" smtClean="0"/>
              <a:t>).</a:t>
            </a:r>
          </a:p>
          <a:p>
            <a:r>
              <a:rPr lang="en-US" altLang="zh-TW" dirty="0" smtClean="0"/>
              <a:t>Instruction </a:t>
            </a:r>
            <a:r>
              <a:rPr lang="en-US" altLang="zh-TW" dirty="0" err="1" smtClean="0"/>
              <a:t>jmp</a:t>
            </a:r>
            <a:r>
              <a:rPr lang="en-US" altLang="zh-TW" dirty="0" smtClean="0"/>
              <a:t> is called “unconditional jump”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jmp</a:t>
            </a:r>
            <a:r>
              <a:rPr lang="en-US" altLang="zh-TW" dirty="0" smtClean="0"/>
              <a:t> instruction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635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implementation is not unique.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Different </a:t>
            </a:r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1317" y="2224163"/>
            <a:ext cx="5213297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main(void){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while(a&lt;=3) b++;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2412146" y="3647942"/>
            <a:ext cx="6498771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L3: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DWORD PTR [esp+8], 3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add	DWORD PTR [esp+12],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L3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leave</a:t>
            </a:r>
            <a:endParaRPr lang="zh-TW" altLang="en-US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2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GCC Inline Assembly 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75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Sometime we need to combine C and assembly code</a:t>
            </a:r>
          </a:p>
          <a:p>
            <a:pPr lvl="1"/>
            <a:r>
              <a:rPr lang="en-US" altLang="zh-TW" dirty="0" smtClean="0"/>
              <a:t>To improve the performance</a:t>
            </a:r>
          </a:p>
          <a:p>
            <a:pPr lvl="1"/>
            <a:r>
              <a:rPr lang="en-US" altLang="zh-TW" dirty="0" smtClean="0"/>
              <a:t>To write the code for low level device drivers</a:t>
            </a:r>
          </a:p>
          <a:p>
            <a:r>
              <a:rPr lang="en-US" altLang="zh-TW" dirty="0" smtClean="0"/>
              <a:t>How to combine C and assembly is compiler dependent, not a standard.</a:t>
            </a:r>
          </a:p>
          <a:p>
            <a:pPr lvl="1"/>
            <a:r>
              <a:rPr lang="en-US" altLang="zh-TW" dirty="0" smtClean="0"/>
              <a:t>We will use </a:t>
            </a:r>
            <a:r>
              <a:rPr lang="en-US" altLang="zh-TW" dirty="0" err="1" smtClean="0"/>
              <a:t>gcc’s</a:t>
            </a:r>
            <a:r>
              <a:rPr lang="en-US" altLang="zh-TW" dirty="0" smtClean="0"/>
              <a:t> inline assembly to introduce the idea.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Combine C and assembly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CFE4BAC9-6D41-4691-9299-18EF07EF01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7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Basic structure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structure of inline assembly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28214" y="2351432"/>
            <a:ext cx="728757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E4F43"/>
                </a:solidFill>
                <a:effectLst/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asm( 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E4F43"/>
              </a:solidFill>
              <a:effectLst/>
              <a:latin typeface="Courier New" panose="02070309020205020404" pitchFamily="49" charset="0"/>
              <a:ea typeface="Andale Mono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E4F43"/>
                </a:solidFill>
                <a:effectLst/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assembler template</a:t>
            </a:r>
            <a:r>
              <a:rPr lang="en-US" altLang="zh-TW" sz="2400" dirty="0">
                <a:solidFill>
                  <a:srgbClr val="4E4F43"/>
                </a:solidFill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  </a:t>
            </a:r>
            <a:r>
              <a:rPr lang="en-US" altLang="zh-TW" sz="2400" dirty="0" smtClean="0">
                <a:solidFill>
                  <a:srgbClr val="4E4F43"/>
                </a:solidFill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// </a:t>
            </a:r>
            <a:r>
              <a:rPr lang="zh-TW" altLang="en-US" sz="2400" dirty="0" smtClean="0">
                <a:solidFill>
                  <a:srgbClr val="4E4F43"/>
                </a:solidFill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組合語言</a:t>
            </a:r>
            <a:r>
              <a:rPr lang="zh-TW" altLang="en-US" sz="2400" dirty="0">
                <a:solidFill>
                  <a:srgbClr val="4E4F43"/>
                </a:solidFill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程式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E4F43"/>
              </a:solidFill>
              <a:effectLst/>
              <a:latin typeface="Courier New" panose="02070309020205020404" pitchFamily="49" charset="0"/>
              <a:ea typeface="Andale Mono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E4F43"/>
                </a:solidFill>
                <a:effectLst/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: output operands 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E4F43"/>
                </a:solidFill>
                <a:effectLst/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  //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E4F43"/>
                </a:solidFill>
                <a:effectLst/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 輸出參數列表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E4F43"/>
              </a:solidFill>
              <a:effectLst/>
              <a:latin typeface="Courier New" panose="02070309020205020404" pitchFamily="49" charset="0"/>
              <a:ea typeface="Andale Mono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E4F43"/>
                </a:solidFill>
                <a:effectLst/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: input operands 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E4F43"/>
                </a:solidFill>
                <a:effectLst/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   //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E4F43"/>
                </a:solidFill>
                <a:effectLst/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輸入參數列表 </a:t>
            </a:r>
            <a:endParaRPr lang="en-US" altLang="zh-TW" sz="2400" dirty="0">
              <a:solidFill>
                <a:srgbClr val="4E4F43"/>
              </a:solidFill>
              <a:latin typeface="Courier New" panose="02070309020205020404" pitchFamily="49" charset="0"/>
              <a:ea typeface="Andale Mono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E4F43"/>
                </a:solidFill>
                <a:effectLst/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: list of clobbered registers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E4F43"/>
              </a:solidFill>
              <a:effectLst/>
              <a:latin typeface="Courier New" panose="02070309020205020404" pitchFamily="49" charset="0"/>
              <a:ea typeface="Andale Mono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>
                <a:solidFill>
                  <a:srgbClr val="4E4F43"/>
                </a:solidFill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4E4F43"/>
                </a:solidFill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                //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E4F43"/>
                </a:solidFill>
                <a:effectLst/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被更改的暫存器列表 </a:t>
            </a:r>
            <a:endParaRPr lang="en-US" altLang="zh-TW" sz="2400" dirty="0" smtClean="0">
              <a:solidFill>
                <a:srgbClr val="4E4F43"/>
              </a:solidFill>
              <a:latin typeface="Courier New" panose="02070309020205020404" pitchFamily="49" charset="0"/>
              <a:ea typeface="Andale Mono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E4F43"/>
                </a:solidFill>
                <a:effectLst/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); </a:t>
            </a:r>
            <a:r>
              <a:rPr lang="en-US" altLang="zh-TW" sz="2400" dirty="0">
                <a:solidFill>
                  <a:srgbClr val="4E4F43"/>
                </a:solidFill>
                <a:latin typeface="Courier New" panose="02070309020205020404" pitchFamily="49" charset="0"/>
                <a:ea typeface="Andale Mono"/>
                <a:cs typeface="Courier New" panose="02070309020205020404" pitchFamily="49" charset="0"/>
              </a:rPr>
              <a:t> 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5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7: inline assembly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1500" y="1785689"/>
            <a:ext cx="555171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int foo = 10, bar = 15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asm(</a:t>
            </a:r>
          </a:p>
          <a:p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"add %%ebx,%%eax"</a:t>
            </a:r>
          </a:p>
          <a:p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:"=a"(foo)</a:t>
            </a:r>
          </a:p>
          <a:p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:"a"(foo), "b"(bar)</a:t>
            </a:r>
          </a:p>
          <a:p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printf("foo=%d\n", foo);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矩形圖說文字 5"/>
          <p:cNvSpPr/>
          <p:nvPr/>
        </p:nvSpPr>
        <p:spPr>
          <a:xfrm>
            <a:off x="5682342" y="1785690"/>
            <a:ext cx="3331029" cy="630940"/>
          </a:xfrm>
          <a:prstGeom prst="wedgeRectCallout">
            <a:avLst>
              <a:gd name="adj1" fmla="val -83578"/>
              <a:gd name="adj2" fmla="val 19953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zh-TW" altLang="zh-TW" sz="2800" dirty="0"/>
              <a:t>assembler template</a:t>
            </a:r>
            <a:endParaRPr lang="zh-TW" altLang="en-US" sz="2800" dirty="0"/>
          </a:p>
        </p:txBody>
      </p:sp>
      <p:sp>
        <p:nvSpPr>
          <p:cNvPr id="7" name="矩形圖說文字 6"/>
          <p:cNvSpPr/>
          <p:nvPr/>
        </p:nvSpPr>
        <p:spPr>
          <a:xfrm>
            <a:off x="5557156" y="3232241"/>
            <a:ext cx="3331029" cy="630940"/>
          </a:xfrm>
          <a:prstGeom prst="wedgeRectCallout">
            <a:avLst>
              <a:gd name="adj1" fmla="val -89950"/>
              <a:gd name="adj2" fmla="val 390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altLang="zh-TW" sz="2800" dirty="0"/>
              <a:t>output operands </a:t>
            </a:r>
            <a:endParaRPr lang="zh-TW" altLang="en-US" sz="2800" dirty="0"/>
          </a:p>
        </p:txBody>
      </p:sp>
      <p:sp>
        <p:nvSpPr>
          <p:cNvPr id="9" name="矩形圖說文字 8"/>
          <p:cNvSpPr/>
          <p:nvPr/>
        </p:nvSpPr>
        <p:spPr>
          <a:xfrm>
            <a:off x="5682341" y="4270987"/>
            <a:ext cx="3331029" cy="630940"/>
          </a:xfrm>
          <a:prstGeom prst="wedgeRectCallout">
            <a:avLst>
              <a:gd name="adj1" fmla="val -75734"/>
              <a:gd name="adj2" fmla="val -4632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altLang="zh-TW" sz="2800" dirty="0" smtClean="0"/>
              <a:t>input </a:t>
            </a:r>
            <a:r>
              <a:rPr lang="en-US" altLang="zh-TW" sz="2800" dirty="0"/>
              <a:t>operands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138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 codes (or any high level programs) are very different from the machine code</a:t>
            </a:r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assembly?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50044" y="2893685"/>
            <a:ext cx="51619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 World!”);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512035" y="2709019"/>
            <a:ext cx="31747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01101001001001001101010101010010100101010101010101101010101011101101010101110010101010101011010110...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21" y="2709019"/>
            <a:ext cx="3496235" cy="3958972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1004047" y="4572000"/>
            <a:ext cx="3872753" cy="20162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 smtClean="0"/>
              <a:t>Answers: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Human readable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One to one to machine code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6690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Advanced syntaxes in assembly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5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 code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Assembly </a:t>
            </a:r>
            <a:r>
              <a:rPr lang="en-US" altLang="zh-TW" dirty="0" smtClean="0"/>
              <a:t>code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8: pointer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45229" y="1583444"/>
            <a:ext cx="5213297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main(void){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*pa;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 = &amp;a;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905171" y="4707971"/>
            <a:ext cx="73336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[esp+8]</a:t>
            </a:r>
          </a:p>
          <a:p>
            <a:r>
              <a:rPr lang="en-US" altLang="zh-TW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DWORD PTR [esp+12], </a:t>
            </a:r>
            <a:r>
              <a:rPr lang="en-US" altLang="zh-TW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altLang="zh-TW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1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lea </a:t>
            </a:r>
            <a:r>
              <a:rPr lang="en-US" altLang="zh-TW" dirty="0" smtClean="0"/>
              <a:t>(</a:t>
            </a:r>
            <a:r>
              <a:rPr lang="en-US" altLang="zh-TW" dirty="0"/>
              <a:t>Load effective address</a:t>
            </a:r>
            <a:r>
              <a:rPr lang="en-US" altLang="zh-TW" dirty="0" smtClean="0"/>
              <a:t>) instruction </a:t>
            </a:r>
            <a:r>
              <a:rPr lang="en-US" altLang="zh-TW" dirty="0"/>
              <a:t>places the </a:t>
            </a:r>
            <a:r>
              <a:rPr lang="en-US" altLang="zh-TW" dirty="0">
                <a:solidFill>
                  <a:srgbClr val="FF0000"/>
                </a:solidFill>
              </a:rPr>
              <a:t>address</a:t>
            </a:r>
            <a:r>
              <a:rPr lang="en-US" altLang="zh-TW" dirty="0"/>
              <a:t> specified by its </a:t>
            </a:r>
            <a:r>
              <a:rPr lang="en-US" altLang="zh-TW" dirty="0">
                <a:solidFill>
                  <a:srgbClr val="FF0000"/>
                </a:solidFill>
              </a:rPr>
              <a:t>second </a:t>
            </a:r>
            <a:r>
              <a:rPr lang="en-US" altLang="zh-TW" dirty="0"/>
              <a:t>operand into the register specified by its </a:t>
            </a:r>
            <a:r>
              <a:rPr lang="en-US" altLang="zh-TW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operand.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Note</a:t>
            </a:r>
            <a:r>
              <a:rPr lang="en-US" altLang="zh-TW" dirty="0"/>
              <a:t>, the contents of the memory location are not loaded, only the effective address is computed and placed into the register.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This </a:t>
            </a:r>
            <a:r>
              <a:rPr lang="en-US" altLang="zh-TW" dirty="0"/>
              <a:t>is useful for obtaining a pointer into a memory region.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lea instruction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958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 code</a:t>
            </a:r>
          </a:p>
          <a:p>
            <a:pPr lvl="2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endParaRPr lang="en-US" altLang="zh-TW" dirty="0"/>
          </a:p>
          <a:p>
            <a:pPr lvl="2"/>
            <a:endParaRPr lang="en-US" altLang="zh-TW" dirty="0" smtClean="0"/>
          </a:p>
          <a:p>
            <a:r>
              <a:rPr lang="en-US" altLang="zh-TW" dirty="0" smtClean="0"/>
              <a:t>Assembly code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9: pointer 2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45229" y="1583444"/>
            <a:ext cx="5213297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*pa;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 = &amp;a;</a:t>
            </a: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*pa = 3;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905171" y="4830953"/>
            <a:ext cx="7333658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[esp+8]</a:t>
            </a:r>
          </a:p>
          <a:p>
            <a:r>
              <a:rPr lang="en-US" altLang="zh-TW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DWORD PTR [esp+12], </a:t>
            </a:r>
            <a:r>
              <a:rPr lang="en-US" altLang="zh-TW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altLang="zh-TW" sz="2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DWORD PTR [esp+12]</a:t>
            </a:r>
          </a:p>
          <a:p>
            <a:r>
              <a:rPr lang="en-US" altLang="zh-TW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DWORD PTR [</a:t>
            </a:r>
            <a:r>
              <a:rPr lang="en-US" altLang="zh-TW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altLang="zh-TW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altLang="zh-TW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0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09184" y="3888232"/>
            <a:ext cx="1739153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213666" y="4573519"/>
            <a:ext cx="1739153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13666" y="5281738"/>
            <a:ext cx="1739153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213666" y="3146916"/>
            <a:ext cx="1739153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062061" y="3231662"/>
            <a:ext cx="91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[</a:t>
            </a:r>
            <a:r>
              <a:rPr lang="en-US" altLang="zh-TW" sz="2800" dirty="0" err="1" smtClean="0"/>
              <a:t>esp</a:t>
            </a:r>
            <a:r>
              <a:rPr lang="en-US" altLang="zh-TW" sz="2800" dirty="0" smtClean="0"/>
              <a:t>]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042651" y="3972978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[esp+04]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070965" y="4678760"/>
            <a:ext cx="2012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[esp+08]  (a)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055548" y="5410629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[esp+12]  (pa)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2548" y="3149552"/>
            <a:ext cx="2277036" cy="7171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肘形接點 15"/>
          <p:cNvCxnSpPr>
            <a:stCxn id="21" idx="3"/>
            <a:endCxn id="5" idx="1"/>
          </p:cNvCxnSpPr>
          <p:nvPr/>
        </p:nvCxnSpPr>
        <p:spPr>
          <a:xfrm flipV="1">
            <a:off x="3140532" y="4923143"/>
            <a:ext cx="1073134" cy="499530"/>
          </a:xfrm>
          <a:prstGeom prst="bentConnector3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996953" y="3919494"/>
            <a:ext cx="1948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Register </a:t>
            </a:r>
            <a:r>
              <a:rPr lang="en-US" altLang="zh-TW" sz="2800" dirty="0" err="1" smtClean="0"/>
              <a:t>esp</a:t>
            </a:r>
            <a:endParaRPr lang="zh-TW" altLang="en-US" sz="2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361192" y="2398501"/>
            <a:ext cx="1435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Memory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042651" y="2398501"/>
            <a:ext cx="135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Address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63496" y="5064084"/>
            <a:ext cx="2277036" cy="7171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027901" y="5834026"/>
            <a:ext cx="1941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Register </a:t>
            </a:r>
            <a:r>
              <a:rPr lang="en-US" altLang="zh-TW" sz="2800" dirty="0" err="1" smtClean="0"/>
              <a:t>eax</a:t>
            </a:r>
            <a:endParaRPr lang="zh-TW" altLang="en-US" sz="2800" dirty="0"/>
          </a:p>
        </p:txBody>
      </p:sp>
      <p:cxnSp>
        <p:nvCxnSpPr>
          <p:cNvPr id="23" name="直線單箭頭接點 22"/>
          <p:cNvCxnSpPr>
            <a:stCxn id="14" idx="3"/>
            <a:endCxn id="8" idx="1"/>
          </p:cNvCxnSpPr>
          <p:nvPr/>
        </p:nvCxnSpPr>
        <p:spPr>
          <a:xfrm flipV="1">
            <a:off x="3109584" y="3496540"/>
            <a:ext cx="1104082" cy="11601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05171" y="538146"/>
            <a:ext cx="7333658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[esp+8]</a:t>
            </a:r>
          </a:p>
          <a:p>
            <a:r>
              <a:rPr lang="en-US" altLang="zh-TW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DWORD PTR [esp+12], </a:t>
            </a:r>
            <a:r>
              <a:rPr lang="en-US" altLang="zh-TW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altLang="zh-TW" sz="2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DWORD PTR [esp+12]</a:t>
            </a:r>
          </a:p>
          <a:p>
            <a:r>
              <a:rPr lang="en-US" altLang="zh-TW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DWORD PTR [</a:t>
            </a:r>
            <a:r>
              <a:rPr lang="en-US" altLang="zh-TW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zh-TW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altLang="zh-TW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altLang="zh-TW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21797" y="5064084"/>
            <a:ext cx="1760434" cy="717177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肘形接點 29"/>
          <p:cNvCxnSpPr>
            <a:stCxn id="6" idx="3"/>
            <a:endCxn id="5" idx="3"/>
          </p:cNvCxnSpPr>
          <p:nvPr/>
        </p:nvCxnSpPr>
        <p:spPr>
          <a:xfrm flipV="1">
            <a:off x="5952819" y="4923143"/>
            <a:ext cx="12700" cy="708219"/>
          </a:xfrm>
          <a:prstGeom prst="bentConnector3">
            <a:avLst>
              <a:gd name="adj1" fmla="val 18860874"/>
            </a:avLst>
          </a:prstGeom>
          <a:ln w="571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873890" y="45781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rgbClr val="FFFF00"/>
                </a:solidFill>
              </a:rPr>
              <a:t>3</a:t>
            </a:r>
            <a:endParaRPr lang="zh-TW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97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7.40741E-7 L 0.33768 0.0270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75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768 0.02708 L 1.94444E-6 -7.40741E-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58" y="-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8" grpId="3" animBg="1"/>
      <p:bldP spid="3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C code</a:t>
            </a:r>
          </a:p>
          <a:p>
            <a:endParaRPr lang="en-US" altLang="zh-TW" dirty="0"/>
          </a:p>
          <a:p>
            <a:endParaRPr lang="en-US" altLang="zh-TW" sz="3200" dirty="0" smtClean="0"/>
          </a:p>
          <a:p>
            <a:pPr marL="0" indent="0">
              <a:buNone/>
            </a:pPr>
            <a:endParaRPr lang="en-US" altLang="zh-TW" sz="3200" dirty="0" smtClean="0"/>
          </a:p>
          <a:p>
            <a:r>
              <a:rPr lang="en-US" altLang="zh-TW" dirty="0" smtClean="0"/>
              <a:t>Assembly code</a:t>
            </a:r>
            <a:endParaRPr lang="en-US" altLang="zh-TW" dirty="0"/>
          </a:p>
          <a:p>
            <a:endParaRPr lang="zh-TW" altLang="en-US" sz="3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10: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9021" y="1604812"/>
            <a:ext cx="43036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main(void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a[3];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a[0</a:t>
            </a:r>
            <a:r>
              <a:rPr lang="pt-BR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 = 2;</a:t>
            </a:r>
          </a:p>
          <a:p>
            <a:r>
              <a:rPr lang="pt-BR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a[1] = -6;</a:t>
            </a:r>
          </a:p>
          <a:p>
            <a:r>
              <a:rPr lang="pt-BR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a[2] = 10000</a:t>
            </a:r>
            <a:r>
              <a:rPr lang="pt-BR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4156" y="4550274"/>
            <a:ext cx="7235687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DWORD PTR [esp+4], 2</a:t>
            </a:r>
          </a:p>
          <a:p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DWORD PTR [esp+8], -6</a:t>
            </a:r>
          </a:p>
          <a:p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DWORD PTR [esp+12], 10000</a:t>
            </a:r>
          </a:p>
        </p:txBody>
      </p:sp>
    </p:spTree>
    <p:extLst>
      <p:ext uri="{BB962C8B-B14F-4D97-AF65-F5344CB8AC3E}">
        <p14:creationId xmlns:p14="http://schemas.microsoft.com/office/powerpoint/2010/main" val="364793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 and pointer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/>
          </p:nvPr>
        </p:nvGraphicFramePr>
        <p:xfrm>
          <a:off x="685806" y="1600200"/>
          <a:ext cx="7870372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186"/>
                <a:gridCol w="39351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Array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Pointer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</a:t>
                      </a:r>
                      <a:r>
                        <a:rPr lang="en-US" altLang="zh-TW" sz="2800" baseline="0" dirty="0" smtClean="0"/>
                        <a:t> continuous space to store the data of the same data type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 space that stores the address of a specific</a:t>
                      </a:r>
                      <a:r>
                        <a:rPr lang="en-US" altLang="zh-TW" sz="2800" baseline="0" dirty="0" smtClean="0"/>
                        <a:t> type of data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a[2]: the third</a:t>
                      </a:r>
                      <a:r>
                        <a:rPr lang="en-US" altLang="zh-TW" sz="2800" baseline="0" dirty="0" smtClean="0"/>
                        <a:t> element in that continuous space</a:t>
                      </a:r>
                      <a:r>
                        <a:rPr lang="en-US" altLang="zh-TW" sz="2800" dirty="0" smtClean="0"/>
                        <a:t>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*(pa+2): the element that is 2</a:t>
                      </a:r>
                      <a:r>
                        <a:rPr lang="en-US" altLang="zh-TW" sz="2800" baseline="0" dirty="0" smtClean="0"/>
                        <a:t> units away from the element pointed by pa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</a:t>
                      </a:r>
                      <a:r>
                        <a:rPr lang="en-US" altLang="zh-TW" sz="2800" baseline="0" dirty="0" smtClean="0"/>
                        <a:t>n array a is a “reference” of a space, which cannot be changed.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 pointer pa can change its content to point to other addresses.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10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 code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Assembly (call foo)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11: function call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00301" y="160020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foo(int a){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a+1;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main(void){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foo(3);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2286000" y="5244877"/>
            <a:ext cx="53231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mov	DWORD PTR [esp], 3</a:t>
            </a:r>
          </a:p>
          <a:p>
            <a:r>
              <a:rPr lang="zh-TW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_foo</a:t>
            </a:r>
          </a:p>
        </p:txBody>
      </p:sp>
    </p:spTree>
    <p:extLst>
      <p:ext uri="{BB962C8B-B14F-4D97-AF65-F5344CB8AC3E}">
        <p14:creationId xmlns:p14="http://schemas.microsoft.com/office/powerpoint/2010/main" val="11752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calling convention is a </a:t>
            </a:r>
            <a:r>
              <a:rPr lang="en-US" altLang="zh-TW" b="1" dirty="0"/>
              <a:t>protocol</a:t>
            </a:r>
            <a:r>
              <a:rPr lang="en-US" altLang="zh-TW" dirty="0"/>
              <a:t> about how to call and return from </a:t>
            </a:r>
            <a:r>
              <a:rPr lang="en-US" altLang="zh-TW" dirty="0" smtClean="0"/>
              <a:t>functions.</a:t>
            </a:r>
          </a:p>
          <a:p>
            <a:r>
              <a:rPr lang="en-US" altLang="zh-TW" dirty="0" smtClean="0"/>
              <a:t>Two instructions for function call and return</a:t>
            </a:r>
          </a:p>
          <a:p>
            <a:pPr lvl="1"/>
            <a:r>
              <a:rPr lang="en-US" altLang="zh-TW" b="1" dirty="0" smtClean="0"/>
              <a:t>Call</a:t>
            </a:r>
            <a:r>
              <a:rPr lang="en-US" altLang="zh-TW" dirty="0"/>
              <a:t>: </a:t>
            </a:r>
            <a:r>
              <a:rPr lang="en-US" altLang="zh-TW" dirty="0" smtClean="0"/>
              <a:t>push </a:t>
            </a:r>
            <a:r>
              <a:rPr lang="en-US" altLang="zh-TW" dirty="0"/>
              <a:t>the current code location onto the hardware supported </a:t>
            </a:r>
            <a:r>
              <a:rPr lang="en-US" altLang="zh-TW" dirty="0" smtClean="0">
                <a:solidFill>
                  <a:srgbClr val="FF0000"/>
                </a:solidFill>
              </a:rPr>
              <a:t>stack</a:t>
            </a:r>
            <a:r>
              <a:rPr lang="en-US" altLang="zh-TW" dirty="0"/>
              <a:t>;</a:t>
            </a:r>
            <a:r>
              <a:rPr lang="en-US" altLang="zh-TW" dirty="0" smtClean="0"/>
              <a:t> unconditional </a:t>
            </a:r>
            <a:r>
              <a:rPr lang="en-US" altLang="zh-TW" dirty="0"/>
              <a:t>jump to the code location indicated by the label operand.  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Ret</a:t>
            </a:r>
            <a:r>
              <a:rPr lang="en-US" altLang="zh-TW" dirty="0" smtClean="0"/>
              <a:t>: pop </a:t>
            </a:r>
            <a:r>
              <a:rPr lang="en-US" altLang="zh-TW" dirty="0"/>
              <a:t>the current code location </a:t>
            </a:r>
            <a:r>
              <a:rPr lang="en-US" altLang="zh-TW" dirty="0" smtClean="0"/>
              <a:t>from </a:t>
            </a:r>
            <a:r>
              <a:rPr lang="en-US" altLang="zh-TW" dirty="0"/>
              <a:t>the hardware supported </a:t>
            </a:r>
            <a:r>
              <a:rPr lang="en-US" altLang="zh-TW" dirty="0">
                <a:solidFill>
                  <a:srgbClr val="FF0000"/>
                </a:solidFill>
              </a:rPr>
              <a:t>stack</a:t>
            </a:r>
            <a:r>
              <a:rPr lang="en-US" altLang="zh-TW" dirty="0"/>
              <a:t>; unconditional jump to the </a:t>
            </a:r>
            <a:r>
              <a:rPr lang="en-US" altLang="zh-TW" dirty="0" smtClean="0"/>
              <a:t>popped code location. 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 </a:t>
            </a:r>
            <a:r>
              <a:rPr lang="en-US" altLang="zh-TW" dirty="0" smtClean="0"/>
              <a:t>language calling convention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9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3257"/>
          </a:xfrm>
        </p:spPr>
        <p:txBody>
          <a:bodyPr/>
          <a:lstStyle/>
          <a:p>
            <a:r>
              <a:rPr lang="en-US" altLang="zh-TW" dirty="0" smtClean="0"/>
              <a:t>A stack is a data structure that has two operations: push and pop</a:t>
            </a:r>
          </a:p>
          <a:p>
            <a:pPr lvl="1"/>
            <a:r>
              <a:rPr lang="en-US" altLang="zh-TW" dirty="0"/>
              <a:t>push adds an element to the collection;</a:t>
            </a:r>
          </a:p>
          <a:p>
            <a:pPr lvl="1"/>
            <a:r>
              <a:rPr lang="en-US" altLang="zh-TW" dirty="0"/>
              <a:t>pop removes the last element that was added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Elements are only </a:t>
            </a:r>
            <a:br>
              <a:rPr lang="en-US" altLang="zh-TW" dirty="0" smtClean="0"/>
            </a:br>
            <a:r>
              <a:rPr lang="en-US" altLang="zh-TW" dirty="0" smtClean="0"/>
              <a:t>allowed to be added and </a:t>
            </a:r>
            <a:br>
              <a:rPr lang="en-US" altLang="zh-TW" dirty="0" smtClean="0"/>
            </a:br>
            <a:r>
              <a:rPr lang="en-US" altLang="zh-TW" dirty="0" smtClean="0"/>
              <a:t>removed from the “top” of </a:t>
            </a:r>
            <a:br>
              <a:rPr lang="en-US" altLang="zh-TW" dirty="0" smtClean="0"/>
            </a:br>
            <a:r>
              <a:rPr lang="en-US" altLang="zh-TW" dirty="0" smtClean="0"/>
              <a:t>a stack</a:t>
            </a:r>
          </a:p>
          <a:p>
            <a:pPr lvl="1"/>
            <a:r>
              <a:rPr lang="en-US" altLang="zh-TW" dirty="0" smtClean="0"/>
              <a:t>First come last out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Stack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9236" y="3863181"/>
            <a:ext cx="4103075" cy="294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1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the terminal, use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gcc -S ex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altLang="zh-TW" dirty="0" smtClean="0"/>
              <a:t>to get the assembly code of ex1.c</a:t>
            </a:r>
          </a:p>
          <a:p>
            <a:r>
              <a:rPr lang="en-US" altLang="zh-TW" dirty="0" smtClean="0"/>
              <a:t>In today’s lecture, we use x86 CPU and intel style’s assembly</a:t>
            </a:r>
          </a:p>
          <a:p>
            <a:pPr lvl="1"/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-S -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masm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=intel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ex1.c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To generate executable, you can compile the assembly code directly</a:t>
            </a:r>
          </a:p>
          <a:p>
            <a:pPr lvl="1"/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ex1.s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get the assembly code?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764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199" y="1600200"/>
            <a:ext cx="8474529" cy="49149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x86 CPU has a hardware support stack</a:t>
            </a:r>
          </a:p>
          <a:p>
            <a:pPr lvl="1"/>
            <a:r>
              <a:rPr lang="en-US" altLang="zh-TW" dirty="0" smtClean="0"/>
              <a:t>Two instructions: push and pop</a:t>
            </a:r>
          </a:p>
          <a:p>
            <a:pPr lvl="1"/>
            <a:r>
              <a:rPr lang="en-US" altLang="zh-TW" dirty="0" smtClean="0"/>
              <a:t>Register </a:t>
            </a:r>
            <a:r>
              <a:rPr lang="en-US" altLang="zh-TW" dirty="0" err="1" smtClean="0"/>
              <a:t>esp</a:t>
            </a:r>
            <a:r>
              <a:rPr lang="en-US" altLang="zh-TW" dirty="0" smtClean="0"/>
              <a:t> (stack pointer): point to the stack top</a:t>
            </a:r>
          </a:p>
          <a:p>
            <a:pPr lvl="1"/>
            <a:r>
              <a:rPr lang="en-US" altLang="zh-TW" dirty="0"/>
              <a:t>Register </a:t>
            </a:r>
            <a:r>
              <a:rPr lang="en-US" altLang="zh-TW" dirty="0" err="1" smtClean="0"/>
              <a:t>ebp</a:t>
            </a:r>
            <a:r>
              <a:rPr lang="en-US" altLang="zh-TW" dirty="0" smtClean="0"/>
              <a:t> (base </a:t>
            </a:r>
            <a:r>
              <a:rPr lang="en-US" altLang="zh-TW" dirty="0"/>
              <a:t>pointer): point to the stack </a:t>
            </a:r>
            <a:r>
              <a:rPr lang="en-US" altLang="zh-TW" dirty="0" smtClean="0"/>
              <a:t>base</a:t>
            </a:r>
          </a:p>
          <a:p>
            <a:r>
              <a:rPr lang="en-US" altLang="zh-TW" dirty="0" smtClean="0"/>
              <a:t>Used for function calls</a:t>
            </a:r>
          </a:p>
          <a:p>
            <a:pPr lvl="1"/>
            <a:r>
              <a:rPr lang="en-US" altLang="zh-TW" dirty="0" smtClean="0"/>
              <a:t>Subroutine </a:t>
            </a:r>
            <a:r>
              <a:rPr lang="en-US" altLang="zh-TW" dirty="0"/>
              <a:t>parameters are passed on the stack.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Registers </a:t>
            </a:r>
            <a:r>
              <a:rPr lang="en-US" altLang="zh-TW" dirty="0"/>
              <a:t>are saved on the stack, and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local </a:t>
            </a:r>
            <a:r>
              <a:rPr lang="en-US" altLang="zh-TW" dirty="0"/>
              <a:t>variables used by subroutines are placed in memory on the stack</a:t>
            </a:r>
            <a:r>
              <a:rPr lang="en-US" altLang="zh-TW" dirty="0" smtClean="0"/>
              <a:t>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Hardware supported stack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991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5192486"/>
            <a:ext cx="8229600" cy="1162277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Caller: the one makes the function call</a:t>
            </a:r>
          </a:p>
          <a:p>
            <a:r>
              <a:rPr lang="en-US" altLang="zh-TW" dirty="0" err="1" smtClean="0"/>
              <a:t>Callee</a:t>
            </a:r>
            <a:r>
              <a:rPr lang="en-US" altLang="zh-TW" dirty="0" smtClean="0"/>
              <a:t>: the called function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flow of a function call</a:t>
            </a:r>
            <a:endParaRPr lang="zh-TW" altLang="en-US" dirty="0"/>
          </a:p>
        </p:txBody>
      </p:sp>
      <p:graphicFrame>
        <p:nvGraphicFramePr>
          <p:cNvPr id="5" name="資料庫圖表 4"/>
          <p:cNvGraphicFramePr/>
          <p:nvPr>
            <p:extLst/>
          </p:nvPr>
        </p:nvGraphicFramePr>
        <p:xfrm>
          <a:off x="2002971" y="1426709"/>
          <a:ext cx="6096000" cy="3566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94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Before calling a </a:t>
            </a:r>
            <a:r>
              <a:rPr lang="en-US" altLang="zh-TW" dirty="0" smtClean="0"/>
              <a:t>function, </a:t>
            </a:r>
            <a:r>
              <a:rPr lang="en-US" altLang="zh-TW" b="1" dirty="0" smtClean="0"/>
              <a:t>push</a:t>
            </a:r>
            <a:r>
              <a:rPr lang="en-US" altLang="zh-TW" dirty="0" smtClean="0"/>
              <a:t> </a:t>
            </a:r>
            <a:r>
              <a:rPr lang="en-US" altLang="zh-TW" dirty="0"/>
              <a:t>the contents of certain </a:t>
            </a:r>
            <a:r>
              <a:rPr lang="en-US" altLang="zh-TW" dirty="0" smtClean="0"/>
              <a:t>registers to the stack. </a:t>
            </a:r>
          </a:p>
          <a:p>
            <a:pPr lvl="1"/>
            <a:r>
              <a:rPr lang="en-US" altLang="zh-TW" dirty="0"/>
              <a:t>The caller-saved registers are EAX, ECX, EDX.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To pass parameters to the subroutine, </a:t>
            </a:r>
            <a:r>
              <a:rPr lang="en-US" altLang="zh-TW" b="1" dirty="0"/>
              <a:t>push</a:t>
            </a:r>
            <a:r>
              <a:rPr lang="en-US" altLang="zh-TW" dirty="0"/>
              <a:t> them onto the stack before the call.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To call the </a:t>
            </a:r>
            <a:r>
              <a:rPr lang="en-US" altLang="zh-TW" dirty="0" smtClean="0"/>
              <a:t>function, </a:t>
            </a:r>
            <a:r>
              <a:rPr lang="en-US" altLang="zh-TW" dirty="0"/>
              <a:t>use the </a:t>
            </a:r>
            <a:r>
              <a:rPr lang="en-US" altLang="zh-TW" b="1" dirty="0"/>
              <a:t>call</a:t>
            </a:r>
            <a:r>
              <a:rPr lang="en-US" altLang="zh-TW" dirty="0"/>
              <a:t> </a:t>
            </a:r>
            <a:r>
              <a:rPr lang="en-US" altLang="zh-TW" dirty="0" smtClean="0"/>
              <a:t>instruction.</a:t>
            </a:r>
          </a:p>
          <a:p>
            <a:pPr lvl="1"/>
            <a:r>
              <a:rPr lang="en-US" altLang="zh-TW" dirty="0" smtClean="0"/>
              <a:t>Instruction </a:t>
            </a:r>
            <a:r>
              <a:rPr lang="en-US" altLang="zh-TW" b="1" dirty="0" smtClean="0"/>
              <a:t>call</a:t>
            </a:r>
            <a:r>
              <a:rPr lang="en-US" altLang="zh-TW" dirty="0" smtClean="0"/>
              <a:t> pushes </a:t>
            </a:r>
            <a:r>
              <a:rPr lang="en-US" altLang="zh-TW" dirty="0"/>
              <a:t>the return address on top of the parameters on the stack, and </a:t>
            </a:r>
            <a:r>
              <a:rPr lang="en-US" altLang="zh-TW" dirty="0" smtClean="0"/>
              <a:t>jumps </a:t>
            </a:r>
            <a:r>
              <a:rPr lang="en-US" altLang="zh-TW" dirty="0"/>
              <a:t>to the </a:t>
            </a:r>
            <a:r>
              <a:rPr lang="en-US" altLang="zh-TW" dirty="0" smtClean="0"/>
              <a:t>function </a:t>
            </a:r>
            <a:r>
              <a:rPr lang="en-US" altLang="zh-TW" dirty="0"/>
              <a:t>code. 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Caller </a:t>
            </a:r>
            <a:r>
              <a:rPr lang="en-US" altLang="zh-TW" dirty="0" smtClean="0"/>
              <a:t>rules to call function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Push the value of EBP onto the stack, and </a:t>
            </a:r>
            <a:r>
              <a:rPr lang="en-US" altLang="zh-TW" dirty="0" smtClean="0"/>
              <a:t>copy </a:t>
            </a:r>
            <a:r>
              <a:rPr lang="en-US" altLang="zh-TW" dirty="0"/>
              <a:t>the value of ESP into </a:t>
            </a:r>
            <a:r>
              <a:rPr lang="en-US" altLang="zh-TW" dirty="0" smtClean="0"/>
              <a:t>EBP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Allocate </a:t>
            </a:r>
            <a:r>
              <a:rPr lang="en-US" altLang="zh-TW" b="1" dirty="0"/>
              <a:t>local variables</a:t>
            </a:r>
            <a:r>
              <a:rPr lang="en-US" altLang="zh-TW" dirty="0"/>
              <a:t> by making space on the stack</a:t>
            </a:r>
            <a:r>
              <a:rPr lang="en-US" altLang="zh-TW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Push </a:t>
            </a:r>
            <a:r>
              <a:rPr lang="en-US" altLang="zh-TW" dirty="0"/>
              <a:t>the values of the </a:t>
            </a:r>
            <a:r>
              <a:rPr lang="en-US" altLang="zh-TW" dirty="0" err="1"/>
              <a:t>callee</a:t>
            </a:r>
            <a:r>
              <a:rPr lang="en-US" altLang="zh-TW" dirty="0"/>
              <a:t>-saved registers that will be used by the function. </a:t>
            </a:r>
            <a:endParaRPr lang="en-US" altLang="zh-TW" dirty="0" smtClean="0"/>
          </a:p>
          <a:p>
            <a:pPr lvl="1"/>
            <a:r>
              <a:rPr lang="en-US" altLang="zh-TW" dirty="0"/>
              <a:t>The </a:t>
            </a:r>
            <a:r>
              <a:rPr lang="en-US" altLang="zh-TW" dirty="0" err="1"/>
              <a:t>callee</a:t>
            </a:r>
            <a:r>
              <a:rPr lang="en-US" altLang="zh-TW" dirty="0"/>
              <a:t>-saved registers are EBX, EDI, and ESI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Callee</a:t>
            </a:r>
            <a:r>
              <a:rPr lang="en-US" altLang="zh-TW" dirty="0"/>
              <a:t> </a:t>
            </a:r>
            <a:r>
              <a:rPr lang="en-US" altLang="zh-TW" dirty="0" smtClean="0"/>
              <a:t>rules to start a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678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call memory layout</a:t>
            </a:r>
            <a:endParaRPr lang="zh-TW" altLang="en-US" dirty="0"/>
          </a:p>
        </p:txBody>
      </p:sp>
      <p:pic>
        <p:nvPicPr>
          <p:cNvPr id="1026" name="Picture 2" descr="http://www.cs.virginia.edu/~evans/cs216/guides/stack-conven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32" y="1569016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4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Leave the return value in EAX</a:t>
            </a:r>
            <a:r>
              <a:rPr lang="en-US" altLang="zh-TW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Restore the old values of any </a:t>
            </a:r>
            <a:r>
              <a:rPr lang="en-US" altLang="zh-TW" dirty="0" err="1"/>
              <a:t>callee</a:t>
            </a:r>
            <a:r>
              <a:rPr lang="en-US" altLang="zh-TW" dirty="0"/>
              <a:t>-saved registers (EDI and ESI) that were modified. 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Deallocate</a:t>
            </a:r>
            <a:r>
              <a:rPr lang="en-US" altLang="zh-TW" dirty="0"/>
              <a:t> local variables</a:t>
            </a:r>
            <a:r>
              <a:rPr lang="en-US" altLang="zh-TW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Before </a:t>
            </a:r>
            <a:r>
              <a:rPr lang="en-US" altLang="zh-TW" dirty="0"/>
              <a:t>returning, restore the caller's base pointer value by popping EBP off the stack</a:t>
            </a:r>
            <a:r>
              <a:rPr lang="en-US" altLang="zh-TW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Return </a:t>
            </a:r>
            <a:r>
              <a:rPr lang="en-US" altLang="zh-TW" dirty="0"/>
              <a:t>to the caller by executing a </a:t>
            </a:r>
            <a:r>
              <a:rPr lang="en-US" altLang="zh-TW" b="1" dirty="0"/>
              <a:t>ret</a:t>
            </a:r>
            <a:r>
              <a:rPr lang="en-US" altLang="zh-TW" dirty="0"/>
              <a:t> instruction. 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Callee</a:t>
            </a:r>
            <a:r>
              <a:rPr lang="en-US" altLang="zh-TW" dirty="0" smtClean="0"/>
              <a:t> rules to return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4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692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Find </a:t>
            </a:r>
            <a:r>
              <a:rPr lang="en-US" altLang="zh-TW" dirty="0"/>
              <a:t>the return value of </a:t>
            </a:r>
            <a:r>
              <a:rPr lang="en-US" altLang="zh-TW" dirty="0" smtClean="0"/>
              <a:t>function </a:t>
            </a:r>
            <a:r>
              <a:rPr lang="en-US" altLang="zh-TW" dirty="0"/>
              <a:t>in the register EAX. </a:t>
            </a:r>
          </a:p>
          <a:p>
            <a:r>
              <a:rPr lang="en-US" altLang="zh-TW" dirty="0"/>
              <a:t>Remove the parameters from stack.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This </a:t>
            </a:r>
            <a:r>
              <a:rPr lang="en-US" altLang="zh-TW" dirty="0"/>
              <a:t>restores the stack to its state before the call was performed.</a:t>
            </a:r>
          </a:p>
          <a:p>
            <a:r>
              <a:rPr lang="en-US" altLang="zh-TW" dirty="0" smtClean="0"/>
              <a:t>Pop </a:t>
            </a:r>
            <a:r>
              <a:rPr lang="en-US" altLang="zh-TW" dirty="0"/>
              <a:t>off </a:t>
            </a:r>
            <a:r>
              <a:rPr lang="en-US" altLang="zh-TW" dirty="0" smtClean="0"/>
              <a:t>the </a:t>
            </a:r>
            <a:r>
              <a:rPr lang="en-US" altLang="zh-TW" dirty="0"/>
              <a:t>contents of caller-saved registers (EAX, ECX, EDX</a:t>
            </a:r>
            <a:r>
              <a:rPr lang="en-US" altLang="zh-TW" dirty="0" smtClean="0"/>
              <a:t>) from </a:t>
            </a:r>
            <a:r>
              <a:rPr lang="en-US" altLang="zh-TW" dirty="0"/>
              <a:t>the stack.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caller can assume that no other registers were modified by the </a:t>
            </a:r>
            <a:r>
              <a:rPr lang="en-US" altLang="zh-TW" dirty="0" err="1" smtClean="0"/>
              <a:t>callee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Caller rules to restore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8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hlinkClick r:id="rId2"/>
              </a:rPr>
              <a:t>http://www.cs.virginia.edu/~</a:t>
            </a:r>
            <a:r>
              <a:rPr lang="en-US" altLang="zh-TW" sz="2400" dirty="0" smtClean="0">
                <a:hlinkClick r:id="rId2"/>
              </a:rPr>
              <a:t>evans/cs216/guides/x86.html</a:t>
            </a:r>
            <a:endParaRPr lang="en-US" altLang="zh-TW" sz="2400" dirty="0" smtClean="0"/>
          </a:p>
          <a:p>
            <a:r>
              <a:rPr lang="en-US" altLang="zh-TW" sz="2400" dirty="0">
                <a:hlinkClick r:id="rId3"/>
              </a:rPr>
              <a:t>http://</a:t>
            </a:r>
            <a:r>
              <a:rPr lang="en-US" altLang="zh-TW" sz="2400" dirty="0" smtClean="0">
                <a:hlinkClick r:id="rId3"/>
              </a:rPr>
              <a:t>www.nasm.us/pub/nasm/releasebuilds/2.09.02/win32/nasm-2.09.02-win32.zip</a:t>
            </a:r>
            <a:endParaRPr lang="en-US" altLang="zh-TW" sz="2400" dirty="0" smtClean="0"/>
          </a:p>
          <a:p>
            <a:r>
              <a:rPr lang="en-US" altLang="zh-TW" sz="2400" dirty="0">
                <a:hlinkClick r:id="rId4"/>
              </a:rPr>
              <a:t>http://eli.thegreenplace.net/2011/02/04/where-the-top-of-the-stack-is-on-x86</a:t>
            </a:r>
            <a:r>
              <a:rPr lang="en-US" altLang="zh-TW" sz="2400" dirty="0" smtClean="0">
                <a:hlinkClick r:id="rId4"/>
              </a:rPr>
              <a:t>/</a:t>
            </a:r>
            <a:r>
              <a:rPr lang="en-US" altLang="zh-TW" sz="2400" dirty="0" smtClean="0"/>
              <a:t> </a:t>
            </a:r>
          </a:p>
          <a:p>
            <a:r>
              <a:rPr lang="en-US" altLang="zh-TW" sz="2400" dirty="0">
                <a:hlinkClick r:id="rId5"/>
              </a:rPr>
              <a:t>http://</a:t>
            </a:r>
            <a:r>
              <a:rPr lang="en-US" altLang="zh-TW" sz="2400" dirty="0" smtClean="0">
                <a:hlinkClick r:id="rId5"/>
              </a:rPr>
              <a:t>www.ibiblio.org/gferg/ldp/GCC-Inline-Assembly-HOWTO.html</a:t>
            </a:r>
            <a:r>
              <a:rPr lang="en-US" altLang="zh-TW" sz="2400" dirty="0" smtClean="0"/>
              <a:t> </a:t>
            </a:r>
          </a:p>
          <a:p>
            <a:r>
              <a:rPr lang="en-US" altLang="zh-TW" sz="2400" dirty="0">
                <a:hlinkClick r:id="rId6"/>
              </a:rPr>
              <a:t>http://</a:t>
            </a:r>
            <a:r>
              <a:rPr lang="en-US" altLang="zh-TW" sz="2400" dirty="0" smtClean="0">
                <a:hlinkClick r:id="rId6"/>
              </a:rPr>
              <a:t>ccckmit.wikidot.com/as:inlinec</a:t>
            </a:r>
            <a:r>
              <a:rPr lang="en-US" altLang="zh-TW" sz="2400" dirty="0" smtClean="0"/>
              <a:t> </a:t>
            </a:r>
          </a:p>
          <a:p>
            <a:pPr lvl="1"/>
            <a:r>
              <a:rPr lang="zh-TW" altLang="en-US" sz="2000" dirty="0"/>
              <a:t>陳鍾誠 </a:t>
            </a:r>
            <a:r>
              <a:rPr lang="en-US" altLang="zh-TW" sz="2000" dirty="0"/>
              <a:t>(2010</a:t>
            </a:r>
            <a:r>
              <a:rPr lang="zh-TW" altLang="en-US" sz="2000" dirty="0"/>
              <a:t>年</a:t>
            </a:r>
            <a:r>
              <a:rPr lang="en-US" altLang="zh-TW" sz="2000" dirty="0"/>
              <a:t>10</a:t>
            </a:r>
            <a:r>
              <a:rPr lang="zh-TW" altLang="en-US" sz="2000" dirty="0"/>
              <a:t>月</a:t>
            </a:r>
            <a:r>
              <a:rPr lang="en-US" altLang="zh-TW" sz="2000" dirty="0"/>
              <a:t>11</a:t>
            </a:r>
            <a:r>
              <a:rPr lang="zh-TW" altLang="en-US" sz="2000" dirty="0"/>
              <a:t>日</a:t>
            </a:r>
            <a:r>
              <a:rPr lang="en-US" altLang="zh-TW" sz="2000" dirty="0"/>
              <a:t>)</a:t>
            </a:r>
            <a:r>
              <a:rPr lang="zh-TW" altLang="en-US" sz="2000" dirty="0"/>
              <a:t>，</a:t>
            </a:r>
            <a:r>
              <a:rPr lang="en-US" altLang="zh-TW" sz="2000" dirty="0"/>
              <a:t>(</a:t>
            </a:r>
            <a:r>
              <a:rPr lang="zh-TW" altLang="en-US" sz="2000" dirty="0"/>
              <a:t>網頁標題</a:t>
            </a:r>
            <a:r>
              <a:rPr lang="en-US" altLang="zh-TW" sz="2000" dirty="0"/>
              <a:t>) </a:t>
            </a:r>
            <a:r>
              <a:rPr lang="zh-TW" altLang="en-US" sz="2000" dirty="0"/>
              <a:t>組合語言 </a:t>
            </a:r>
            <a:r>
              <a:rPr lang="en-US" altLang="zh-TW" sz="2000" dirty="0"/>
              <a:t>— </a:t>
            </a:r>
            <a:r>
              <a:rPr lang="zh-TW" altLang="en-US" sz="2000" dirty="0"/>
              <a:t>在 </a:t>
            </a:r>
            <a:r>
              <a:rPr lang="en-US" altLang="zh-TW" sz="2000" dirty="0"/>
              <a:t>C </a:t>
            </a:r>
            <a:r>
              <a:rPr lang="zh-TW" altLang="en-US" sz="2000" dirty="0"/>
              <a:t>語言當中內嵌組合語言，</a:t>
            </a:r>
            <a:r>
              <a:rPr lang="en-US" altLang="zh-TW" sz="2000" dirty="0"/>
              <a:t>(</a:t>
            </a:r>
            <a:r>
              <a:rPr lang="zh-TW" altLang="en-US" sz="2000" dirty="0"/>
              <a:t>網站標題</a:t>
            </a:r>
            <a:r>
              <a:rPr lang="en-US" altLang="zh-TW" sz="2000" dirty="0"/>
              <a:t>) </a:t>
            </a:r>
            <a:r>
              <a:rPr lang="zh-TW" altLang="en-US" sz="2000" dirty="0"/>
              <a:t>陳鍾誠的網站，取自</a:t>
            </a:r>
            <a:r>
              <a:rPr lang="en-US" altLang="zh-TW" sz="2000" dirty="0">
                <a:hlinkClick r:id="rId6"/>
              </a:rPr>
              <a:t>http://ccckmit.wikidot.com/as:inlinec</a:t>
            </a:r>
            <a:r>
              <a:rPr lang="zh-TW" altLang="en-US" sz="2000" dirty="0"/>
              <a:t> ，網頁修改第 </a:t>
            </a:r>
            <a:r>
              <a:rPr lang="en-US" altLang="zh-TW" sz="2000" dirty="0"/>
              <a:t>0 </a:t>
            </a:r>
            <a:r>
              <a:rPr lang="zh-TW" altLang="en-US" sz="2000" dirty="0"/>
              <a:t>版。</a:t>
            </a:r>
            <a:endParaRPr lang="en-US" altLang="zh-TW" sz="2000" dirty="0" smtClean="0"/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791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From C to Assembly code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72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 code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/>
              <a:t>Assembly code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1: assignment 1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1143000" y="2228671"/>
            <a:ext cx="36665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main(void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   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3;</a:t>
            </a:r>
          </a:p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3000" y="4695002"/>
            <a:ext cx="5710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DWORD PTR </a:t>
            </a:r>
            <a:r>
              <a:rPr lang="en-US" altLang="zh-TW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_a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7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MOV is an instruction in x86’s architecture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In example 1, destination is a memory address, named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_a</a:t>
            </a:r>
            <a:r>
              <a:rPr lang="en-US" altLang="zh-TW" dirty="0" smtClean="0"/>
              <a:t>, and source is a constant value (3).</a:t>
            </a:r>
          </a:p>
          <a:p>
            <a:r>
              <a:rPr lang="en-US" altLang="zh-TW" dirty="0" smtClean="0"/>
              <a:t>DWORD specifies</a:t>
            </a:r>
            <a:br>
              <a:rPr lang="en-US" altLang="zh-TW" dirty="0" smtClean="0"/>
            </a:br>
            <a:r>
              <a:rPr lang="en-US" altLang="zh-TW" dirty="0" smtClean="0"/>
              <a:t>the data size.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MOV instruction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75012" y="2269123"/>
            <a:ext cx="5862182" cy="58218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 destination</a:t>
            </a: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source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zh-TW" altLang="zh-TW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4572000" y="4125686"/>
          <a:ext cx="4267200" cy="2575560"/>
        </p:xfrm>
        <a:graphic>
          <a:graphicData uri="http://schemas.openxmlformats.org/drawingml/2006/table">
            <a:tbl>
              <a:tblPr/>
              <a:tblGrid>
                <a:gridCol w="2133600"/>
                <a:gridCol w="2133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 </a:t>
                      </a:r>
                      <a:r>
                        <a:rPr lang="en-US" sz="2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Specifier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 addressed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WORD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DWORD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QWORD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 code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/>
              <a:t>Assembly code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2: assignment 2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1143000" y="2228671"/>
            <a:ext cx="36665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main(void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3;</a:t>
            </a:r>
          </a:p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3000" y="5138877"/>
            <a:ext cx="70507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DWORD PTR </a:t>
            </a:r>
            <a:r>
              <a:rPr lang="en-US" altLang="zh-TW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[esp+12]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雲朵形 4"/>
          <p:cNvSpPr/>
          <p:nvPr/>
        </p:nvSpPr>
        <p:spPr>
          <a:xfrm>
            <a:off x="4128248" y="1869141"/>
            <a:ext cx="4805081" cy="3094801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What’s differences between ex1 and ex2?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382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Registers in x86 CPU</a:t>
            </a:r>
            <a:endParaRPr lang="zh-TW" altLang="en-US" dirty="0"/>
          </a:p>
        </p:txBody>
      </p:sp>
      <p:pic>
        <p:nvPicPr>
          <p:cNvPr id="4098" name="Picture 2" descr="http://www.cs.virginia.edu/~evans/cs216/guides/x86-registers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41" y="1404191"/>
            <a:ext cx="7198659" cy="539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968188" y="5074024"/>
            <a:ext cx="1595718" cy="7530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12515</TotalTime>
  <Words>2070</Words>
  <Application>Microsoft Office PowerPoint</Application>
  <PresentationFormat>如螢幕大小 (4:3)</PresentationFormat>
  <Paragraphs>470</Paragraphs>
  <Slides>47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4" baseType="lpstr">
      <vt:lpstr>Andale Mono</vt:lpstr>
      <vt:lpstr>Open Sans</vt:lpstr>
      <vt:lpstr>新細明體</vt:lpstr>
      <vt:lpstr>Arial</vt:lpstr>
      <vt:lpstr>Calibri</vt:lpstr>
      <vt:lpstr>Courier New</vt:lpstr>
      <vt:lpstr>Office 佈景主題</vt:lpstr>
      <vt:lpstr>Introduction to Programming(II) Week 03</vt:lpstr>
      <vt:lpstr>Assembly</vt:lpstr>
      <vt:lpstr>What is assembly?</vt:lpstr>
      <vt:lpstr>How to get the assembly code?</vt:lpstr>
      <vt:lpstr>From C to Assembly code</vt:lpstr>
      <vt:lpstr>Example 1: assignment 1</vt:lpstr>
      <vt:lpstr>MOV instruction</vt:lpstr>
      <vt:lpstr>Example 2: assignment 2</vt:lpstr>
      <vt:lpstr>Registers in x86 CPU</vt:lpstr>
      <vt:lpstr>Indirect memory access</vt:lpstr>
      <vt:lpstr>Analogy of seat arrangement</vt:lpstr>
      <vt:lpstr>Global variable vs. local variable</vt:lpstr>
      <vt:lpstr>Format of an .exe file</vt:lpstr>
      <vt:lpstr>Runtime data structure</vt:lpstr>
      <vt:lpstr>Example 3: assignment 3</vt:lpstr>
      <vt:lpstr>Syntax of MOV</vt:lpstr>
      <vt:lpstr>Example 4: Add</vt:lpstr>
      <vt:lpstr>ADD instruction</vt:lpstr>
      <vt:lpstr>Example 5: If-else</vt:lpstr>
      <vt:lpstr>Cmp and jle instructions</vt:lpstr>
      <vt:lpstr> Conditional jump</vt:lpstr>
      <vt:lpstr>Instruction pointer (IP)</vt:lpstr>
      <vt:lpstr>Example 6: while loop</vt:lpstr>
      <vt:lpstr>jmp instruction</vt:lpstr>
      <vt:lpstr>Different implementation</vt:lpstr>
      <vt:lpstr>GCC Inline Assembly </vt:lpstr>
      <vt:lpstr>Combine C and assembly</vt:lpstr>
      <vt:lpstr>Basic structure of inline assembly</vt:lpstr>
      <vt:lpstr>Example 7: inline assembly</vt:lpstr>
      <vt:lpstr>Advanced syntaxes in assembly</vt:lpstr>
      <vt:lpstr>Example 8: pointer</vt:lpstr>
      <vt:lpstr>lea instruction</vt:lpstr>
      <vt:lpstr>Example 9: pointer 2</vt:lpstr>
      <vt:lpstr>PowerPoint 簡報</vt:lpstr>
      <vt:lpstr>Example 10: array</vt:lpstr>
      <vt:lpstr>Array and pointer</vt:lpstr>
      <vt:lpstr>Example 11: function call</vt:lpstr>
      <vt:lpstr>C language calling convention</vt:lpstr>
      <vt:lpstr>Stack</vt:lpstr>
      <vt:lpstr>Hardware supported stack</vt:lpstr>
      <vt:lpstr>The flow of a function call</vt:lpstr>
      <vt:lpstr>Caller rules to call function</vt:lpstr>
      <vt:lpstr>Callee rules to start a function</vt:lpstr>
      <vt:lpstr>Function call memory layout</vt:lpstr>
      <vt:lpstr>Callee rules to return</vt:lpstr>
      <vt:lpstr>Caller rules to restore 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CRL</cp:lastModifiedBy>
  <cp:revision>2671</cp:revision>
  <dcterms:created xsi:type="dcterms:W3CDTF">2014-08-19T02:20:21Z</dcterms:created>
  <dcterms:modified xsi:type="dcterms:W3CDTF">2020-03-27T06:15:25Z</dcterms:modified>
</cp:coreProperties>
</file>