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43"/>
  </p:notesMasterIdLst>
  <p:sldIdLst>
    <p:sldId id="256" r:id="rId2"/>
    <p:sldId id="439" r:id="rId3"/>
    <p:sldId id="259" r:id="rId4"/>
    <p:sldId id="304" r:id="rId5"/>
    <p:sldId id="265" r:id="rId6"/>
    <p:sldId id="266" r:id="rId7"/>
    <p:sldId id="357" r:id="rId8"/>
    <p:sldId id="438" r:id="rId9"/>
    <p:sldId id="392" r:id="rId10"/>
    <p:sldId id="393" r:id="rId11"/>
    <p:sldId id="394" r:id="rId12"/>
    <p:sldId id="395" r:id="rId13"/>
    <p:sldId id="396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15" r:id="rId23"/>
    <p:sldId id="403" r:id="rId24"/>
    <p:sldId id="404" r:id="rId25"/>
    <p:sldId id="405" r:id="rId26"/>
    <p:sldId id="406" r:id="rId27"/>
    <p:sldId id="397" r:id="rId28"/>
    <p:sldId id="398" r:id="rId29"/>
    <p:sldId id="399" r:id="rId30"/>
    <p:sldId id="400" r:id="rId31"/>
    <p:sldId id="401" r:id="rId32"/>
    <p:sldId id="402" r:id="rId33"/>
    <p:sldId id="407" r:id="rId34"/>
    <p:sldId id="408" r:id="rId35"/>
    <p:sldId id="410" r:id="rId36"/>
    <p:sldId id="437" r:id="rId37"/>
    <p:sldId id="411" r:id="rId38"/>
    <p:sldId id="412" r:id="rId39"/>
    <p:sldId id="417" r:id="rId40"/>
    <p:sldId id="418" r:id="rId41"/>
    <p:sldId id="42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1983" autoAdjust="0"/>
  </p:normalViewPr>
  <p:slideViewPr>
    <p:cSldViewPr snapToGrid="0" snapToObjects="1">
      <p:cViewPr varScale="1">
        <p:scale>
          <a:sx n="67" d="100"/>
          <a:sy n="67" d="100"/>
        </p:scale>
        <p:origin x="11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2020/4/14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error/excep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acs-courses.seas.harvard.edu/courses/cs207/resources/TIC2Vone.pdf" TargetMode="External"/><Relationship Id="rId2" Type="http://schemas.openxmlformats.org/officeDocument/2006/relationships/hyperlink" Target="http://www.cplusplus.com/files/tutorial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07: C++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Basic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/>
              <a:t> is invented </a:t>
            </a:r>
            <a:r>
              <a:rPr lang="en-US" altLang="zh-TW" dirty="0" smtClean="0"/>
              <a:t>to reduce name collision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lvl="1" algn="just"/>
            <a:r>
              <a:rPr lang="en-US" altLang="zh-TW" dirty="0" smtClean="0"/>
              <a:t>Cannot solve the name collision completely, why?</a:t>
            </a:r>
            <a:endParaRPr lang="en-US" altLang="zh-TW" dirty="0"/>
          </a:p>
          <a:p>
            <a:pPr algn="just"/>
            <a:r>
              <a:rPr lang="en-US" altLang="zh-TW" dirty="0" smtClean="0"/>
              <a:t>Entire </a:t>
            </a:r>
            <a:r>
              <a:rPr lang="en-US" altLang="zh-TW" dirty="0"/>
              <a:t>C++ library is in a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/>
              <a:t> (e.g.,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altLang="zh-TW" dirty="0" smtClean="0"/>
              <a:t>).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</p:txBody>
      </p:sp>
      <p:grpSp>
        <p:nvGrpSpPr>
          <p:cNvPr id="10" name="群組 9"/>
          <p:cNvGrpSpPr/>
          <p:nvPr/>
        </p:nvGrpSpPr>
        <p:grpSpPr>
          <a:xfrm>
            <a:off x="561825" y="2864411"/>
            <a:ext cx="8229600" cy="1495891"/>
            <a:chOff x="1637100" y="2736027"/>
            <a:chExt cx="10972800" cy="1994521"/>
          </a:xfrm>
        </p:grpSpPr>
        <p:sp>
          <p:nvSpPr>
            <p:cNvPr id="5" name="矩形 4"/>
            <p:cNvSpPr/>
            <p:nvPr/>
          </p:nvSpPr>
          <p:spPr>
            <a:xfrm>
              <a:off x="1637100" y="2760777"/>
              <a:ext cx="5346900" cy="1969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chen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sort(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len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max(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lhs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rhs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zh-TW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123500" y="2736027"/>
              <a:ext cx="5486400" cy="1969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lee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0"/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sort(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len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0"/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max(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lhs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rhs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56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To </a:t>
            </a:r>
            <a:r>
              <a:rPr lang="en-US" altLang="zh-TW" dirty="0" smtClean="0"/>
              <a:t>use a name which is inside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 smtClean="0"/>
              <a:t>, you have 3 choices.</a:t>
            </a:r>
          </a:p>
          <a:p>
            <a:pPr lvl="1" algn="just"/>
            <a:r>
              <a:rPr lang="en-US" altLang="zh-TW" dirty="0"/>
              <a:t>specify the </a:t>
            </a:r>
            <a:r>
              <a:rPr lang="en-US" altLang="zh-TW" dirty="0" smtClean="0"/>
              <a:t>name</a:t>
            </a:r>
          </a:p>
          <a:p>
            <a:pPr lvl="1" algn="just"/>
            <a:r>
              <a:rPr lang="en-US" altLang="zh-TW" i="1" dirty="0"/>
              <a:t>using declaration</a:t>
            </a:r>
            <a:endParaRPr lang="en-US" altLang="zh-TW" dirty="0"/>
          </a:p>
          <a:p>
            <a:pPr lvl="1" algn="just"/>
            <a:r>
              <a:rPr lang="en-US" altLang="zh-TW" i="1" dirty="0" smtClean="0"/>
              <a:t>using directive</a:t>
            </a:r>
          </a:p>
          <a:p>
            <a:pPr algn="just"/>
            <a:r>
              <a:rPr lang="en-US" altLang="zh-TW" dirty="0" smtClean="0"/>
              <a:t>1. specify </a:t>
            </a:r>
            <a:r>
              <a:rPr lang="en-US" altLang="zh-TW" dirty="0"/>
              <a:t>the name</a:t>
            </a:r>
          </a:p>
        </p:txBody>
      </p:sp>
      <p:sp>
        <p:nvSpPr>
          <p:cNvPr id="5" name="矩形 4"/>
          <p:cNvSpPr/>
          <p:nvPr/>
        </p:nvSpPr>
        <p:spPr>
          <a:xfrm>
            <a:off x="4287750" y="2345115"/>
            <a:ext cx="45514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chen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bool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max(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test()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chen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::sort(...);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chen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::max(...);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0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3200" i="1" dirty="0" smtClean="0"/>
              <a:t>2. using </a:t>
            </a:r>
            <a:r>
              <a:rPr lang="en-US" altLang="zh-TW" sz="3200" i="1" dirty="0"/>
              <a:t>declaration</a:t>
            </a:r>
          </a:p>
          <a:p>
            <a:endParaRPr lang="zh-TW" altLang="en-US" sz="3200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3200" i="1" dirty="0" smtClean="0"/>
              <a:t>3. using </a:t>
            </a:r>
            <a:r>
              <a:rPr lang="en-US" altLang="zh-TW" sz="3200" i="1" dirty="0"/>
              <a:t>directive</a:t>
            </a:r>
          </a:p>
          <a:p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783000" y="2584264"/>
            <a:ext cx="3753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chen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bool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max(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TW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test()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::sort;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::max;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</a:rPr>
              <a:t>these are using declaration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sort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max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536000" y="2226469"/>
            <a:ext cx="390735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100" dirty="0"/>
          </a:p>
        </p:txBody>
      </p:sp>
      <p:sp>
        <p:nvSpPr>
          <p:cNvPr id="8" name="矩形 7"/>
          <p:cNvSpPr/>
          <p:nvPr/>
        </p:nvSpPr>
        <p:spPr>
          <a:xfrm>
            <a:off x="4762350" y="2577101"/>
            <a:ext cx="3753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chen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bool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max(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TW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test()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</a:rPr>
              <a:t>using directive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sort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max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39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Do not use </a:t>
            </a:r>
            <a:r>
              <a:rPr lang="en-US" altLang="zh-TW" i="1" dirty="0" smtClean="0"/>
              <a:t>using directive</a:t>
            </a:r>
            <a:r>
              <a:rPr lang="en-US" altLang="zh-TW" dirty="0" smtClean="0"/>
              <a:t> in header file.</a:t>
            </a:r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/>
          </a:p>
          <a:p>
            <a:pPr lvl="1" algn="just"/>
            <a:r>
              <a:rPr lang="en-US" altLang="zh-TW" dirty="0" smtClean="0"/>
              <a:t>When you are </a:t>
            </a:r>
            <a:r>
              <a:rPr lang="en-US" altLang="zh-TW" i="1" dirty="0"/>
              <a:t>using </a:t>
            </a:r>
            <a:r>
              <a:rPr lang="en-US" altLang="zh-TW" i="1" dirty="0" smtClean="0"/>
              <a:t>a directive</a:t>
            </a:r>
            <a:r>
              <a:rPr lang="en-US" altLang="zh-TW" dirty="0" smtClean="0"/>
              <a:t>, you </a:t>
            </a:r>
            <a:r>
              <a:rPr lang="en-US" altLang="zh-TW" dirty="0" smtClean="0">
                <a:solidFill>
                  <a:srgbClr val="FF0000"/>
                </a:solidFill>
              </a:rPr>
              <a:t>open</a:t>
            </a:r>
            <a:r>
              <a:rPr lang="en-US" altLang="zh-TW" dirty="0" smtClean="0"/>
              <a:t> all names in the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 smtClean="0"/>
              <a:t>. However, you </a:t>
            </a:r>
            <a:r>
              <a:rPr lang="en-US" altLang="zh-TW" dirty="0"/>
              <a:t>may </a:t>
            </a:r>
            <a:r>
              <a:rPr lang="en-US" altLang="zh-TW" dirty="0" smtClean="0"/>
              <a:t>accidentally use a name which is also defined in the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 smtClean="0"/>
              <a:t>. This cause name collision again.</a:t>
            </a:r>
          </a:p>
        </p:txBody>
      </p:sp>
      <p:sp>
        <p:nvSpPr>
          <p:cNvPr id="5" name="矩形 4"/>
          <p:cNvSpPr/>
          <p:nvPr/>
        </p:nvSpPr>
        <p:spPr>
          <a:xfrm>
            <a:off x="1613775" y="2412027"/>
            <a:ext cx="633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//.h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//do not do this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82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Reference is a new data type in C++</a:t>
            </a:r>
          </a:p>
          <a:p>
            <a:pPr lvl="1"/>
            <a:r>
              <a:rPr lang="en-US" altLang="zh-TW" dirty="0" smtClean="0"/>
              <a:t>Less powerful than pointer, but easier to use</a:t>
            </a:r>
          </a:p>
          <a:p>
            <a:r>
              <a:rPr lang="en-US" altLang="zh-TW" dirty="0"/>
              <a:t>References </a:t>
            </a:r>
            <a:r>
              <a:rPr lang="en-US" altLang="zh-TW" dirty="0" smtClean="0"/>
              <a:t>are </a:t>
            </a:r>
            <a:r>
              <a:rPr lang="en-US" altLang="zh-TW" dirty="0"/>
              <a:t>used as </a:t>
            </a:r>
            <a:r>
              <a:rPr lang="en-US" altLang="zh-TW" dirty="0">
                <a:solidFill>
                  <a:srgbClr val="FF0000"/>
                </a:solidFill>
              </a:rPr>
              <a:t>aliases</a:t>
            </a:r>
            <a:r>
              <a:rPr lang="en-US" altLang="zh-TW" dirty="0"/>
              <a:t> </a:t>
            </a:r>
            <a:r>
              <a:rPr lang="en-US" altLang="zh-TW" dirty="0" smtClean="0"/>
              <a:t>for variables.</a:t>
            </a:r>
            <a:endParaRPr lang="en-US" altLang="zh-TW" dirty="0"/>
          </a:p>
          <a:p>
            <a:pPr lvl="1"/>
            <a:r>
              <a:rPr lang="en-US" altLang="zh-TW" dirty="0"/>
              <a:t>Once a reference is declared as an alias for another variable, all operations supposedly performed on the alias are actually performed on the original variable.</a:t>
            </a:r>
          </a:p>
          <a:p>
            <a:r>
              <a:rPr lang="en-US" altLang="zh-TW" dirty="0"/>
              <a:t>Reference variables must be </a:t>
            </a:r>
            <a:r>
              <a:rPr lang="en-US" altLang="zh-TW" dirty="0">
                <a:solidFill>
                  <a:srgbClr val="FF0000"/>
                </a:solidFill>
              </a:rPr>
              <a:t>initialized in their declarations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cannot be reassigned </a:t>
            </a:r>
            <a:r>
              <a:rPr lang="en-US" altLang="zh-TW" dirty="0"/>
              <a:t>as aliases to other variables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references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644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832757" y="1859340"/>
            <a:ext cx="75927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iValue = 2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zh-TW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&amp;iReference = iValue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iReference &lt;&lt; endl;   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TW" alt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/會印出</a:t>
            </a:r>
            <a:r>
              <a:rPr lang="zh-TW" alt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TW" altLang="en-US" sz="2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zh-TW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iReference &lt;&lt; endl; 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TW" alt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/會印出iValue 的記憶體</a:t>
            </a:r>
            <a:r>
              <a:rPr lang="zh-TW" alt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位置</a:t>
            </a:r>
            <a:endParaRPr lang="zh-TW" altLang="en-US" sz="2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zh-TW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iValue &lt;&lt; endl;　　　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TW" alt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/會印出iValue本身自己的記憶體位置</a:t>
            </a:r>
          </a:p>
        </p:txBody>
      </p:sp>
    </p:spTree>
    <p:extLst>
      <p:ext uri="{BB962C8B-B14F-4D97-AF65-F5344CB8AC3E}">
        <p14:creationId xmlns:p14="http://schemas.microsoft.com/office/powerpoint/2010/main" val="21111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545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Both of them can be an alias for variables</a:t>
            </a:r>
          </a:p>
          <a:p>
            <a:pPr lvl="1"/>
            <a:r>
              <a:rPr lang="en-US" altLang="zh-TW" dirty="0" smtClean="0"/>
              <a:t>A pointer needs to be dereferenced first </a:t>
            </a:r>
          </a:p>
          <a:p>
            <a:r>
              <a:rPr lang="en-US" altLang="zh-TW" dirty="0" smtClean="0"/>
              <a:t>Both allow arguments to be changed in functions (will talk about it later).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 and pointer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625929" y="3715657"/>
          <a:ext cx="81915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0228"/>
                <a:gridCol w="1681843"/>
                <a:gridCol w="19594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Differences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Pointer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Reference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Can point to NULL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Yes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No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Can</a:t>
                      </a:r>
                      <a:r>
                        <a:rPr lang="en-US" altLang="zh-TW" sz="2800" baseline="0" dirty="0" smtClean="0"/>
                        <a:t> re</a:t>
                      </a:r>
                      <a:r>
                        <a:rPr lang="en-US" altLang="zh-TW" sz="2800" dirty="0" smtClean="0"/>
                        <a:t>assign value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Yes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No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Can take address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Yes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No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err="1" smtClean="0"/>
                        <a:t>Arithmetics</a:t>
                      </a:r>
                      <a:r>
                        <a:rPr lang="en-US" altLang="zh-TW" sz="2800" dirty="0" smtClean="0"/>
                        <a:t> (ex: ptr+5)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Yes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No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4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Declaration: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Member function invocation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references and pointers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8071" y="2090172"/>
            <a:ext cx="82459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2113" lvl="1">
              <a:defRPr/>
            </a:pP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 shape1;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Shape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  <a:p>
            <a:pPr marL="392113" lvl="1">
              <a:defRPr/>
            </a:pP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2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shapeRef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refers to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Shape object</a:t>
            </a:r>
            <a:endParaRPr lang="en-US" altLang="zh-TW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2113" lvl="1">
              <a:defRPr/>
            </a:pP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 &amp;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shapeRef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shape1; </a:t>
            </a:r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2113" lvl="1">
              <a:defRPr/>
            </a:pP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2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shapePtr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 to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Shape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  <a:p>
            <a:pPr marL="392113" lvl="1">
              <a:defRPr/>
            </a:pP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 *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shapePtr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&amp;shape1; </a:t>
            </a:r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8071" y="4519136"/>
            <a:ext cx="82459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>
              <a:defRPr/>
            </a:pP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shape1.displayMessage();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lvl="1">
              <a:defRPr/>
            </a:pP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shapeRef.displayMessage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0000" lvl="1">
              <a:defRPr/>
            </a:pP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shapePtr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1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Call-by-value</a:t>
            </a:r>
            <a:r>
              <a:rPr lang="en-US" altLang="zh-TW" dirty="0"/>
              <a:t>: argument’s </a:t>
            </a:r>
            <a:r>
              <a:rPr lang="en-US" altLang="zh-TW" dirty="0">
                <a:solidFill>
                  <a:srgbClr val="FF0000"/>
                </a:solidFill>
              </a:rPr>
              <a:t>value</a:t>
            </a:r>
            <a:r>
              <a:rPr lang="en-US" altLang="zh-TW" dirty="0"/>
              <a:t> is copied and passed to the called function.</a:t>
            </a:r>
          </a:p>
          <a:p>
            <a:pPr lvl="1"/>
            <a:r>
              <a:rPr lang="en-US" altLang="zh-TW" dirty="0"/>
              <a:t>Changes to the copy do not affect the original variable’s value in the caller.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Call-by-address</a:t>
            </a:r>
            <a:r>
              <a:rPr lang="en-US" altLang="zh-TW" dirty="0" smtClean="0"/>
              <a:t>: </a:t>
            </a:r>
            <a:r>
              <a:rPr lang="en-US" altLang="zh-TW" dirty="0"/>
              <a:t>argument’s </a:t>
            </a:r>
            <a:r>
              <a:rPr lang="en-US" altLang="zh-TW" dirty="0" smtClean="0">
                <a:solidFill>
                  <a:srgbClr val="FF0000"/>
                </a:solidFill>
              </a:rPr>
              <a:t>address</a:t>
            </a:r>
            <a:r>
              <a:rPr lang="en-US" altLang="zh-TW" dirty="0" smtClean="0"/>
              <a:t> </a:t>
            </a:r>
            <a:r>
              <a:rPr lang="en-US" altLang="zh-TW" dirty="0"/>
              <a:t>is copied and passed to the called function.</a:t>
            </a:r>
          </a:p>
          <a:p>
            <a:pPr lvl="1"/>
            <a:r>
              <a:rPr lang="en-US" altLang="zh-TW" dirty="0" smtClean="0"/>
              <a:t>Change the de-referenced argument can change the values of original variables.  Ex: swap</a:t>
            </a:r>
          </a:p>
          <a:p>
            <a:pPr lvl="1"/>
            <a:r>
              <a:rPr lang="en-US" altLang="zh-TW" dirty="0" smtClean="0"/>
              <a:t>Change the argument cannot change the address of the pointer.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arguments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42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reference parameter </a:t>
            </a:r>
            <a:r>
              <a:rPr lang="en-US" altLang="zh-TW" dirty="0"/>
              <a:t>is an alias for its corresponding argument in a function call.</a:t>
            </a:r>
          </a:p>
          <a:p>
            <a:r>
              <a:rPr lang="en-US" altLang="zh-TW" dirty="0"/>
              <a:t>To indicate that a function parameter is passed by reference, simply follow the parameter’s type in the function prototype by an ampersand (</a:t>
            </a:r>
            <a:r>
              <a:rPr lang="en-US" altLang="zh-TW" dirty="0">
                <a:solidFill>
                  <a:srgbClr val="FF0000"/>
                </a:solidFill>
              </a:rPr>
              <a:t>&amp;</a:t>
            </a:r>
            <a:r>
              <a:rPr lang="en-US" altLang="zh-TW" dirty="0"/>
              <a:t>); use the same convention when listing the parameter’s type in the function header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Call-by-reference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13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 will give a hands-on lecture on mini-project 1 tonight 8:00-9:00 at this classroom </a:t>
            </a:r>
            <a:br>
              <a:rPr lang="en-US" altLang="zh-TW" dirty="0" smtClean="0"/>
            </a:br>
            <a:r>
              <a:rPr lang="en-US" altLang="zh-TW" dirty="0" smtClean="0"/>
              <a:t>(Delta 104)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Mini project 1 lecture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43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1129" y="1752655"/>
            <a:ext cx="819286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squareByValue(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number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number *= number;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function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squareByValue</a:t>
            </a:r>
            <a:endParaRPr lang="en-US" altLang="zh-TW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squareByPointer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*= *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function </a:t>
            </a:r>
            <a:r>
              <a:rPr lang="en-US" altLang="zh-TW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squareByPointer</a:t>
            </a:r>
            <a:endParaRPr lang="en-US" altLang="zh-TW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squareByReference(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&amp;numberRef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numberRef *= numberRef; 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function squareByReference</a:t>
            </a:r>
          </a:p>
        </p:txBody>
      </p:sp>
    </p:spTree>
    <p:extLst>
      <p:ext uri="{BB962C8B-B14F-4D97-AF65-F5344CB8AC3E}">
        <p14:creationId xmlns:p14="http://schemas.microsoft.com/office/powerpoint/2010/main" val="8596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continue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2272" y="1321661"/>
            <a:ext cx="87194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3, z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4; 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demonstrate </a:t>
            </a:r>
            <a:r>
              <a:rPr lang="en-US" altLang="zh-TW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squareByValue</a:t>
            </a:r>
            <a:endParaRPr lang="en-US" altLang="zh-TW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 before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squareByValue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returned by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squareByValue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&lt;&lt; </a:t>
            </a:r>
            <a:r>
              <a:rPr lang="en-US" altLang="zh-TW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squareByValue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 after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squareByValue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"&lt;&lt;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demonstrate </a:t>
            </a:r>
            <a:r>
              <a:rPr lang="en-US" altLang="zh-TW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squareByPointer</a:t>
            </a:r>
            <a:endParaRPr lang="en-US" altLang="zh-TW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 = " &lt;&lt; y &lt;&lt; " before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squareByPointer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squareByPointer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(&amp;y);</a:t>
            </a:r>
            <a:endParaRPr lang="en-US" altLang="zh-TW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 = " &lt;&lt; y &lt;&lt; " after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squareByPointer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demonstrate </a:t>
            </a:r>
            <a:r>
              <a:rPr lang="en-US" altLang="zh-TW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squareByReference</a:t>
            </a:r>
            <a:endParaRPr lang="en-US" altLang="zh-TW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&lt;&lt;"z = "&lt;&lt; z &lt;&lt;" before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squareByReference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squareByReference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(z);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&lt;&lt;"z = "&lt;&lt; z &lt;&lt; " after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squareByReference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TW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main</a:t>
            </a:r>
          </a:p>
        </p:txBody>
      </p:sp>
    </p:spTree>
    <p:extLst>
      <p:ext uri="{BB962C8B-B14F-4D97-AF65-F5344CB8AC3E}">
        <p14:creationId xmlns:p14="http://schemas.microsoft.com/office/powerpoint/2010/main" val="4894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constant reference </a:t>
            </a:r>
            <a:r>
              <a:rPr lang="en-US" altLang="zh-TW" dirty="0" smtClean="0"/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TW" dirty="0" smtClean="0"/>
              <a:t>You can combine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 smtClean="0"/>
              <a:t> and reference.</a:t>
            </a:r>
          </a:p>
          <a:p>
            <a:pPr lvl="1" algn="just"/>
            <a:r>
              <a:rPr lang="en-US" altLang="zh-TW" dirty="0" smtClean="0"/>
              <a:t>Use this way to reduce redundant copy.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algn="just"/>
            <a:r>
              <a:rPr lang="en-US" altLang="zh-TW" dirty="0" smtClean="0"/>
              <a:t>Also, as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 smtClean="0"/>
              <a:t>, you cannot modify objects.</a:t>
            </a:r>
          </a:p>
        </p:txBody>
      </p:sp>
      <p:sp>
        <p:nvSpPr>
          <p:cNvPr id="7" name="矩形 6"/>
          <p:cNvSpPr/>
          <p:nvPr/>
        </p:nvSpPr>
        <p:spPr>
          <a:xfrm>
            <a:off x="923925" y="2777580"/>
            <a:ext cx="78771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return_10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10;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	//i is a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 reference to 0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print 0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&amp;j(return_10());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&lt;&lt;j&lt;&lt;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print 10, the lifetime of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 is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extended</a:t>
            </a:r>
            <a:endParaRPr lang="en-US" altLang="zh-TW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=10;	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error: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 is a constant reference to integer</a:t>
            </a:r>
          </a:p>
        </p:txBody>
      </p:sp>
    </p:spTree>
    <p:extLst>
      <p:ext uri="{BB962C8B-B14F-4D97-AF65-F5344CB8AC3E}">
        <p14:creationId xmlns:p14="http://schemas.microsoft.com/office/powerpoint/2010/main" val="32444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. throw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/>
              <a:t> and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In C, we check return value to know whether a function succeed.</a:t>
            </a:r>
          </a:p>
          <a:p>
            <a:pPr lvl="1" algn="just"/>
            <a:r>
              <a:rPr lang="en-US" altLang="zh-TW" dirty="0" smtClean="0"/>
              <a:t>However, it makes code ugly.</a:t>
            </a:r>
          </a:p>
          <a:p>
            <a:pPr lvl="2" algn="just"/>
            <a:r>
              <a:rPr lang="en-US" altLang="zh-TW" dirty="0" smtClean="0"/>
              <a:t>You mix normal code flow with error code flow.</a:t>
            </a:r>
          </a:p>
        </p:txBody>
      </p:sp>
      <p:sp>
        <p:nvSpPr>
          <p:cNvPr id="5" name="矩形 4"/>
          <p:cNvSpPr/>
          <p:nvPr/>
        </p:nvSpPr>
        <p:spPr>
          <a:xfrm>
            <a:off x="1005614" y="3676799"/>
            <a:ext cx="73287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open_dev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dev_name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write_message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dev_id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sz="2000" dirty="0">
                <a:solidFill>
                  <a:srgbClr val="808080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zh-TW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dev_id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open_dev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dev_id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==-1)	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//error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	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ret=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write_message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dev_id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,...);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(ret!=0)	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//error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	;</a:t>
            </a:r>
            <a:endParaRPr lang="en-US" altLang="zh-TW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/>
              <a:t> and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C++ uses exceptions for error handling .</a:t>
            </a:r>
          </a:p>
          <a:p>
            <a:pPr lvl="1" algn="just"/>
            <a:r>
              <a:rPr lang="en-US" altLang="zh-TW" dirty="0" smtClean="0"/>
              <a:t>Separate </a:t>
            </a:r>
            <a:r>
              <a:rPr lang="en-US" altLang="zh-TW" dirty="0"/>
              <a:t>normal code flow and error code </a:t>
            </a:r>
            <a:r>
              <a:rPr lang="en-US" altLang="zh-TW" dirty="0" smtClean="0"/>
              <a:t>flow.</a:t>
            </a:r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1085850" y="2755106"/>
            <a:ext cx="77533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open_dev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dev_name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write_message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dev_id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dev_id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open_dev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(...));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write_message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dev_id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,...);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Consolas" panose="020B0609020204030204" pitchFamily="49" charset="0"/>
              </a:rPr>
              <a:t>runtime_error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&amp;e)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do something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&amp;e)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cerr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e.what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88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to use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6025" y="2272500"/>
            <a:ext cx="87208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reduce_fraction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numerator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denominator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denominator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throw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Consolas" panose="020B0609020204030204" pitchFamily="49" charset="0"/>
              </a:rPr>
              <a:t>invalid_argument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"denominator cannot be 0"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	...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b;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reduce_fraction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&amp;e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cerr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e.what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normally, we print the error message to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cerr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54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All </a:t>
            </a:r>
            <a:r>
              <a:rPr lang="en-US" altLang="zh-TW" dirty="0"/>
              <a:t>exceptions inherit from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 smtClean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lvl="1" algn="just"/>
            <a:r>
              <a:rPr lang="en-US" altLang="zh-TW" dirty="0" smtClean="0"/>
              <a:t>But you cannot throw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 smtClean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smtClean="0"/>
              <a:t>There are many pre-defined exceptions in C++, </a:t>
            </a:r>
          </a:p>
          <a:p>
            <a:pPr lvl="1" algn="just"/>
            <a:r>
              <a:rPr lang="en-US" altLang="zh-TW" dirty="0" smtClean="0"/>
              <a:t>Check bellowing link</a:t>
            </a:r>
          </a:p>
          <a:p>
            <a:pPr marL="457200" lvl="1" indent="0" algn="just">
              <a:buNone/>
            </a:pPr>
            <a:r>
              <a:rPr lang="en-US" altLang="zh-TW" sz="2600" dirty="0" smtClean="0">
                <a:hlinkClick r:id="rId2"/>
              </a:rPr>
              <a:t>http</a:t>
            </a:r>
            <a:r>
              <a:rPr lang="en-US" altLang="zh-TW" sz="2600" dirty="0">
                <a:hlinkClick r:id="rId2"/>
              </a:rPr>
              <a:t>://</a:t>
            </a:r>
            <a:r>
              <a:rPr lang="en-US" altLang="zh-TW" sz="2600" dirty="0" smtClean="0">
                <a:hlinkClick r:id="rId2"/>
              </a:rPr>
              <a:t>en.cppreference.com/w/cpp/error/exception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If you throw an exception without catching it, the program calls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::terminate</a:t>
            </a:r>
            <a:r>
              <a:rPr lang="en-US" altLang="zh-TW" dirty="0" smtClean="0"/>
              <a:t>.</a:t>
            </a:r>
          </a:p>
          <a:p>
            <a:pPr lvl="1" algn="just"/>
            <a:r>
              <a:rPr lang="en-US" altLang="zh-TW" dirty="0" smtClean="0"/>
              <a:t>The execution of program ends.</a:t>
            </a:r>
          </a:p>
        </p:txBody>
      </p:sp>
    </p:spTree>
    <p:extLst>
      <p:ext uri="{BB962C8B-B14F-4D97-AF65-F5344CB8AC3E}">
        <p14:creationId xmlns:p14="http://schemas.microsoft.com/office/powerpoint/2010/main" val="364264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When you use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/>
              <a:t>and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dirty="0" smtClean="0">
                <a:solidFill>
                  <a:srgbClr val="000000"/>
                </a:solidFill>
              </a:rPr>
              <a:t>, you have </a:t>
            </a:r>
            <a:r>
              <a:rPr lang="en-US" altLang="zh-TW" dirty="0">
                <a:solidFill>
                  <a:srgbClr val="000000"/>
                </a:solidFill>
              </a:rPr>
              <a:t>to </a:t>
            </a:r>
            <a:r>
              <a:rPr lang="en-US" altLang="zh-TW" dirty="0" smtClean="0">
                <a:solidFill>
                  <a:srgbClr val="000000"/>
                </a:solidFill>
              </a:rPr>
              <a:t>memorize all </a:t>
            </a:r>
            <a:r>
              <a:rPr lang="en-US" altLang="zh-TW" dirty="0" smtClean="0"/>
              <a:t>conversion specifications</a:t>
            </a:r>
            <a:r>
              <a:rPr lang="en-US" altLang="zh-TW" dirty="0" smtClean="0">
                <a:solidFill>
                  <a:srgbClr val="000000"/>
                </a:solidFill>
              </a:rPr>
              <a:t>.</a:t>
            </a:r>
          </a:p>
          <a:p>
            <a:pPr lvl="1" algn="just"/>
            <a:r>
              <a:rPr lang="en-US" altLang="zh-TW" dirty="0" smtClean="0">
                <a:solidFill>
                  <a:srgbClr val="000000"/>
                </a:solidFill>
              </a:rPr>
              <a:t>flag, field width, </a:t>
            </a:r>
            <a:r>
              <a:rPr lang="en-US" altLang="zh-TW" i="1" dirty="0" smtClean="0"/>
              <a:t>precision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length modifier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conversion specifier</a:t>
            </a:r>
          </a:p>
        </p:txBody>
      </p:sp>
      <p:sp>
        <p:nvSpPr>
          <p:cNvPr id="5" name="矩形 4"/>
          <p:cNvSpPr/>
          <p:nvPr/>
        </p:nvSpPr>
        <p:spPr>
          <a:xfrm>
            <a:off x="639951" y="3753193"/>
            <a:ext cx="82659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c;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s;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l;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ll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f;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d;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ld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hhd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 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hd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 %d 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ld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 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lld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 %f %</a:t>
            </a:r>
            <a:r>
              <a:rPr lang="en-US" altLang="zh-TW" dirty="0" smtClean="0">
                <a:solidFill>
                  <a:srgbClr val="A31515"/>
                </a:solidFill>
                <a:latin typeface="Consolas" panose="020B0609020204030204" pitchFamily="49" charset="0"/>
              </a:rPr>
              <a:t>lf %Lf"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b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&amp;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ll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ld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//assume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 works successfully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hhd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 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hd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 %d 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ld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 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lld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 %f %lf %Lf"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c,s,i,l,ll,f,d,ld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27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dirty="0"/>
              <a:t> and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TW" dirty="0"/>
              <a:t>It is tedious and </a:t>
            </a:r>
            <a:r>
              <a:rPr lang="en-US" altLang="zh-TW" dirty="0" smtClean="0"/>
              <a:t>error-prone.</a:t>
            </a:r>
          </a:p>
          <a:p>
            <a:pPr lvl="1" algn="just"/>
            <a:r>
              <a:rPr lang="en-US" altLang="zh-TW" dirty="0" smtClean="0"/>
              <a:t>What will happen if you forget to specify </a:t>
            </a:r>
            <a:r>
              <a:rPr lang="en-US" altLang="zh-TW" i="1" dirty="0"/>
              <a:t>length </a:t>
            </a:r>
            <a:r>
              <a:rPr lang="en-US" altLang="zh-TW" i="1" dirty="0" smtClean="0"/>
              <a:t>modifier</a:t>
            </a:r>
            <a:r>
              <a:rPr lang="en-US" altLang="zh-TW" dirty="0" smtClean="0"/>
              <a:t>? Or use incorrect </a:t>
            </a:r>
            <a:r>
              <a:rPr lang="en-US" altLang="zh-TW" i="1" dirty="0"/>
              <a:t>length modifier</a:t>
            </a:r>
            <a:r>
              <a:rPr lang="en-US" altLang="zh-TW" dirty="0" smtClean="0"/>
              <a:t>?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r>
              <a:rPr lang="en-US" altLang="zh-TW" dirty="0" smtClean="0"/>
              <a:t>To ensure type safety and provide a </a:t>
            </a:r>
            <a:r>
              <a:rPr lang="en-US" altLang="zh-TW" dirty="0"/>
              <a:t>high level, </a:t>
            </a:r>
            <a:r>
              <a:rPr lang="en-US" altLang="zh-TW" dirty="0" smtClean="0"/>
              <a:t>convenient and easy-to-use I/O interface, C++ has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dirty="0"/>
              <a:t> and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1099425" y="3046817"/>
            <a:ext cx="81588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d"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,&amp;c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//forget to specify length modifier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//undefined behavior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hd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,c);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//use incorrect length modifier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//undefined behavior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32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dirty="0"/>
              <a:t> and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dirty="0"/>
              <a:t> and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 smtClean="0"/>
              <a:t> are objects in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smtClean="0"/>
              <a:t>It is easy to use.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marL="0" indent="0" algn="just">
              <a:buNone/>
            </a:pPr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457200" y="2873693"/>
            <a:ext cx="84391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s; 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c[10];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s;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//read input and store sequentially in a, c and s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print a, s and c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sequentially</a:t>
            </a:r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 input: 1 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abcd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    2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//output: 1 2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abcd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58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object-oriented programming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5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.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When you use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 smtClean="0"/>
              <a:t>, it means the variable cannot be modified.</a:t>
            </a:r>
          </a:p>
          <a:p>
            <a:pPr algn="just"/>
            <a:endParaRPr lang="en-US" altLang="zh-TW" dirty="0" smtClean="0"/>
          </a:p>
          <a:p>
            <a:pPr marL="0" indent="0" algn="just">
              <a:buNone/>
            </a:pPr>
            <a:endParaRPr lang="en-US" altLang="zh-TW" dirty="0" smtClean="0"/>
          </a:p>
          <a:p>
            <a:pPr algn="just"/>
            <a:r>
              <a:rPr lang="en-US" altLang="zh-TW" dirty="0" smtClean="0"/>
              <a:t>Benefit </a:t>
            </a:r>
            <a:r>
              <a:rPr lang="en-US" altLang="zh-TW" dirty="0"/>
              <a:t>of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/>
              <a:t>:</a:t>
            </a:r>
          </a:p>
          <a:p>
            <a:pPr lvl="1" algn="just"/>
            <a:r>
              <a:rPr lang="en-US" altLang="zh-TW" dirty="0"/>
              <a:t>help you trace code easily</a:t>
            </a:r>
          </a:p>
          <a:p>
            <a:pPr lvl="1" algn="just"/>
            <a:r>
              <a:rPr lang="en-US" altLang="zh-TW" dirty="0"/>
              <a:t>decrease your debug time</a:t>
            </a:r>
          </a:p>
          <a:p>
            <a:pPr lvl="1" algn="just"/>
            <a:r>
              <a:rPr lang="en-US" altLang="zh-TW" dirty="0"/>
              <a:t>compiler can do </a:t>
            </a:r>
            <a:r>
              <a:rPr lang="en-US" altLang="zh-TW" dirty="0" smtClean="0"/>
              <a:t>optimization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1661400" y="2662852"/>
            <a:ext cx="56728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=10;</a:t>
            </a:r>
          </a:p>
          <a:p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j(0);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j=10;	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//error: j is a constant integer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457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Notice the interaction between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smtClean="0"/>
              <a:t>pointer.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marL="0" indent="0" algn="just">
              <a:buNone/>
            </a:pPr>
            <a:endParaRPr lang="en-US" altLang="zh-TW" dirty="0" smtClean="0"/>
          </a:p>
          <a:p>
            <a:pPr algn="just"/>
            <a:r>
              <a:rPr lang="en-US" altLang="zh-TW" dirty="0"/>
              <a:t>When should I use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/>
              <a:t>?</a:t>
            </a:r>
          </a:p>
          <a:p>
            <a:pPr lvl="1" algn="just"/>
            <a:r>
              <a:rPr lang="en-US" altLang="zh-TW" dirty="0"/>
              <a:t>Use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/>
              <a:t> </a:t>
            </a:r>
            <a:r>
              <a:rPr lang="en-US" altLang="zh-TW" dirty="0" smtClean="0"/>
              <a:t>if you can.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83628"/>
              </p:ext>
            </p:extLst>
          </p:nvPr>
        </p:nvGraphicFramePr>
        <p:xfrm>
          <a:off x="628650" y="2663031"/>
          <a:ext cx="7886700" cy="240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4700">
                  <a:extLst>
                    <a:ext uri="{9D8B030D-6E8A-4147-A177-3AD203B41FA5}">
                      <a16:colId xmlns:a16="http://schemas.microsoft.com/office/drawing/2014/main" xmlns="" val="2672225064"/>
                    </a:ext>
                  </a:extLst>
                </a:gridCol>
                <a:gridCol w="2646000">
                  <a:extLst>
                    <a:ext uri="{9D8B030D-6E8A-4147-A177-3AD203B41FA5}">
                      <a16:colId xmlns:a16="http://schemas.microsoft.com/office/drawing/2014/main" xmlns="" val="3156907903"/>
                    </a:ext>
                  </a:extLst>
                </a:gridCol>
                <a:gridCol w="2646000">
                  <a:extLst>
                    <a:ext uri="{9D8B030D-6E8A-4147-A177-3AD203B41FA5}">
                      <a16:colId xmlns:a16="http://schemas.microsoft.com/office/drawing/2014/main" xmlns="" val="1061394525"/>
                    </a:ext>
                  </a:extLst>
                </a:gridCol>
              </a:tblGrid>
              <a:tr h="8915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pointer</a:t>
                      </a:r>
                    </a:p>
                    <a:p>
                      <a:pPr algn="l"/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type</a:t>
                      </a:r>
                    </a:p>
                    <a:p>
                      <a:pPr algn="l"/>
                      <a:r>
                        <a:rPr lang="en-US" altLang="zh-TW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 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</a:t>
                      </a:r>
                      <a:r>
                        <a:rPr lang="en-US" altLang="zh-TW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points to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</a:t>
                      </a:r>
                      <a:endParaRPr lang="zh-TW" altLang="en-US" sz="18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altLang="zh-TW" sz="18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</a:t>
                      </a:r>
                      <a:endParaRPr lang="zh-TW" altLang="en-US" sz="18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4184749433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endParaRPr lang="zh-TW" altLang="en-US" sz="18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*p;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US" altLang="zh-TW" sz="18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p;</a:t>
                      </a: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change the 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points</a:t>
                      </a:r>
                      <a:endParaRPr lang="en-US" altLang="zh-TW" sz="18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2935486833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endParaRPr lang="zh-TW" altLang="en-US" sz="18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*p;</a:t>
                      </a: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modify the </a:t>
                      </a:r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US" altLang="zh-TW" sz="18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p;</a:t>
                      </a: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change the 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points</a:t>
                      </a: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modify the </a:t>
                      </a:r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3869247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does it mean?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76500" y="1553766"/>
            <a:ext cx="8991000" cy="4801314"/>
            <a:chOff x="0" y="1943538"/>
            <a:chExt cx="11988000" cy="6401753"/>
          </a:xfrm>
        </p:grpSpPr>
        <p:sp>
          <p:nvSpPr>
            <p:cNvPr id="5" name="矩形 4"/>
            <p:cNvSpPr/>
            <p:nvPr/>
          </p:nvSpPr>
          <p:spPr>
            <a:xfrm>
              <a:off x="0" y="1943538"/>
              <a:ext cx="5328000" cy="64017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accu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size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zh-TW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main()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zh-TW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a[3]{1,2,3};</a:t>
              </a:r>
            </a:p>
            <a:p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zh-TW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sum(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accu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(a,3));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sum &lt;&lt;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accu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size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0"/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sum(0);</a:t>
              </a:r>
            </a:p>
            <a:p>
              <a:pPr lvl="0"/>
              <a:r>
                <a:rPr lang="da-DK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da-DK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for</a:t>
              </a:r>
              <a:r>
                <a:rPr lang="da-DK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da-DK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da-DK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a-DK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*end(</a:t>
              </a:r>
              <a:r>
                <a:rPr lang="da-DK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da-DK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da-DK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size</a:t>
              </a:r>
              <a:r>
                <a:rPr lang="da-DK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); </a:t>
              </a:r>
            </a:p>
            <a:p>
              <a:pPr lvl="0"/>
              <a:r>
                <a:rPr lang="da-DK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a-DK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da-DK" altLang="zh-TW" dirty="0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da-DK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!=end</a:t>
              </a:r>
              <a:r>
                <a:rPr lang="da-DK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 ++</a:t>
              </a:r>
              <a:r>
                <a:rPr lang="da-DK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da-DK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sum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+=*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0"/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return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sum;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zh-TW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328000" y="1943538"/>
              <a:ext cx="6660000" cy="64017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accu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size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zh-TW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main()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zh-TW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a[3]{1,2,3};</a:t>
              </a:r>
            </a:p>
            <a:p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zh-TW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sum(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accu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(a,3));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sum &lt;&lt;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accu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size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0"/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sum(0);</a:t>
              </a:r>
            </a:p>
            <a:p>
              <a:pPr lvl="0"/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for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end(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size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); 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altLang="zh-TW" dirty="0" err="1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!=end;++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sum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+=*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0"/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return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sum;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683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. new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15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dirty="0" smtClean="0"/>
              <a:t>When you use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dirty="0" smtClean="0"/>
              <a:t> in C, you</a:t>
            </a:r>
          </a:p>
          <a:p>
            <a:pPr lvl="1" algn="just"/>
            <a:r>
              <a:rPr lang="en-US" altLang="zh-TW" dirty="0" smtClean="0"/>
              <a:t>allocate memory</a:t>
            </a:r>
          </a:p>
          <a:p>
            <a:pPr marL="342900" lvl="1" indent="0" algn="just">
              <a:buNone/>
            </a:pP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342900" lvl="1" indent="0" algn="just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allocate an </a:t>
            </a:r>
            <a:r>
              <a:rPr lang="en-US" altLang="zh-TW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altLang="zh-TW" dirty="0" smtClean="0"/>
          </a:p>
          <a:p>
            <a:pPr lvl="1" algn="just"/>
            <a:r>
              <a:rPr lang="en-US" altLang="zh-TW" dirty="0" smtClean="0"/>
              <a:t>check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dirty="0" smtClean="0"/>
              <a:t> return value</a:t>
            </a:r>
            <a:endParaRPr lang="en-US" altLang="zh-TW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 algn="just">
              <a:buNone/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(p==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//error: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failed</a:t>
            </a:r>
            <a:endParaRPr lang="en-US" altLang="zh-TW" dirty="0" smtClean="0"/>
          </a:p>
          <a:p>
            <a:pPr lvl="1" algn="just"/>
            <a:r>
              <a:rPr lang="en-US" altLang="zh-TW" dirty="0" smtClean="0"/>
              <a:t>initialize value</a:t>
            </a:r>
            <a:endParaRPr lang="en-US" altLang="zh-TW" dirty="0"/>
          </a:p>
          <a:p>
            <a:pPr marL="457200" lvl="1" indent="0" algn="just"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*p = 10;</a:t>
            </a:r>
          </a:p>
          <a:p>
            <a:pPr lvl="1" algn="just"/>
            <a:r>
              <a:rPr lang="en-US" altLang="zh-TW" dirty="0" smtClean="0"/>
              <a:t>deallocate memory</a:t>
            </a:r>
          </a:p>
          <a:p>
            <a:pPr marL="457200" lvl="1" indent="0" algn="just">
              <a:buNone/>
            </a:pPr>
            <a:r>
              <a:rPr lang="en-US" altLang="zh-TW" dirty="0" smtClean="0"/>
              <a:t>free(p);</a:t>
            </a:r>
          </a:p>
        </p:txBody>
      </p:sp>
    </p:spTree>
    <p:extLst>
      <p:ext uri="{BB962C8B-B14F-4D97-AF65-F5344CB8AC3E}">
        <p14:creationId xmlns:p14="http://schemas.microsoft.com/office/powerpoint/2010/main" val="212721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/>
              <a:t> and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TW" dirty="0" smtClean="0"/>
              <a:t>When you use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 smtClean="0"/>
              <a:t> in C++, you</a:t>
            </a:r>
          </a:p>
          <a:p>
            <a:pPr lvl="1" algn="just"/>
            <a:r>
              <a:rPr lang="en-US" altLang="zh-TW" dirty="0" smtClean="0"/>
              <a:t>allocate memory</a:t>
            </a:r>
          </a:p>
          <a:p>
            <a:pPr marL="342900" lvl="1" indent="0" algn="just">
              <a:buNone/>
            </a:pPr>
            <a:r>
              <a:rPr lang="en-US" altLang="zh-TW" dirty="0" smtClean="0"/>
              <a:t>    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*p(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//allocate a </a:t>
            </a:r>
            <a:r>
              <a:rPr lang="en-US" altLang="zh-TW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altLang="zh-TW" dirty="0" smtClean="0"/>
          </a:p>
          <a:p>
            <a:pPr lvl="1" algn="just"/>
            <a:r>
              <a:rPr lang="en-US" altLang="zh-TW" dirty="0" smtClean="0"/>
              <a:t>initialize value</a:t>
            </a:r>
          </a:p>
          <a:p>
            <a:pPr marL="457200" lvl="1" indent="0" algn="just">
              <a:buNone/>
            </a:pPr>
            <a:r>
              <a:rPr lang="en-US" altLang="zh-TW" dirty="0" smtClean="0"/>
              <a:t>   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*p=10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TW" dirty="0" smtClean="0"/>
          </a:p>
          <a:p>
            <a:pPr lvl="1" algn="just"/>
            <a:r>
              <a:rPr lang="en-US" altLang="zh-TW" dirty="0" smtClean="0"/>
              <a:t>deallocate memory</a:t>
            </a:r>
          </a:p>
          <a:p>
            <a:pPr marL="457200" lvl="1" indent="0" algn="just"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delete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TW" dirty="0"/>
          </a:p>
          <a:p>
            <a:pPr lvl="1" algn="just"/>
            <a:r>
              <a:rPr lang="en-US" altLang="zh-TW" dirty="0" smtClean="0"/>
              <a:t>check </a:t>
            </a:r>
            <a:r>
              <a:rPr lang="en-US" altLang="zh-TW" dirty="0"/>
              <a:t>return value? No.</a:t>
            </a:r>
          </a:p>
          <a:p>
            <a:pPr marL="457200" lvl="1" indent="0" algn="just"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new</a:t>
            </a:r>
            <a:r>
              <a:rPr lang="en-US" altLang="zh-TW" dirty="0" smtClean="0"/>
              <a:t> uses </a:t>
            </a:r>
            <a:r>
              <a:rPr lang="en-US" altLang="zh-TW" dirty="0"/>
              <a:t>exception to handle </a:t>
            </a:r>
            <a:r>
              <a:rPr lang="en-US" altLang="zh-TW" dirty="0" smtClean="0"/>
              <a:t>allocation </a:t>
            </a:r>
            <a:r>
              <a:rPr lang="en-US" altLang="zh-TW" dirty="0"/>
              <a:t>failure</a:t>
            </a:r>
            <a:r>
              <a:rPr lang="en-US" altLang="zh-TW" dirty="0" smtClean="0"/>
              <a:t>.</a:t>
            </a:r>
            <a:endParaRPr lang="en-US" altLang="zh-TW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0" y="3428451"/>
            <a:ext cx="4422914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*p(</a:t>
            </a: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(10));</a:t>
            </a:r>
            <a:r>
              <a:rPr lang="en-US" altLang="zh-TW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altLang="zh-TW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allocate </a:t>
            </a:r>
            <a:r>
              <a:rPr lang="en-US" altLang="zh-TW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an </a:t>
            </a:r>
            <a:r>
              <a:rPr lang="en-US" altLang="zh-TW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altLang="zh-TW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and set its value 10</a:t>
            </a:r>
            <a:endParaRPr lang="en-US" altLang="zh-TW" sz="24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09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TW" dirty="0" smtClean="0"/>
              <a:t>Use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/>
              <a:t> instead of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endParaRPr lang="en-US" altLang="zh-TW" dirty="0"/>
          </a:p>
          <a:p>
            <a:pPr lvl="1" algn="just"/>
            <a:r>
              <a:rPr lang="en-US" altLang="zh-TW" dirty="0"/>
              <a:t>when your class </a:t>
            </a:r>
            <a:r>
              <a:rPr lang="en-US" altLang="zh-TW" dirty="0" smtClean="0"/>
              <a:t>has constructors</a:t>
            </a:r>
          </a:p>
          <a:p>
            <a:pPr lvl="1" algn="just"/>
            <a:r>
              <a:rPr lang="en-US" altLang="zh-TW" dirty="0" smtClean="0"/>
              <a:t>make your code more beautiful</a:t>
            </a:r>
          </a:p>
          <a:p>
            <a:pPr lvl="1" algn="just"/>
            <a:r>
              <a:rPr lang="en-US" altLang="zh-TW" dirty="0" smtClean="0"/>
              <a:t>more convenient</a:t>
            </a:r>
          </a:p>
          <a:p>
            <a:pPr algn="just"/>
            <a:r>
              <a:rPr lang="en-US" altLang="zh-TW" dirty="0" smtClean="0"/>
              <a:t>never mix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altLang="zh-TW" dirty="0" smtClean="0"/>
              <a:t> with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US" altLang="zh-TW" dirty="0" smtClean="0"/>
              <a:t>OK: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/>
              <a:t> and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</a:p>
          <a:p>
            <a:pPr lvl="1" algn="just"/>
            <a:r>
              <a:rPr lang="en-US" altLang="zh-TW" dirty="0"/>
              <a:t>OK: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dirty="0"/>
              <a:t> and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</a:t>
            </a:r>
          </a:p>
          <a:p>
            <a:pPr lvl="1" algn="just"/>
            <a:r>
              <a:rPr lang="en-US" altLang="zh-TW" dirty="0" smtClean="0">
                <a:solidFill>
                  <a:srgbClr val="000000"/>
                </a:solidFill>
              </a:rPr>
              <a:t>NO: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free</a:t>
            </a:r>
            <a:r>
              <a:rPr lang="en-US" altLang="zh-TW" dirty="0" smtClean="0"/>
              <a:t>, or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dirty="0" smtClean="0"/>
              <a:t> and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170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array allocation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33537" y="2381935"/>
            <a:ext cx="5876925" cy="95410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10];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0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.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In C, </a:t>
            </a:r>
            <a:r>
              <a:rPr lang="en-US" altLang="zh-TW" dirty="0" smtClean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dirty="0"/>
              <a:t> </a:t>
            </a:r>
            <a:r>
              <a:rPr lang="en-US" altLang="zh-TW" dirty="0" smtClean="0"/>
              <a:t>means </a:t>
            </a:r>
            <a:r>
              <a:rPr lang="en-US" altLang="zh-TW" dirty="0" smtClean="0">
                <a:solidFill>
                  <a:srgbClr val="FF0000"/>
                </a:solidFill>
              </a:rPr>
              <a:t>a pointer points to nothing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smtClean="0"/>
              <a:t>The value of 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dirty="0" smtClean="0"/>
              <a:t> is </a:t>
            </a:r>
            <a:r>
              <a:rPr lang="en-US" altLang="zh-TW" i="1" dirty="0" smtClean="0"/>
              <a:t>implementation-defined</a:t>
            </a:r>
            <a:r>
              <a:rPr lang="en-US" altLang="zh-TW" dirty="0" smtClean="0"/>
              <a:t>. That means 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dirty="0" smtClean="0"/>
              <a:t> can be any value.</a:t>
            </a:r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</p:txBody>
      </p:sp>
      <p:grpSp>
        <p:nvGrpSpPr>
          <p:cNvPr id="10" name="群組 9"/>
          <p:cNvGrpSpPr/>
          <p:nvPr/>
        </p:nvGrpSpPr>
        <p:grpSpPr>
          <a:xfrm>
            <a:off x="1321089" y="3560830"/>
            <a:ext cx="6251285" cy="2565332"/>
            <a:chOff x="3176345" y="3473322"/>
            <a:chExt cx="7079430" cy="3420446"/>
          </a:xfrm>
        </p:grpSpPr>
        <p:sp>
          <p:nvSpPr>
            <p:cNvPr id="8" name="矩形 7"/>
            <p:cNvSpPr/>
            <p:nvPr/>
          </p:nvSpPr>
          <p:spPr>
            <a:xfrm>
              <a:off x="3176346" y="3473322"/>
              <a:ext cx="7079429" cy="17645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n-NO" altLang="zh-TW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nn-NO" altLang="zh-TW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set(</a:t>
              </a:r>
              <a:r>
                <a:rPr lang="nn-NO" altLang="zh-TW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nn-NO" altLang="zh-TW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nn-NO" altLang="zh-TW" sz="20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p</a:t>
              </a:r>
              <a:r>
                <a:rPr lang="nn-NO" altLang="zh-TW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nn-NO" altLang="zh-TW" sz="20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nn-NO" altLang="zh-TW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nn-NO" altLang="zh-TW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20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val</a:t>
              </a:r>
              <a:r>
                <a:rPr lang="nn-NO" altLang="zh-TW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US" altLang="zh-TW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endPara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20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if</a:t>
              </a:r>
              <a:r>
                <a:rPr lang="en-US" altLang="zh-TW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2000" dirty="0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p</a:t>
              </a:r>
              <a:r>
                <a:rPr lang="en-US" altLang="zh-TW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      </a:t>
              </a:r>
              <a:r>
                <a:rPr lang="en-US" altLang="zh-TW" sz="20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// assume NULL is 0</a:t>
              </a:r>
              <a:endPara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*</a:t>
              </a:r>
              <a:r>
                <a:rPr lang="en-US" altLang="zh-TW" sz="20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p</a:t>
              </a:r>
              <a:r>
                <a:rPr lang="en-US" altLang="zh-TW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200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TW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3176345" y="5293328"/>
              <a:ext cx="7079430" cy="1600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n-NO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nn-NO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set(</a:t>
              </a:r>
              <a:r>
                <a:rPr lang="nn-NO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nn-NO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nn-NO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p</a:t>
              </a:r>
              <a:r>
                <a:rPr lang="nn-NO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nn-NO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nn-NO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nn-NO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val</a:t>
              </a:r>
              <a:r>
                <a:rPr lang="nn-NO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if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p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!=</a:t>
              </a:r>
              <a:r>
                <a:rPr lang="en-US" altLang="zh-TW" dirty="0">
                  <a:solidFill>
                    <a:srgbClr val="6F008A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	</a:t>
              </a:r>
              <a:r>
                <a:rPr lang="en-US" altLang="zh-TW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en-US" altLang="zh-TW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correct way to test NULL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*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p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55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In </a:t>
            </a:r>
            <a:r>
              <a:rPr lang="en-US" altLang="zh-TW" dirty="0"/>
              <a:t>C++11,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TW" dirty="0"/>
              <a:t> is used to replace the macro 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1495425" y="2801251"/>
            <a:ext cx="64103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n-NO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set(</a:t>
            </a:r>
            <a:r>
              <a:rPr lang="nn-NO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nn-NO" altLang="zh-TW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nn-NO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n-NO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n-NO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000" dirty="0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nn-NO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	//</a:t>
            </a:r>
            <a:r>
              <a:rPr lang="en-US" altLang="zh-TW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 is guaranteed to be 0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*</a:t>
            </a:r>
            <a:r>
              <a:rPr lang="en-US" altLang="zh-TW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653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8. using</a:t>
            </a:r>
            <a:r>
              <a:rPr lang="en-US" altLang="zh-TW" dirty="0" smtClean="0"/>
              <a:t> and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Since C++11, you can use </a:t>
            </a:r>
            <a:r>
              <a:rPr lang="en-US" altLang="zh-TW" dirty="0" smtClean="0">
                <a:solidFill>
                  <a:srgbClr val="FF0000"/>
                </a:solidFill>
              </a:rPr>
              <a:t>using</a:t>
            </a:r>
            <a:r>
              <a:rPr lang="en-US" altLang="zh-TW" dirty="0" smtClean="0"/>
              <a:t> to define types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Basically, </a:t>
            </a:r>
            <a:r>
              <a:rPr lang="en-US" altLang="zh-TW" dirty="0" smtClean="0"/>
              <a:t>using and </a:t>
            </a:r>
            <a:r>
              <a:rPr lang="en-US" altLang="zh-TW" dirty="0" err="1" smtClean="0"/>
              <a:t>typedef</a:t>
            </a:r>
            <a:r>
              <a:rPr lang="en-US" altLang="zh-TW" dirty="0" smtClean="0"/>
              <a:t> </a:t>
            </a:r>
            <a:r>
              <a:rPr lang="en-US" altLang="zh-TW" dirty="0"/>
              <a:t>are same, but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dirty="0"/>
              <a:t> is more powerful than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dirty="0"/>
              <a:t>.</a:t>
            </a:r>
          </a:p>
          <a:p>
            <a:pPr lvl="1" algn="just"/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dirty="0"/>
              <a:t> can do </a:t>
            </a:r>
            <a:r>
              <a:rPr lang="en-US" altLang="zh-TW" i="1" dirty="0"/>
              <a:t>alias template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 algn="just"/>
            <a:r>
              <a:rPr lang="en-US" altLang="zh-TW" dirty="0" smtClean="0"/>
              <a:t>(</a:t>
            </a:r>
            <a:r>
              <a:rPr lang="en-US" altLang="zh-TW" dirty="0"/>
              <a:t>you will learn it in the future).</a:t>
            </a:r>
          </a:p>
          <a:p>
            <a:pPr algn="just"/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1097400" y="2539742"/>
            <a:ext cx="6949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ull_t</a:t>
            </a:r>
            <a:r>
              <a:rPr lang="en-US" altLang="zh-TW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a1;	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//too long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ull_t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a2;	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TW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what a miracle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613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When you write a big program, you may need</a:t>
            </a:r>
          </a:p>
          <a:p>
            <a:pPr lvl="1"/>
            <a:r>
              <a:rPr lang="en-US" altLang="zh-TW" dirty="0" smtClean="0"/>
              <a:t>Work with others</a:t>
            </a:r>
          </a:p>
          <a:p>
            <a:pPr lvl="1"/>
            <a:r>
              <a:rPr lang="en-US" altLang="zh-TW" dirty="0" smtClean="0"/>
              <a:t>Decompose the code into many parts</a:t>
            </a:r>
          </a:p>
          <a:p>
            <a:pPr lvl="1"/>
            <a:r>
              <a:rPr lang="en-US" altLang="zh-TW" dirty="0" smtClean="0"/>
              <a:t>Write many pieces of code in a long time </a:t>
            </a:r>
          </a:p>
          <a:p>
            <a:r>
              <a:rPr lang="en-US" altLang="zh-TW" dirty="0" smtClean="0"/>
              <a:t>Problem:</a:t>
            </a:r>
          </a:p>
          <a:p>
            <a:pPr lvl="1"/>
            <a:r>
              <a:rPr lang="en-US" altLang="zh-TW" dirty="0" smtClean="0"/>
              <a:t>How to </a:t>
            </a:r>
            <a:r>
              <a:rPr lang="en-US" altLang="zh-TW" dirty="0" smtClean="0">
                <a:solidFill>
                  <a:srgbClr val="FF0000"/>
                </a:solidFill>
              </a:rPr>
              <a:t>organize</a:t>
            </a:r>
            <a:r>
              <a:rPr lang="en-US" altLang="zh-TW" dirty="0" smtClean="0"/>
              <a:t> your code so that others cannot misuse it?</a:t>
            </a:r>
          </a:p>
          <a:p>
            <a:pPr lvl="1"/>
            <a:r>
              <a:rPr lang="en-US" altLang="zh-TW" dirty="0" smtClean="0"/>
              <a:t>How to </a:t>
            </a:r>
            <a:r>
              <a:rPr lang="en-US" altLang="zh-TW" dirty="0" smtClean="0">
                <a:solidFill>
                  <a:srgbClr val="FF0000"/>
                </a:solidFill>
              </a:rPr>
              <a:t>reuse</a:t>
            </a:r>
            <a:r>
              <a:rPr lang="en-US" altLang="zh-TW" dirty="0" smtClean="0"/>
              <a:t> the existing codes, whiling keep the </a:t>
            </a:r>
            <a:r>
              <a:rPr lang="en-US" altLang="zh-TW" dirty="0" smtClean="0">
                <a:solidFill>
                  <a:srgbClr val="FF0000"/>
                </a:solidFill>
              </a:rPr>
              <a:t>flexibility</a:t>
            </a:r>
            <a:r>
              <a:rPr lang="en-US" altLang="zh-TW" dirty="0" smtClean="0"/>
              <a:t> of each piece of code?</a:t>
            </a:r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Write a big program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56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before: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 smtClean="0"/>
              <a:t>after:</a:t>
            </a:r>
          </a:p>
        </p:txBody>
      </p:sp>
      <p:sp>
        <p:nvSpPr>
          <p:cNvPr id="5" name="矩形 4"/>
          <p:cNvSpPr/>
          <p:nvPr/>
        </p:nvSpPr>
        <p:spPr>
          <a:xfrm>
            <a:off x="2232900" y="1692507"/>
            <a:ext cx="6796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name[5];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get_size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get(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(&amp;</a:t>
            </a:r>
            <a:r>
              <a:rPr lang="en-US" altLang="zh-TW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)[5],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size(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get_size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first(get(name,0));</a:t>
            </a:r>
            <a:endParaRPr lang="zh-TW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742951" y="3779156"/>
            <a:ext cx="84010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TW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name[5];</a:t>
            </a:r>
          </a:p>
          <a:p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get_size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get(</a:t>
            </a:r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(&amp;</a:t>
            </a:r>
            <a:r>
              <a:rPr lang="en-US" altLang="zh-TW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)[5],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size(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get_size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first(get(name,0));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989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9. C++ string</a:t>
            </a:r>
            <a:endParaRPr lang="en-US" altLang="zh-TW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127375"/>
              </p:ext>
            </p:extLst>
          </p:nvPr>
        </p:nvGraphicFramePr>
        <p:xfrm>
          <a:off x="457200" y="1600200"/>
          <a:ext cx="8229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350"/>
                <a:gridCol w="3905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 string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C++ string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 char array ended with ‘\0’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An object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#include &lt;</a:t>
                      </a:r>
                      <a:r>
                        <a:rPr lang="en-US" altLang="zh-TW" sz="2800" dirty="0" err="1" smtClean="0"/>
                        <a:t>string</a:t>
                      </a:r>
                      <a:r>
                        <a:rPr lang="en-US" altLang="zh-TW" sz="2800" dirty="0" err="1" smtClean="0">
                          <a:solidFill>
                            <a:srgbClr val="FF0000"/>
                          </a:solidFill>
                        </a:rPr>
                        <a:t>.h</a:t>
                      </a:r>
                      <a:r>
                        <a:rPr lang="en-US" altLang="zh-TW" sz="2800" dirty="0" smtClean="0"/>
                        <a:t>&gt;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#include &lt;string&gt;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err="1" smtClean="0"/>
                        <a:t>strcmp</a:t>
                      </a:r>
                      <a:r>
                        <a:rPr lang="en-US" altLang="zh-TW" sz="2800" dirty="0" smtClean="0"/>
                        <a:t>(str1, str2)==0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str1==str2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err="1" smtClean="0"/>
                        <a:t>strcpy</a:t>
                      </a:r>
                      <a:r>
                        <a:rPr lang="en-US" altLang="zh-TW" sz="2800" dirty="0" smtClean="0"/>
                        <a:t>(str1, str2)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str1 = str2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err="1" smtClean="0"/>
                        <a:t>strlen</a:t>
                      </a:r>
                      <a:r>
                        <a:rPr lang="en-US" altLang="zh-TW" sz="2800" dirty="0" smtClean="0"/>
                        <a:t>(str1)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str1.size()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str1[0], str1[1],…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str1[0], str1[1],…</a:t>
                      </a:r>
                      <a:endParaRPr lang="zh-TW" altLang="en-US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err="1" smtClean="0"/>
                        <a:t>strcat</a:t>
                      </a:r>
                      <a:r>
                        <a:rPr lang="en-US" altLang="zh-TW" sz="2800" dirty="0" smtClean="0"/>
                        <a:t>(str1, str2)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str1 += str2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5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894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Encapsulation</a:t>
            </a:r>
            <a:r>
              <a:rPr lang="en-US" altLang="zh-TW" dirty="0" smtClean="0"/>
              <a:t> (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 and methods to manipulate data (function) are tightly coupled, and others should not change them arbitrarily.</a:t>
            </a:r>
          </a:p>
          <a:p>
            <a:r>
              <a:rPr lang="en-US" altLang="zh-TW" b="1" dirty="0" smtClean="0"/>
              <a:t>Inheritance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繼承</a:t>
            </a:r>
            <a:r>
              <a:rPr lang="en-US" altLang="zh-TW" dirty="0" smtClean="0"/>
              <a:t>): Data and functions should have a hierarchy so that the common part of data or actions (functions) can be reused.</a:t>
            </a:r>
          </a:p>
          <a:p>
            <a:r>
              <a:rPr lang="en-US" altLang="zh-TW" b="1" dirty="0" smtClean="0"/>
              <a:t>Polymorphism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多型</a:t>
            </a:r>
            <a:r>
              <a:rPr lang="en-US" altLang="zh-TW" dirty="0" smtClean="0"/>
              <a:t>): which actions to take depends on which object (data) is involved in the runtime.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Object-oriented </a:t>
            </a:r>
            <a:r>
              <a:rPr lang="en-US" altLang="zh-TW" dirty="0" smtClean="0"/>
              <a:t>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4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C++ is a language for object-oriented programming.</a:t>
            </a:r>
          </a:p>
          <a:p>
            <a:r>
              <a:rPr lang="en-US" altLang="zh-TW" dirty="0" smtClean="0"/>
              <a:t>It is compatible with most of C syntax.</a:t>
            </a:r>
          </a:p>
          <a:p>
            <a:r>
              <a:rPr lang="en-US" altLang="zh-TW" dirty="0" smtClean="0"/>
              <a:t>It uses ‘class’ to define objects, which contains</a:t>
            </a:r>
          </a:p>
          <a:p>
            <a:pPr lvl="1"/>
            <a:r>
              <a:rPr lang="en-US" altLang="zh-TW" dirty="0" smtClean="0"/>
              <a:t>Object name</a:t>
            </a:r>
          </a:p>
          <a:p>
            <a:pPr lvl="1"/>
            <a:r>
              <a:rPr lang="en-US" altLang="zh-TW" dirty="0" smtClean="0"/>
              <a:t>Member data: attribute,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Member functions</a:t>
            </a:r>
            <a:r>
              <a:rPr lang="en-US" altLang="zh-TW" dirty="0" smtClean="0"/>
              <a:t>: operations</a:t>
            </a:r>
            <a:r>
              <a:rPr lang="en-US" altLang="zh-TW" dirty="0"/>
              <a:t> </a:t>
            </a:r>
            <a:r>
              <a:rPr lang="en-US" altLang="zh-TW" dirty="0" smtClean="0"/>
              <a:t>to data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Privilege control</a:t>
            </a:r>
            <a:r>
              <a:rPr lang="en-US" altLang="zh-TW" dirty="0" smtClean="0"/>
              <a:t> to functions and data.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C++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82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en-US" altLang="zh-TW" dirty="0"/>
              <a:t>++ Language Tutorial </a:t>
            </a:r>
            <a:endParaRPr lang="en-US" altLang="zh-TW" dirty="0" smtClean="0">
              <a:hlinkClick r:id="rId2"/>
            </a:endParaRP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www.cplusplus.com/files/tutorial.pdf</a:t>
            </a:r>
            <a:endParaRPr lang="en-US" altLang="zh-TW" dirty="0" smtClean="0"/>
          </a:p>
          <a:p>
            <a:r>
              <a:rPr lang="en-US" altLang="zh-TW" dirty="0" smtClean="0"/>
              <a:t>Thinking in C++</a:t>
            </a:r>
          </a:p>
          <a:p>
            <a:pPr lvl="1"/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iacs-courses.seas.harvard.edu/courses/cs207/resources/TIC2Vone.pdf</a:t>
            </a:r>
            <a:r>
              <a:rPr lang="en-US" altLang="zh-TW" dirty="0" smtClean="0"/>
              <a:t>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69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What’s new in C++?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Major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Namespace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Throw-try-catch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Minor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 err="1" smtClean="0">
                <a:solidFill>
                  <a:srgbClr val="FF0000"/>
                </a:solidFill>
              </a:rPr>
              <a:t>cin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and </a:t>
            </a:r>
            <a:r>
              <a:rPr lang="en-US" altLang="zh-TW" dirty="0" err="1">
                <a:solidFill>
                  <a:srgbClr val="FF0000"/>
                </a:solidFill>
              </a:rPr>
              <a:t>cout</a:t>
            </a:r>
            <a:endParaRPr lang="en-US" altLang="zh-TW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 err="1">
                <a:solidFill>
                  <a:srgbClr val="FF0000"/>
                </a:solidFill>
              </a:rPr>
              <a:t>c</a:t>
            </a:r>
            <a:r>
              <a:rPr lang="en-US" altLang="zh-TW" dirty="0" err="1" smtClean="0">
                <a:solidFill>
                  <a:srgbClr val="FF0000"/>
                </a:solidFill>
              </a:rPr>
              <a:t>onst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>
                <a:solidFill>
                  <a:srgbClr val="FF0000"/>
                </a:solidFill>
              </a:rPr>
              <a:t>new and delete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 err="1" smtClean="0">
                <a:solidFill>
                  <a:srgbClr val="FF0000"/>
                </a:solidFill>
              </a:rPr>
              <a:t>nullptr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>
                <a:solidFill>
                  <a:srgbClr val="FF0000"/>
                </a:solidFill>
              </a:rPr>
              <a:t>Using for </a:t>
            </a:r>
            <a:r>
              <a:rPr lang="en-US" altLang="zh-TW" dirty="0" err="1">
                <a:solidFill>
                  <a:srgbClr val="FF0000"/>
                </a:solidFill>
              </a:rPr>
              <a:t>typedef</a:t>
            </a:r>
            <a:endParaRPr lang="en-US" altLang="zh-TW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 smtClean="0">
                <a:solidFill>
                  <a:srgbClr val="FF0000"/>
                </a:solidFill>
              </a:rPr>
              <a:t>C++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string</a:t>
            </a:r>
          </a:p>
          <a:p>
            <a:pPr marL="514350" indent="-514350">
              <a:buFont typeface="+mj-lt"/>
              <a:buAutoNum type="arabicPeriod" startAt="4"/>
            </a:pPr>
            <a:endParaRPr lang="en-US" altLang="zh-TW" dirty="0"/>
          </a:p>
          <a:p>
            <a:pPr marL="514350" indent="-514350">
              <a:buFont typeface="+mj-lt"/>
              <a:buAutoNum type="arabicPeriod" startAt="4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60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1. namespace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TW" dirty="0" smtClean="0"/>
              <a:t>Sometimes, you work with other people.</a:t>
            </a:r>
            <a:r>
              <a:rPr lang="en-US" altLang="zh-TW" dirty="0"/>
              <a:t> </a:t>
            </a:r>
            <a:r>
              <a:rPr lang="en-US" altLang="zh-TW" dirty="0" smtClean="0"/>
              <a:t>Everyone writes their own functions. However, what will happen if some of you want to use the same name to define a class or function?</a:t>
            </a:r>
          </a:p>
          <a:p>
            <a:pPr algn="just"/>
            <a:r>
              <a:rPr lang="en-US" altLang="zh-TW" dirty="0" smtClean="0"/>
              <a:t>Use prefix to distinguish.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lvl="1" algn="just"/>
            <a:r>
              <a:rPr lang="en-US" altLang="zh-TW" dirty="0" smtClean="0"/>
              <a:t>However, this way will make code hard to read.</a:t>
            </a:r>
          </a:p>
        </p:txBody>
      </p:sp>
      <p:sp>
        <p:nvSpPr>
          <p:cNvPr id="5" name="矩形 4"/>
          <p:cNvSpPr/>
          <p:nvPr/>
        </p:nvSpPr>
        <p:spPr>
          <a:xfrm>
            <a:off x="2032875" y="41160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chen_sort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lee_sort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chen_max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lee_max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33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9622</TotalTime>
  <Words>2247</Words>
  <Application>Microsoft Office PowerPoint</Application>
  <PresentationFormat>如螢幕大小 (4:3)</PresentationFormat>
  <Paragraphs>493</Paragraphs>
  <Slides>41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9" baseType="lpstr">
      <vt:lpstr>新細明體</vt:lpstr>
      <vt:lpstr>標楷體</vt:lpstr>
      <vt:lpstr>Arial</vt:lpstr>
      <vt:lpstr>Calibri</vt:lpstr>
      <vt:lpstr>Consolas</vt:lpstr>
      <vt:lpstr>Courier New</vt:lpstr>
      <vt:lpstr>Times New Roman</vt:lpstr>
      <vt:lpstr>Office 佈景主題</vt:lpstr>
      <vt:lpstr>Introduction to Programming(II) Week 07: C++ Basic</vt:lpstr>
      <vt:lpstr>Mini project 1 lecture</vt:lpstr>
      <vt:lpstr>object-oriented programming</vt:lpstr>
      <vt:lpstr>Write a big program</vt:lpstr>
      <vt:lpstr>Object-oriented design</vt:lpstr>
      <vt:lpstr>C++</vt:lpstr>
      <vt:lpstr>References</vt:lpstr>
      <vt:lpstr>What’s new in C++?</vt:lpstr>
      <vt:lpstr>1. namespace</vt:lpstr>
      <vt:lpstr>namespace</vt:lpstr>
      <vt:lpstr>Using namespace</vt:lpstr>
      <vt:lpstr>Using namespace</vt:lpstr>
      <vt:lpstr>Using namespace</vt:lpstr>
      <vt:lpstr>2. references</vt:lpstr>
      <vt:lpstr>Example</vt:lpstr>
      <vt:lpstr>Reference and pointer</vt:lpstr>
      <vt:lpstr>Using references and pointers</vt:lpstr>
      <vt:lpstr>Function arguments </vt:lpstr>
      <vt:lpstr>Call-by-reference</vt:lpstr>
      <vt:lpstr>Example</vt:lpstr>
      <vt:lpstr>Example: continue</vt:lpstr>
      <vt:lpstr>constant reference (const T &amp;)</vt:lpstr>
      <vt:lpstr>3. throw, try and catch</vt:lpstr>
      <vt:lpstr>throw, try and catch</vt:lpstr>
      <vt:lpstr>throw, try and catch</vt:lpstr>
      <vt:lpstr>throw, try and catch</vt:lpstr>
      <vt:lpstr>4. cin and cout</vt:lpstr>
      <vt:lpstr>cin and cout</vt:lpstr>
      <vt:lpstr>cin and cout</vt:lpstr>
      <vt:lpstr>5. const</vt:lpstr>
      <vt:lpstr>const</vt:lpstr>
      <vt:lpstr>What does it mean?</vt:lpstr>
      <vt:lpstr>6. new and delete</vt:lpstr>
      <vt:lpstr>new and delete</vt:lpstr>
      <vt:lpstr>new and delete</vt:lpstr>
      <vt:lpstr>new and delete</vt:lpstr>
      <vt:lpstr>7. nullptr</vt:lpstr>
      <vt:lpstr>nullptr</vt:lpstr>
      <vt:lpstr>8. using and typedef</vt:lpstr>
      <vt:lpstr>using and typedef</vt:lpstr>
      <vt:lpstr>9. C++ string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CRL</cp:lastModifiedBy>
  <cp:revision>2493</cp:revision>
  <dcterms:created xsi:type="dcterms:W3CDTF">2014-08-19T02:20:21Z</dcterms:created>
  <dcterms:modified xsi:type="dcterms:W3CDTF">2020-04-14T07:16:59Z</dcterms:modified>
</cp:coreProperties>
</file>