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1"/>
  </p:notesMasterIdLst>
  <p:sldIdLst>
    <p:sldId id="256" r:id="rId2"/>
    <p:sldId id="265" r:id="rId3"/>
    <p:sldId id="358" r:id="rId4"/>
    <p:sldId id="359" r:id="rId5"/>
    <p:sldId id="383" r:id="rId6"/>
    <p:sldId id="410" r:id="rId7"/>
    <p:sldId id="411" r:id="rId8"/>
    <p:sldId id="412" r:id="rId9"/>
    <p:sldId id="364" r:id="rId10"/>
    <p:sldId id="365" r:id="rId11"/>
    <p:sldId id="366" r:id="rId12"/>
    <p:sldId id="368" r:id="rId13"/>
    <p:sldId id="369" r:id="rId14"/>
    <p:sldId id="409" r:id="rId15"/>
    <p:sldId id="371" r:id="rId16"/>
    <p:sldId id="392" r:id="rId17"/>
    <p:sldId id="378" r:id="rId18"/>
    <p:sldId id="393" r:id="rId19"/>
    <p:sldId id="394" r:id="rId20"/>
    <p:sldId id="380" r:id="rId21"/>
    <p:sldId id="391" r:id="rId22"/>
    <p:sldId id="421" r:id="rId23"/>
    <p:sldId id="422" r:id="rId24"/>
    <p:sldId id="413" r:id="rId25"/>
    <p:sldId id="414" r:id="rId26"/>
    <p:sldId id="382" r:id="rId27"/>
    <p:sldId id="415" r:id="rId28"/>
    <p:sldId id="416" r:id="rId29"/>
    <p:sldId id="41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1983" autoAdjust="0"/>
  </p:normalViewPr>
  <p:slideViewPr>
    <p:cSldViewPr snapToGrid="0" snapToObjects="1">
      <p:cViewPr varScale="1">
        <p:scale>
          <a:sx n="96" d="100"/>
          <a:sy n="96" d="100"/>
        </p:scale>
        <p:origin x="15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4/24/20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4/24/20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Introduction to Programming(II)</a:t>
            </a:r>
            <a:br>
              <a:rPr kumimoji="1" lang="en-US" altLang="zh-TW" dirty="0"/>
            </a:br>
            <a:r>
              <a:rPr kumimoji="1" lang="en-US" altLang="zh-TW" dirty="0"/>
              <a:t>Week 09: C++ Operator Overloading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李哲榮</a:t>
            </a:r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string class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421" y="1485300"/>
            <a:ext cx="8605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s1("happy" );string s2(" birthday");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"\n The results of comparing s2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s1:"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“\ns2==s1 yields ”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s2==s1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“\ns2!=s1 yields ”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s2!=s1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“\ns2 &gt;s1 yields "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&gt;s1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"\ns2 &lt;s1 yields "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&lt;s1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"\ns2&gt;=s1 yields "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s2&gt;=s1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"\ns2&lt;=s1 yields " 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s2&lt;=s1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"false");</a:t>
            </a:r>
          </a:p>
        </p:txBody>
      </p:sp>
    </p:spTree>
    <p:extLst>
      <p:ext uri="{BB962C8B-B14F-4D97-AF65-F5344CB8AC3E}">
        <p14:creationId xmlns:p14="http://schemas.microsoft.com/office/powerpoint/2010/main" val="213673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Class string’s overloaded </a:t>
            </a:r>
            <a:r>
              <a:rPr lang="en-US" altLang="zh-TW" dirty="0">
                <a:solidFill>
                  <a:srgbClr val="FF0000"/>
                </a:solidFill>
              </a:rPr>
              <a:t>equality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relational operators </a:t>
            </a:r>
            <a:r>
              <a:rPr lang="en-US" altLang="zh-TW" dirty="0"/>
              <a:t>perform lexicographical comparisons (i.e., like a dictionary ordering) using the numerical values of the characters in each string.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Recall that in C, you need to call the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  <a:r>
              <a:rPr lang="en-US" altLang="zh-TW" dirty="0"/>
              <a:t> to get the comparison result. 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Which one is better? Why?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15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operator is overloaded by writing 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</a:t>
            </a:r>
            <a:r>
              <a:rPr lang="en-US" altLang="zh-TW" dirty="0"/>
              <a:t>definition or </a:t>
            </a:r>
            <a:r>
              <a:rPr lang="en-US" altLang="zh-TW" dirty="0">
                <a:solidFill>
                  <a:srgbClr val="FF0000"/>
                </a:solidFill>
              </a:rPr>
              <a:t>non-member function</a:t>
            </a:r>
            <a:r>
              <a:rPr lang="en-US" altLang="zh-TW" dirty="0"/>
              <a:t> definition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function name starts with the keyword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symbol</a:t>
            </a:r>
            <a:r>
              <a:rPr lang="en-US" altLang="zh-TW" dirty="0"/>
              <a:t> for the </a:t>
            </a:r>
            <a:r>
              <a:rPr lang="en-US" altLang="zh-TW" dirty="0">
                <a:solidFill>
                  <a:srgbClr val="FF0000"/>
                </a:solidFill>
              </a:rPr>
              <a:t>operator</a:t>
            </a:r>
            <a:r>
              <a:rPr lang="en-US" altLang="zh-TW" dirty="0"/>
              <a:t> being overloaded.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example, the function name </a:t>
            </a:r>
            <a:r>
              <a:rPr lang="en-US" altLang="zh-TW" dirty="0">
                <a:solidFill>
                  <a:srgbClr val="FF0000"/>
                </a:solidFill>
              </a:rPr>
              <a:t>operator+</a:t>
            </a:r>
            <a:r>
              <a:rPr lang="en-US" altLang="zh-TW" dirty="0"/>
              <a:t> would be used to overload the addition operator (+) for use with objects of a particular class (or </a:t>
            </a:r>
            <a:r>
              <a:rPr lang="en-US" altLang="zh-TW" dirty="0" err="1"/>
              <a:t>enum</a:t>
            </a:r>
            <a:r>
              <a:rPr lang="en-US" altLang="zh-TW" dirty="0"/>
              <a:t>).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 overloading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28600" y="1583871"/>
            <a:ext cx="8686800" cy="4914900"/>
          </a:xfrm>
        </p:spPr>
        <p:txBody>
          <a:bodyPr>
            <a:no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precedence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associativity</a:t>
            </a:r>
            <a:r>
              <a:rPr lang="en-US" altLang="zh-TW" dirty="0"/>
              <a:t> of an operator cannot be changed by overloading. </a:t>
            </a:r>
          </a:p>
          <a:p>
            <a:r>
              <a:rPr lang="en-US" altLang="zh-TW" dirty="0"/>
              <a:t>Cannot create new operators. Related operators, like + and +=, must be overloaded separately.</a:t>
            </a:r>
          </a:p>
          <a:p>
            <a:r>
              <a:rPr lang="en-US" altLang="zh-TW" dirty="0"/>
              <a:t>You cannot change the “</a:t>
            </a:r>
            <a:r>
              <a:rPr lang="en-US" altLang="zh-TW" dirty="0" err="1"/>
              <a:t>arity</a:t>
            </a:r>
            <a:r>
              <a:rPr lang="en-US" altLang="zh-TW" dirty="0"/>
              <a:t>” of an operator </a:t>
            </a:r>
          </a:p>
          <a:p>
            <a:pPr lvl="1"/>
            <a:r>
              <a:rPr lang="en-US" altLang="zh-TW" dirty="0"/>
              <a:t>overloaded </a:t>
            </a:r>
            <a:r>
              <a:rPr lang="en-US" altLang="zh-TW" dirty="0">
                <a:solidFill>
                  <a:srgbClr val="FF0000"/>
                </a:solidFill>
              </a:rPr>
              <a:t>unary</a:t>
            </a:r>
            <a:r>
              <a:rPr lang="en-US" altLang="zh-TW" dirty="0"/>
              <a:t> operators remain unary operators; overloaded </a:t>
            </a:r>
            <a:r>
              <a:rPr lang="en-US" altLang="zh-TW" dirty="0">
                <a:solidFill>
                  <a:srgbClr val="FF0000"/>
                </a:solidFill>
              </a:rPr>
              <a:t>binary</a:t>
            </a:r>
            <a:r>
              <a:rPr lang="en-US" altLang="zh-TW" dirty="0"/>
              <a:t> operators remain binary operators. Operators &amp;, *, + and - all have both unary and binary versions; these unary and binary versions can be separately overloaded.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63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operator: + and –</a:t>
            </a:r>
          </a:p>
          <a:p>
            <a:r>
              <a:rPr lang="en-US" altLang="zh-TW" dirty="0"/>
              <a:t>Unitary operator: - (negative)</a:t>
            </a:r>
          </a:p>
          <a:p>
            <a:r>
              <a:rPr lang="en-US" altLang="zh-TW" dirty="0"/>
              <a:t>Assignment operator: =</a:t>
            </a:r>
          </a:p>
          <a:p>
            <a:r>
              <a:rPr lang="en-US" altLang="zh-TW" dirty="0"/>
              <a:t>Increment operator: ++ (prefix and postfix)</a:t>
            </a:r>
          </a:p>
          <a:p>
            <a:r>
              <a:rPr lang="en-US" altLang="zh-TW" dirty="0"/>
              <a:t>Array subscript operator: [] (left hand side and right hand side)</a:t>
            </a:r>
          </a:p>
          <a:p>
            <a:r>
              <a:rPr lang="en-US" altLang="zh-TW" dirty="0"/>
              <a:t>Input/output operator: &lt;&lt; (output) and &gt;&gt; (input)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82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binary operator can be overloaded as 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with one parameter </a:t>
            </a:r>
          </a:p>
          <a:p>
            <a:pPr lvl="1"/>
            <a:r>
              <a:rPr lang="en-US" altLang="zh-TW" dirty="0"/>
              <a:t>Ex:   Array operator+ (</a:t>
            </a:r>
            <a:r>
              <a:rPr lang="en-US" altLang="zh-TW" dirty="0" err="1"/>
              <a:t>const</a:t>
            </a:r>
            <a:r>
              <a:rPr lang="en-US" altLang="zh-TW" dirty="0"/>
              <a:t> Array&amp;)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A unary operator for a class can be overloaded as 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with no arguments</a:t>
            </a:r>
          </a:p>
          <a:p>
            <a:pPr lvl="1"/>
            <a:r>
              <a:rPr lang="en-US" altLang="zh-TW" dirty="0"/>
              <a:t>Ex: Array operator-() </a:t>
            </a:r>
            <a:r>
              <a:rPr lang="en-US" altLang="zh-TW" dirty="0" err="1"/>
              <a:t>const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Overloading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99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Assignment operator is a binary operator</a:t>
            </a:r>
          </a:p>
          <a:p>
            <a:pPr lvl="1"/>
            <a:r>
              <a:rPr lang="en-US" altLang="zh-TW" dirty="0"/>
              <a:t>Ex:  </a:t>
            </a:r>
            <a:r>
              <a:rPr lang="en-US" altLang="zh-TW" dirty="0" err="1"/>
              <a:t>const</a:t>
            </a:r>
            <a:r>
              <a:rPr lang="en-US" altLang="zh-TW" dirty="0"/>
              <a:t> Array &amp;operator=( </a:t>
            </a:r>
            <a:r>
              <a:rPr lang="en-US" altLang="zh-TW" dirty="0" err="1"/>
              <a:t>const</a:t>
            </a:r>
            <a:r>
              <a:rPr lang="en-US" altLang="zh-TW" dirty="0"/>
              <a:t> Array &amp; );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When an equal sign appears in the declaration of an object, it invokes a constructor for that object, NOT the assignment operator.</a:t>
            </a:r>
          </a:p>
          <a:p>
            <a:pPr lvl="1"/>
            <a:r>
              <a:rPr lang="en-US" altLang="zh-TW" dirty="0"/>
              <a:t>Ex: Array C = -A;    // call copy constructor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operator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99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Prefix and postfix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convention that has been adopted in C++ is that, when the compiler sees </a:t>
            </a:r>
            <a:r>
              <a:rPr lang="en-US" altLang="zh-TW"/>
              <a:t>the post incrementing </a:t>
            </a:r>
            <a:r>
              <a:rPr lang="en-US" altLang="zh-TW" dirty="0"/>
              <a:t>expression d1++, it generates the member-function call</a:t>
            </a:r>
          </a:p>
          <a:p>
            <a:pPr lvl="1"/>
            <a:r>
              <a:rPr lang="en-US" altLang="zh-TW" dirty="0"/>
              <a:t>d1.operator++( 0 )</a:t>
            </a:r>
          </a:p>
          <a:p>
            <a:r>
              <a:rPr lang="en-US" altLang="zh-TW" dirty="0"/>
              <a:t>The argument 0 is strictly a “</a:t>
            </a:r>
            <a:r>
              <a:rPr lang="en-US" altLang="zh-TW" dirty="0">
                <a:solidFill>
                  <a:srgbClr val="FF0000"/>
                </a:solidFill>
              </a:rPr>
              <a:t>dummy value</a:t>
            </a:r>
            <a:r>
              <a:rPr lang="en-US" altLang="zh-TW" dirty="0"/>
              <a:t>” that enables the compiler to distinguish between the prefix and postfix increment operator functions.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01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Array A(4), B(4)</a:t>
            </a:r>
          </a:p>
          <a:p>
            <a:pPr marL="0" indent="0">
              <a:buNone/>
            </a:pPr>
            <a:r>
              <a:rPr lang="en-US" altLang="zh-TW" dirty="0"/>
              <a:t>				A[3] = B[0]</a:t>
            </a:r>
          </a:p>
          <a:p>
            <a:r>
              <a:rPr lang="en-US" altLang="zh-TW" dirty="0"/>
              <a:t>The array subscript operator [] is not restricted for arrays; it also can be used to select elements from other kinds of container classes.</a:t>
            </a:r>
          </a:p>
          <a:p>
            <a:r>
              <a:rPr lang="en-US" altLang="zh-TW" dirty="0"/>
              <a:t>Subscripts no longer have to be integers—characters, strings, floats or even objects of user-defined classes also could be used.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subscript operator []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81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A[3] = B[0] equals 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A.operator</a:t>
            </a:r>
            <a:r>
              <a:rPr lang="en-US" altLang="zh-TW" dirty="0"/>
              <a:t>[](3) = </a:t>
            </a:r>
            <a:r>
              <a:rPr lang="en-US" altLang="zh-TW" dirty="0" err="1"/>
              <a:t>B.operator</a:t>
            </a:r>
            <a:r>
              <a:rPr lang="en-US" altLang="zh-TW" dirty="0"/>
              <a:t>[](0);</a:t>
            </a:r>
          </a:p>
          <a:p>
            <a:pPr marL="0" indent="0">
              <a:buNone/>
            </a:pPr>
            <a:r>
              <a:rPr lang="en-US" altLang="zh-TW" dirty="0"/>
              <a:t>	How could a function in the left side of =.</a:t>
            </a:r>
          </a:p>
          <a:p>
            <a:r>
              <a:rPr lang="en-US" altLang="zh-TW" dirty="0"/>
              <a:t>Those two cases should be implemented separated</a:t>
            </a:r>
          </a:p>
          <a:p>
            <a:r>
              <a:rPr lang="en-US" altLang="zh-TW" dirty="0"/>
              <a:t>RHS: </a:t>
            </a:r>
            <a:r>
              <a:rPr lang="en-US" altLang="zh-TW" dirty="0" err="1"/>
              <a:t>int</a:t>
            </a:r>
            <a:r>
              <a:rPr lang="en-US" altLang="zh-TW" dirty="0"/>
              <a:t> operator [] 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en-US" altLang="zh-TW" dirty="0" err="1"/>
              <a:t>const</a:t>
            </a:r>
            <a:r>
              <a:rPr lang="en-US" altLang="zh-TW" dirty="0"/>
              <a:t>; </a:t>
            </a:r>
          </a:p>
          <a:p>
            <a:r>
              <a:rPr lang="en-US" altLang="zh-TW" dirty="0"/>
              <a:t>LHS: </a:t>
            </a:r>
            <a:r>
              <a:rPr lang="en-US" altLang="zh-TW" dirty="0" err="1"/>
              <a:t>int</a:t>
            </a:r>
            <a:r>
              <a:rPr lang="en-US" altLang="zh-TW" dirty="0"/>
              <a:t>&amp; operator[] (</a:t>
            </a:r>
            <a:r>
              <a:rPr lang="en-US" altLang="zh-TW" dirty="0" err="1"/>
              <a:t>int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Return a reference as a variable in LHS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Left hand side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/>
              <a:t>Encapsulation</a:t>
            </a:r>
            <a:r>
              <a:rPr lang="en-US" altLang="zh-TW" dirty="0"/>
              <a:t> (</a:t>
            </a:r>
            <a:r>
              <a:rPr lang="zh-TW" altLang="en-US" dirty="0"/>
              <a:t>封裝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r>
              <a:rPr lang="en-US" altLang="zh-TW" dirty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/>
              <a:t>Inheritance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繼承</a:t>
            </a:r>
            <a:r>
              <a:rPr lang="en-US" altLang="zh-TW" dirty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Polymorphism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多型</a:t>
            </a:r>
            <a:r>
              <a:rPr lang="en-US" altLang="zh-TW" dirty="0">
                <a:solidFill>
                  <a:srgbClr val="FF0000"/>
                </a:solidFill>
              </a:rPr>
              <a:t>): which actions to take depends on which object (data) is involved in the runtime.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Object-oriented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the left operand must be an object of a </a:t>
            </a:r>
            <a:r>
              <a:rPr lang="en-US" altLang="zh-TW" dirty="0">
                <a:solidFill>
                  <a:srgbClr val="FF0000"/>
                </a:solidFill>
              </a:rPr>
              <a:t>different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or a </a:t>
            </a:r>
            <a:r>
              <a:rPr lang="en-US" altLang="zh-TW" dirty="0">
                <a:solidFill>
                  <a:srgbClr val="FF0000"/>
                </a:solidFill>
              </a:rPr>
              <a:t>fundamental type</a:t>
            </a:r>
            <a:r>
              <a:rPr lang="en-US" altLang="zh-TW" dirty="0"/>
              <a:t>, this operator function must be implemented as a non-member function.</a:t>
            </a:r>
          </a:p>
          <a:p>
            <a:pPr lvl="1"/>
            <a:r>
              <a:rPr lang="en-US" altLang="zh-TW" dirty="0"/>
              <a:t>Ex: Array operator- (</a:t>
            </a:r>
            <a:r>
              <a:rPr lang="en-US" altLang="zh-TW" dirty="0" err="1">
                <a:solidFill>
                  <a:srgbClr val="FF0000"/>
                </a:solidFill>
              </a:rPr>
              <a:t>const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Array&amp;);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ostream</a:t>
            </a:r>
            <a:r>
              <a:rPr lang="en-US" altLang="zh-TW" dirty="0"/>
              <a:t>&amp; operator&lt;&lt;(</a:t>
            </a:r>
            <a:r>
              <a:rPr lang="en-US" altLang="zh-TW" dirty="0" err="1">
                <a:solidFill>
                  <a:srgbClr val="FF0000"/>
                </a:solidFill>
              </a:rPr>
              <a:t>ostream</a:t>
            </a:r>
            <a:r>
              <a:rPr lang="en-US" altLang="zh-TW" dirty="0">
                <a:solidFill>
                  <a:srgbClr val="FF0000"/>
                </a:solidFill>
              </a:rPr>
              <a:t> &amp;output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	Array&amp;);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istream</a:t>
            </a:r>
            <a:r>
              <a:rPr lang="en-US" altLang="zh-TW" dirty="0"/>
              <a:t>&amp; operator&gt;&gt;(</a:t>
            </a:r>
            <a:r>
              <a:rPr lang="en-US" altLang="zh-TW" dirty="0" err="1">
                <a:solidFill>
                  <a:srgbClr val="FF0000"/>
                </a:solidFill>
              </a:rPr>
              <a:t>istream</a:t>
            </a:r>
            <a:r>
              <a:rPr lang="en-US" altLang="zh-TW" dirty="0">
                <a:solidFill>
                  <a:srgbClr val="FF0000"/>
                </a:solidFill>
              </a:rPr>
              <a:t> &amp;input</a:t>
            </a:r>
            <a:r>
              <a:rPr lang="en-US" altLang="zh-TW" dirty="0"/>
              <a:t>, Array&amp;);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Non-Member 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82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functions operator&gt;&gt; and operator&lt;&lt; are declared as </a:t>
            </a:r>
            <a:r>
              <a:rPr lang="en-US" altLang="zh-TW" dirty="0">
                <a:solidFill>
                  <a:srgbClr val="FF0000"/>
                </a:solidFill>
              </a:rPr>
              <a:t>non-member, friend functions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They’re non-member functions because the object of class Array is the operator’s </a:t>
            </a:r>
            <a:r>
              <a:rPr lang="en-US" altLang="zh-TW" dirty="0">
                <a:solidFill>
                  <a:srgbClr val="FF0000"/>
                </a:solidFill>
              </a:rPr>
              <a:t>right operand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overloaded operator functions may require access to the </a:t>
            </a:r>
            <a:r>
              <a:rPr lang="en-US" altLang="zh-TW" dirty="0">
                <a:solidFill>
                  <a:srgbClr val="FF0000"/>
                </a:solidFill>
              </a:rPr>
              <a:t>private data members</a:t>
            </a:r>
            <a:r>
              <a:rPr lang="en-US" altLang="zh-TW" dirty="0"/>
              <a:t> of the class object, so they can be made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of the class </a:t>
            </a:r>
            <a:r>
              <a:rPr lang="en-US" altLang="zh-TW" dirty="0">
                <a:solidFill>
                  <a:srgbClr val="FF0000"/>
                </a:solidFill>
              </a:rPr>
              <a:t>for performance reasons</a:t>
            </a:r>
            <a:r>
              <a:rPr lang="en-US" altLang="zh-TW" dirty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Overloaded Operators as Non-Member friend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00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calls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to do that, the return of a function is the object itself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cascaded function calls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"output 2" &lt;&lt;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4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{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277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54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As a member function or as a non-member function </a:t>
            </a:r>
            <a:r>
              <a:rPr lang="en-US" altLang="zh-TW" dirty="0">
                <a:solidFill>
                  <a:srgbClr val="FF0000"/>
                </a:solidFill>
              </a:rPr>
              <a:t>does affect </a:t>
            </a:r>
            <a:r>
              <a:rPr lang="en-US" altLang="zh-TW" dirty="0"/>
              <a:t>how the operator is used.</a:t>
            </a:r>
          </a:p>
          <a:p>
            <a:r>
              <a:rPr lang="en-US" altLang="zh-TW" dirty="0"/>
              <a:t>When an operator function is implemented as a member function, the </a:t>
            </a:r>
            <a:r>
              <a:rPr lang="en-US" altLang="zh-TW" dirty="0">
                <a:solidFill>
                  <a:srgbClr val="FF0000"/>
                </a:solidFill>
              </a:rPr>
              <a:t>leftmost (or only) </a:t>
            </a:r>
            <a:r>
              <a:rPr lang="en-US" altLang="zh-TW" dirty="0"/>
              <a:t>operand must be an object (or a reference to an object) of the operator’s class.</a:t>
            </a:r>
          </a:p>
          <a:p>
            <a:r>
              <a:rPr lang="en-US" altLang="zh-TW" dirty="0"/>
              <a:t>If the left operand must be an object of a different class or a fundamental type, this operator function must be implemented as a non-member function.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Member </a:t>
            </a:r>
            <a:r>
              <a:rPr lang="en-US" altLang="zh-TW" dirty="0" err="1"/>
              <a:t>vs.Non</a:t>
            </a:r>
            <a:r>
              <a:rPr lang="en-US" altLang="zh-TW" dirty="0"/>
              <a:t>-Member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76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non-member operator function can be made a friend of a class if that function must access private or protected members of that class directly.</a:t>
            </a:r>
          </a:p>
          <a:p>
            <a:r>
              <a:rPr lang="en-US" altLang="zh-TW" dirty="0"/>
              <a:t>Operator member functions of a specific class are called only when the left operand of a binary operator is specifically an object of that class, or when the single operand of a unary operator is an object of that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Member vs. Non-Member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84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Overloadable</a:t>
            </a:r>
            <a:r>
              <a:rPr lang="en-US" altLang="zh-TW" dirty="0"/>
              <a:t> operators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01701" y="1819751"/>
          <a:ext cx="3835398" cy="2905760"/>
        </p:xfrm>
        <a:graphic>
          <a:graphicData uri="http://schemas.openxmlformats.org/drawingml/2006/table">
            <a:tbl>
              <a:tblPr/>
              <a:tblGrid>
                <a:gridCol w="63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~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*</a:t>
                      </a:r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01701" y="5345270"/>
          <a:ext cx="3835400" cy="37592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::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?: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1" y="4850724"/>
            <a:ext cx="7493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the list of operators, which can not be overloaded: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5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ComplexNumber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8457" y="1720840"/>
            <a:ext cx="81969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r,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Two ways to define binary operators*/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1. a non-static member function with 1 arg.*/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complex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complex&amp;);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2. a non-member function with 2 </a:t>
            </a:r>
            <a:r>
              <a:rPr lang="en-US" altLang="zh-TW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TW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operator* </a:t>
            </a:r>
            <a:b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complex&amp;,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complex&amp;);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std::ostream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&amp;operator&lt;&lt;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(std::ostream &amp;, const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std::istream </a:t>
            </a:r>
            <a:r>
              <a:rPr lang="zh-TW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&amp;operator&gt;&gt;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(std::istream &amp;,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8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ComplexNumber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5" y="1639997"/>
            <a:ext cx="8401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 complex::operator+(const complex &amp; c){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complex(c.r + this-&gt;r, c.i + this-&gt;i);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 operator*(const complex&amp; a, const complex&amp; b){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complex (a.r*b.r-a.i*b.i, a.r*b.i+a.i*b.r);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istream&amp; operator&gt;&gt; (istream &amp;input, complex&amp; c){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p;  char i;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//input format is 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a+bi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input &gt;&gt; c.r &gt;&gt; p &gt;&gt; c.i &gt;&gt; i;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input;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ostream&amp; operator&lt;&lt; (ostream &amp;output, const complex&amp; c){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output &lt;&lt; "(" &lt;&lt; c.r &lt;&lt; "+" &lt;&lt; c.i &lt;&lt; "i)";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output;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74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 using </a:t>
            </a:r>
            <a:r>
              <a:rPr lang="en-US" altLang="zh-TW" dirty="0" err="1"/>
              <a:t>CompleNumber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4362" y="1719293"/>
            <a:ext cx="79152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x, y;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"Enter a complex number (a+bi) : "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 &gt;&gt; x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"Enter a complex number (a+bi) : "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 &gt;&gt; 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x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+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x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 *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x*y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4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overloading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5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allows different functions to have the same name, as long as their (1) argument types, or (2) number of arguments are different. </a:t>
            </a:r>
          </a:p>
          <a:p>
            <a:pPr lvl="1"/>
            <a:r>
              <a:rPr lang="en-US" altLang="zh-TW" dirty="0"/>
              <a:t>It is also called “static polymorphism”</a:t>
            </a:r>
          </a:p>
          <a:p>
            <a:r>
              <a:rPr lang="en-US" altLang="zh-TW" dirty="0"/>
              <a:t>Compiler will automatically choose the “suitable” function to call.</a:t>
            </a:r>
          </a:p>
          <a:p>
            <a:pPr lvl="1"/>
            <a:r>
              <a:rPr lang="en-US" altLang="zh-TW" dirty="0"/>
              <a:t>Ex: Array(), Array(n) are two constructors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33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75"/>
          </a:xfrm>
        </p:spPr>
        <p:txBody>
          <a:bodyPr>
            <a:normAutofit/>
          </a:bodyPr>
          <a:lstStyle/>
          <a:p>
            <a:r>
              <a:rPr lang="en-US" altLang="zh-TW" dirty="0"/>
              <a:t>If the argument of constructor is in the same class, it is called “copy constructor”.</a:t>
            </a:r>
          </a:p>
          <a:p>
            <a:pPr lvl="1"/>
            <a:r>
              <a:rPr lang="en-US" altLang="zh-TW" dirty="0"/>
              <a:t>Ex:  Array(</a:t>
            </a:r>
            <a:r>
              <a:rPr lang="en-US" altLang="zh-TW" dirty="0" err="1"/>
              <a:t>const</a:t>
            </a:r>
            <a:r>
              <a:rPr lang="en-US" altLang="zh-TW" dirty="0"/>
              <a:t> Array&amp; B);</a:t>
            </a:r>
          </a:p>
          <a:p>
            <a:r>
              <a:rPr lang="en-US" altLang="zh-TW" dirty="0"/>
              <a:t>Copy constructor will be called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When an object of the class is returned by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When an object of the class is passed by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When an object is constructed based on another object of the same class.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When compiler generates a temporary object.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1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14350"/>
            <a:r>
              <a:rPr lang="en-US" altLang="zh-TW" dirty="0"/>
              <a:t>When an object of the class is returned by value.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() 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altLang="zh-TW" dirty="0"/>
              <a:t>Node A is a local variable, so it will be deleted after the function is terminated.</a:t>
            </a:r>
          </a:p>
          <a:p>
            <a:r>
              <a:rPr lang="en-US" altLang="zh-TW" dirty="0"/>
              <a:t>The compiler will copy an instance of A and return it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73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When an object of the class is passed by value.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void function (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B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Node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function(A);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/>
              <a:t>Because it is called by value, so compiler makes another copy of 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37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an object is constructed based on another object of the same class.</a:t>
            </a:r>
          </a:p>
          <a:p>
            <a:pPr lvl="1"/>
            <a:r>
              <a:rPr lang="en-US" altLang="zh-TW" dirty="0"/>
              <a:t>Node A(3);</a:t>
            </a:r>
          </a:p>
          <a:p>
            <a:pPr lvl="1"/>
            <a:r>
              <a:rPr lang="en-US" altLang="zh-TW" dirty="0"/>
              <a:t>Node B = A;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6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C++ can overload operators to perform different operations depending on their context and data types. </a:t>
            </a:r>
          </a:p>
          <a:p>
            <a:pPr lvl="1"/>
            <a:r>
              <a:rPr lang="en-US" altLang="zh-TW" dirty="0"/>
              <a:t>Ex: the  &lt;&lt; in </a:t>
            </a:r>
            <a:r>
              <a:rPr lang="en-US" altLang="zh-TW" dirty="0" err="1"/>
              <a:t>cout</a:t>
            </a:r>
            <a:r>
              <a:rPr lang="en-US" altLang="zh-TW" dirty="0"/>
              <a:t>, which is used as the </a:t>
            </a:r>
            <a:r>
              <a:rPr lang="en-US" altLang="zh-TW" dirty="0">
                <a:solidFill>
                  <a:srgbClr val="FF0000"/>
                </a:solidFill>
              </a:rPr>
              <a:t>stream insertion operator</a:t>
            </a:r>
            <a:r>
              <a:rPr lang="en-US" altLang="zh-TW" dirty="0"/>
              <a:t>.  (Recall this operator is used for </a:t>
            </a:r>
            <a:r>
              <a:rPr lang="en-US" altLang="zh-TW" dirty="0">
                <a:solidFill>
                  <a:srgbClr val="FF0000"/>
                </a:solidFill>
              </a:rPr>
              <a:t>bitwise left-shift </a:t>
            </a:r>
            <a:r>
              <a:rPr lang="en-US" altLang="zh-TW" dirty="0"/>
              <a:t>in bitwise operations)</a:t>
            </a:r>
          </a:p>
          <a:p>
            <a:r>
              <a:rPr lang="en-US" altLang="zh-TW" dirty="0"/>
              <a:t>You can overload most operators to be used with class objects—the </a:t>
            </a:r>
            <a:r>
              <a:rPr lang="en-US" altLang="zh-TW" dirty="0">
                <a:solidFill>
                  <a:srgbClr val="FF0000"/>
                </a:solidFill>
              </a:rPr>
              <a:t>compiler</a:t>
            </a:r>
            <a:r>
              <a:rPr lang="en-US" altLang="zh-TW" dirty="0"/>
              <a:t> generates the appropriate code based on the types of the operands.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1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9950</TotalTime>
  <Words>2242</Words>
  <Application>Microsoft Macintosh PowerPoint</Application>
  <PresentationFormat>On-screen Show 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Courier New</vt:lpstr>
      <vt:lpstr>Verdana</vt:lpstr>
      <vt:lpstr>Office 佈景主題</vt:lpstr>
      <vt:lpstr>Introduction to Programming(II) Week 09: C++ Operator Overloading</vt:lpstr>
      <vt:lpstr>Object-oriented design</vt:lpstr>
      <vt:lpstr>overloading</vt:lpstr>
      <vt:lpstr>Function overloading</vt:lpstr>
      <vt:lpstr>Copy constructor</vt:lpstr>
      <vt:lpstr>1. Example</vt:lpstr>
      <vt:lpstr>2. Example</vt:lpstr>
      <vt:lpstr>3. Example</vt:lpstr>
      <vt:lpstr>Operator overloading</vt:lpstr>
      <vt:lpstr>Example: string class</vt:lpstr>
      <vt:lpstr>Operator overloading</vt:lpstr>
      <vt:lpstr>Operator overloading functions</vt:lpstr>
      <vt:lpstr>Rules of operator overloading</vt:lpstr>
      <vt:lpstr>Example: Array</vt:lpstr>
      <vt:lpstr>Overloading operators</vt:lpstr>
      <vt:lpstr>Assignment operator</vt:lpstr>
      <vt:lpstr>Prefix and postfix operator</vt:lpstr>
      <vt:lpstr>Array subscript operator []</vt:lpstr>
      <vt:lpstr>Left hand side function</vt:lpstr>
      <vt:lpstr>Non-Member function overloading</vt:lpstr>
      <vt:lpstr>Overloaded Operators as Non-Member friend Functions</vt:lpstr>
      <vt:lpstr>For cascaded function calls</vt:lpstr>
      <vt:lpstr>PowerPoint Presentation</vt:lpstr>
      <vt:lpstr>Member vs.Non-Member Function</vt:lpstr>
      <vt:lpstr>Member vs. Non-Member Function</vt:lpstr>
      <vt:lpstr>Overloadable operators</vt:lpstr>
      <vt:lpstr>Example: ComplexNumber</vt:lpstr>
      <vt:lpstr>Example: ComplexNumber</vt:lpstr>
      <vt:lpstr>Ex: using CompleNumber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Microsoft Office User</cp:lastModifiedBy>
  <cp:revision>2598</cp:revision>
  <dcterms:created xsi:type="dcterms:W3CDTF">2014-08-19T02:20:21Z</dcterms:created>
  <dcterms:modified xsi:type="dcterms:W3CDTF">2020-04-24T16:27:49Z</dcterms:modified>
</cp:coreProperties>
</file>