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39"/>
  </p:notesMasterIdLst>
  <p:sldIdLst>
    <p:sldId id="256" r:id="rId2"/>
    <p:sldId id="405" r:id="rId3"/>
    <p:sldId id="360" r:id="rId4"/>
    <p:sldId id="362" r:id="rId5"/>
    <p:sldId id="363" r:id="rId6"/>
    <p:sldId id="365" r:id="rId7"/>
    <p:sldId id="367" r:id="rId8"/>
    <p:sldId id="409" r:id="rId9"/>
    <p:sldId id="368" r:id="rId10"/>
    <p:sldId id="369" r:id="rId11"/>
    <p:sldId id="371" r:id="rId12"/>
    <p:sldId id="412" r:id="rId13"/>
    <p:sldId id="372" r:id="rId14"/>
    <p:sldId id="373" r:id="rId15"/>
    <p:sldId id="374" r:id="rId16"/>
    <p:sldId id="375" r:id="rId17"/>
    <p:sldId id="411" r:id="rId18"/>
    <p:sldId id="376" r:id="rId19"/>
    <p:sldId id="377" r:id="rId20"/>
    <p:sldId id="378" r:id="rId21"/>
    <p:sldId id="383" r:id="rId22"/>
    <p:sldId id="382" r:id="rId23"/>
    <p:sldId id="413" r:id="rId24"/>
    <p:sldId id="414" r:id="rId25"/>
    <p:sldId id="415" r:id="rId26"/>
    <p:sldId id="416" r:id="rId27"/>
    <p:sldId id="417" r:id="rId28"/>
    <p:sldId id="425" r:id="rId29"/>
    <p:sldId id="421" r:id="rId30"/>
    <p:sldId id="418" r:id="rId31"/>
    <p:sldId id="422" r:id="rId32"/>
    <p:sldId id="419" r:id="rId33"/>
    <p:sldId id="384" r:id="rId34"/>
    <p:sldId id="366" r:id="rId35"/>
    <p:sldId id="385" r:id="rId36"/>
    <p:sldId id="420" r:id="rId37"/>
    <p:sldId id="42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1983" autoAdjust="0"/>
  </p:normalViewPr>
  <p:slideViewPr>
    <p:cSldViewPr snapToGrid="0" snapToObjects="1">
      <p:cViewPr varScale="1">
        <p:scale>
          <a:sx n="114" d="100"/>
          <a:sy n="114" d="100"/>
        </p:scale>
        <p:origin x="156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214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2020/5/29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5/29/2020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5/29/2020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67557"/>
            <a:ext cx="7772400" cy="2132894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Introduction to Programming(II)</a:t>
            </a:r>
            <a:br>
              <a:rPr kumimoji="1" lang="en-US" altLang="zh-TW" dirty="0"/>
            </a:br>
            <a:r>
              <a:rPr kumimoji="1" lang="en-US" altLang="zh-TW" dirty="0"/>
              <a:t>Week 11: C</a:t>
            </a:r>
            <a:r>
              <a:rPr kumimoji="1" lang="en-US" altLang="zh-TW"/>
              <a:t>++ Polymorphism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李哲榮</a:t>
            </a:r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Array and Vector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1782" y="1435101"/>
            <a:ext cx="75492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virtual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setSize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virtual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void print() const; 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class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1782" y="4230732"/>
            <a:ext cx="80350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setSize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virtual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void print() const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class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796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driver program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57200" y="1824908"/>
            <a:ext cx="82949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 a;</a:t>
            </a:r>
          </a:p>
          <a:p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Vector v;	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altLang="zh-TW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aim base-class pointer at derived-class object and print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arrayPtr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polymorphism; invokes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 print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arrayPtr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-&gt;print();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arrayPrt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&amp;a;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polymorphism; invokes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 print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arraryPtr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-&gt;print();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36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 make polymorphism more safe!!</a:t>
            </a:r>
          </a:p>
          <a:p>
            <a:r>
              <a:rPr lang="en-US" altLang="zh-TW" dirty="0"/>
              <a:t>With override, </a:t>
            </a:r>
            <a:r>
              <a:rPr lang="en-US" altLang="zh-TW" dirty="0">
                <a:solidFill>
                  <a:srgbClr val="FF0000"/>
                </a:solidFill>
              </a:rPr>
              <a:t>compiler</a:t>
            </a:r>
            <a:r>
              <a:rPr lang="en-US" altLang="zh-TW" dirty="0"/>
              <a:t> will check if the function really overrides base class’s function </a:t>
            </a:r>
          </a:p>
          <a:p>
            <a:r>
              <a:rPr lang="en-US" altLang="zh-TW" dirty="0"/>
              <a:t>What can go wrong?</a:t>
            </a:r>
          </a:p>
          <a:p>
            <a:pPr lvl="1"/>
            <a:r>
              <a:rPr lang="en-US" altLang="zh-TW" dirty="0"/>
              <a:t>Forget adding virtual in the base class</a:t>
            </a:r>
            <a:endParaRPr lang="zh-TW" altLang="en-US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The interfaces are different in base and derived classes, which often happens when the interface is changed in the base class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adding override?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7146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Using polymorphism to process dynamically allocated objects of a class hierarchy can cause problems. </a:t>
            </a:r>
          </a:p>
          <a:p>
            <a:pPr lvl="1"/>
            <a:r>
              <a:rPr lang="en-US" altLang="zh-TW" dirty="0"/>
              <a:t>Ex: If Array’s destructor is not virtual </a:t>
            </a:r>
            <a:br>
              <a:rPr lang="en-US" altLang="zh-TW" dirty="0"/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 *pa = new Vector(3);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delete pa;  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only Array’s destructor is called</a:t>
            </a:r>
          </a:p>
          <a:p>
            <a:r>
              <a:rPr lang="en-US" altLang="zh-TW" dirty="0"/>
              <a:t>A simple solution to this problem is to create a </a:t>
            </a:r>
            <a:r>
              <a:rPr lang="en-US" altLang="zh-TW" dirty="0">
                <a:solidFill>
                  <a:srgbClr val="FF0000"/>
                </a:solidFill>
              </a:rPr>
              <a:t>public virtual destructor </a:t>
            </a:r>
            <a:r>
              <a:rPr lang="en-US" altLang="zh-TW" dirty="0"/>
              <a:t>in the base class.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Virtual destructor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8657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base-class virtual function that’s declared </a:t>
            </a:r>
            <a:r>
              <a:rPr lang="en-US" altLang="zh-TW" dirty="0">
                <a:solidFill>
                  <a:srgbClr val="FF0000"/>
                </a:solidFill>
              </a:rPr>
              <a:t>final</a:t>
            </a:r>
            <a:r>
              <a:rPr lang="en-US" altLang="zh-TW" dirty="0"/>
              <a:t> in its prototype, as in 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someFunction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parameters ) final;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rgbClr val="FF0000"/>
                </a:solidFill>
              </a:rPr>
              <a:t>CANNOT be overridden</a:t>
            </a:r>
            <a:r>
              <a:rPr lang="en-US" altLang="zh-TW" dirty="0"/>
              <a:t> in any derived class.</a:t>
            </a:r>
          </a:p>
          <a:p>
            <a:r>
              <a:rPr lang="en-US" altLang="zh-TW" dirty="0"/>
              <a:t>This guarantees that the base class’s final member function definition will be used by all base-class objects and by all objects of the base class’s direct and indirect derived classes.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Final member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0619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As of C++11, you can declare </a:t>
            </a:r>
            <a:r>
              <a:rPr lang="en-US" altLang="zh-TW" dirty="0">
                <a:solidFill>
                  <a:srgbClr val="FF0000"/>
                </a:solidFill>
              </a:rPr>
              <a:t>a class as final</a:t>
            </a:r>
            <a:r>
              <a:rPr lang="en-US" altLang="zh-TW" dirty="0"/>
              <a:t> to prevent it from being used as a base class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// class body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}; </a:t>
            </a:r>
          </a:p>
          <a:p>
            <a:r>
              <a:rPr lang="en-US" altLang="zh-TW" dirty="0"/>
              <a:t>Attempting to override a final member function or inherit from a final base class results in a compilation error.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Final class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3539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Abstract classes</a:t>
            </a:r>
            <a:r>
              <a:rPr lang="en-US" altLang="zh-TW" dirty="0"/>
              <a:t> define the function interfaces without some implementations of them.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Abstract classes cannot be used to instantiate objects, because they are incomplete.  </a:t>
            </a:r>
            <a:r>
              <a:rPr lang="en-US" altLang="zh-TW" dirty="0"/>
              <a:t>But an abstract class is a base class from which other classes can inherit.</a:t>
            </a:r>
          </a:p>
          <a:p>
            <a:r>
              <a:rPr lang="en-US" altLang="zh-TW" dirty="0"/>
              <a:t>Classes that can be used to instantiate objects are called </a:t>
            </a:r>
            <a:r>
              <a:rPr lang="en-US" altLang="zh-TW" dirty="0">
                <a:solidFill>
                  <a:srgbClr val="FF0000"/>
                </a:solidFill>
              </a:rPr>
              <a:t>concrete classes</a:t>
            </a:r>
            <a:r>
              <a:rPr lang="en-US" altLang="zh-TW" dirty="0"/>
              <a:t>, which define every member function they declare.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Abstract classes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4537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can define </a:t>
            </a:r>
            <a:r>
              <a:rPr lang="en-US" altLang="zh-TW" dirty="0" err="1"/>
              <a:t>setSize</a:t>
            </a:r>
            <a:r>
              <a:rPr lang="en-US" altLang="zh-TW" dirty="0"/>
              <a:t> function in Continuous List without any concrete implementations.</a:t>
            </a:r>
          </a:p>
          <a:p>
            <a:r>
              <a:rPr lang="en-US" altLang="zh-TW" dirty="0"/>
              <a:t>Array and Vector need to implement </a:t>
            </a:r>
            <a:r>
              <a:rPr lang="en-US" altLang="zh-TW" dirty="0" err="1"/>
              <a:t>setSize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Continuous List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31319" y="3730623"/>
            <a:ext cx="3133725" cy="7429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Continuous List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328864" y="4813299"/>
            <a:ext cx="1966912" cy="742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Array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711304" y="4797424"/>
            <a:ext cx="1966912" cy="742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Vector</a:t>
            </a:r>
            <a:endParaRPr lang="zh-TW" altLang="en-US" sz="2400" dirty="0"/>
          </a:p>
        </p:txBody>
      </p:sp>
      <p:cxnSp>
        <p:nvCxnSpPr>
          <p:cNvPr id="11" name="直線單箭頭接點 10"/>
          <p:cNvCxnSpPr>
            <a:stCxn id="7" idx="0"/>
            <a:endCxn id="6" idx="2"/>
          </p:cNvCxnSpPr>
          <p:nvPr/>
        </p:nvCxnSpPr>
        <p:spPr>
          <a:xfrm flipV="1">
            <a:off x="3312320" y="4473573"/>
            <a:ext cx="1185862" cy="339726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8" idx="0"/>
            <a:endCxn id="6" idx="2"/>
          </p:cNvCxnSpPr>
          <p:nvPr/>
        </p:nvCxnSpPr>
        <p:spPr>
          <a:xfrm flipH="1" flipV="1">
            <a:off x="4498182" y="4473573"/>
            <a:ext cx="1196578" cy="323851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154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class is made abstract by declaring one or more </a:t>
            </a:r>
            <a:r>
              <a:rPr lang="en-US" altLang="zh-TW" dirty="0">
                <a:solidFill>
                  <a:srgbClr val="FF0000"/>
                </a:solidFill>
              </a:rPr>
              <a:t>pure virtual functions</a:t>
            </a:r>
            <a:r>
              <a:rPr lang="en-US" altLang="zh-TW" dirty="0"/>
              <a:t>. </a:t>
            </a:r>
          </a:p>
          <a:p>
            <a:r>
              <a:rPr lang="en-US" altLang="zh-TW" dirty="0"/>
              <a:t>A pure virtual function is specified by placing “= 0” in its declaration, as in</a:t>
            </a:r>
          </a:p>
          <a:p>
            <a:pPr marL="0" indent="0" algn="ctr">
              <a:buNone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void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setSize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</a:p>
          <a:p>
            <a:pPr lvl="1"/>
            <a:r>
              <a:rPr lang="en-US" altLang="zh-TW" dirty="0"/>
              <a:t>The “= 0” is a pure </a:t>
            </a:r>
            <a:r>
              <a:rPr lang="en-US" altLang="zh-TW" dirty="0" err="1"/>
              <a:t>specifier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Pure virtual functions typically do not provide implementations, though they can.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Pure virtual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1821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pure virtual function</a:t>
            </a:r>
            <a:r>
              <a:rPr lang="en-US" altLang="zh-TW" dirty="0"/>
              <a:t> does not have an implementation and requires the derived class to override the function for that derived class to be concrete; </a:t>
            </a:r>
            <a:r>
              <a:rPr lang="en-US" altLang="zh-TW" dirty="0">
                <a:solidFill>
                  <a:srgbClr val="FF0000"/>
                </a:solidFill>
              </a:rPr>
              <a:t>otherwise the derived class remains abstract.</a:t>
            </a:r>
          </a:p>
          <a:p>
            <a:r>
              <a:rPr lang="en-US" altLang="zh-TW" dirty="0"/>
              <a:t>Each </a:t>
            </a:r>
            <a:r>
              <a:rPr lang="en-US" altLang="zh-TW" dirty="0">
                <a:solidFill>
                  <a:srgbClr val="FF0000"/>
                </a:solidFill>
              </a:rPr>
              <a:t>concrete derived class</a:t>
            </a:r>
            <a:r>
              <a:rPr lang="en-US" altLang="zh-TW" dirty="0"/>
              <a:t> must override all base-class pure virtual functions with concrete implementations of those functions; </a:t>
            </a:r>
            <a:r>
              <a:rPr lang="en-US" altLang="zh-TW" dirty="0">
                <a:solidFill>
                  <a:srgbClr val="FF0000"/>
                </a:solidFill>
              </a:rPr>
              <a:t>otherwise the derived class is also abstract.</a:t>
            </a:r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Virtual and concrete functions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073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9894"/>
          </a:xfrm>
        </p:spPr>
        <p:txBody>
          <a:bodyPr>
            <a:normAutofit/>
          </a:bodyPr>
          <a:lstStyle/>
          <a:p>
            <a:r>
              <a:rPr lang="en-US" altLang="zh-TW" b="1" dirty="0"/>
              <a:t>Encapsulation</a:t>
            </a:r>
            <a:r>
              <a:rPr lang="en-US" altLang="zh-TW" dirty="0"/>
              <a:t> (</a:t>
            </a:r>
            <a:r>
              <a:rPr lang="zh-TW" altLang="en-US" dirty="0"/>
              <a:t>封裝</a:t>
            </a:r>
            <a:r>
              <a:rPr lang="en-US" altLang="zh-TW" dirty="0"/>
              <a:t>):</a:t>
            </a:r>
            <a:r>
              <a:rPr lang="zh-TW" altLang="en-US" dirty="0"/>
              <a:t> </a:t>
            </a:r>
            <a:r>
              <a:rPr lang="en-US" altLang="zh-TW" dirty="0"/>
              <a:t>Data and methods to manipulate data (function) are tightly coupled, and others should not change them arbitrarily.</a:t>
            </a:r>
          </a:p>
          <a:p>
            <a:r>
              <a:rPr lang="en-US" altLang="zh-TW" b="1" dirty="0"/>
              <a:t>Inheritance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繼承</a:t>
            </a:r>
            <a:r>
              <a:rPr lang="en-US" altLang="zh-TW" dirty="0"/>
              <a:t>): Data and functions should have a hierarchy so that the common part of data or actions (functions) can be reused.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Polymorphism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多型</a:t>
            </a:r>
            <a:r>
              <a:rPr lang="en-US" altLang="zh-TW" dirty="0">
                <a:solidFill>
                  <a:srgbClr val="FF0000"/>
                </a:solidFill>
              </a:rPr>
              <a:t>): which actions to take depends on which object (data) is involved in the runtime.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Object-oriented </a:t>
            </a:r>
            <a:r>
              <a:rPr lang="en-US" altLang="zh-TW" dirty="0"/>
              <a:t>design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8542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Although we cannot instantiate objects of an abstract base class, we can use the abstract base class to declare </a:t>
            </a:r>
            <a:r>
              <a:rPr lang="en-US" altLang="zh-TW" dirty="0">
                <a:solidFill>
                  <a:srgbClr val="FF0000"/>
                </a:solidFill>
              </a:rPr>
              <a:t>pointers and references </a:t>
            </a:r>
            <a:r>
              <a:rPr lang="en-US" altLang="zh-TW" dirty="0"/>
              <a:t>that can refer to objects of any concrete classes derived from the abstract class.</a:t>
            </a:r>
          </a:p>
          <a:p>
            <a:r>
              <a:rPr lang="en-US" altLang="zh-TW" dirty="0"/>
              <a:t>Programs typically use such pointers and references to manipulate derived-class objects </a:t>
            </a:r>
            <a:r>
              <a:rPr lang="en-US" altLang="zh-TW" dirty="0" err="1"/>
              <a:t>polymorphically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Abstract classes and polymorphism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7228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Normal member functions after inheritance </a:t>
            </a:r>
          </a:p>
          <a:p>
            <a:pPr lvl="1"/>
            <a:r>
              <a:rPr lang="en-US" altLang="zh-TW" dirty="0"/>
              <a:t>Based on the type of pointer or references</a:t>
            </a:r>
          </a:p>
          <a:p>
            <a:r>
              <a:rPr lang="en-US" altLang="zh-TW" dirty="0"/>
              <a:t>Virtual function</a:t>
            </a:r>
          </a:p>
          <a:p>
            <a:pPr lvl="1"/>
            <a:r>
              <a:rPr lang="en-US" altLang="zh-TW" dirty="0"/>
              <a:t>Based on the real data type, not the type of pointer or references</a:t>
            </a:r>
          </a:p>
          <a:p>
            <a:pPr lvl="1"/>
            <a:r>
              <a:rPr lang="en-US" altLang="zh-TW" dirty="0"/>
              <a:t>Final virtual function: cannot be overridden </a:t>
            </a:r>
          </a:p>
          <a:p>
            <a:r>
              <a:rPr lang="en-US" altLang="zh-TW" dirty="0"/>
              <a:t>Abstract class and pure virtual function</a:t>
            </a:r>
          </a:p>
          <a:p>
            <a:pPr lvl="1"/>
            <a:r>
              <a:rPr lang="en-US" altLang="zh-TW" dirty="0"/>
              <a:t>Only interface, no implementation.</a:t>
            </a:r>
          </a:p>
          <a:p>
            <a:pPr lvl="1"/>
            <a:r>
              <a:rPr lang="en-US" altLang="zh-TW" dirty="0"/>
              <a:t>Cannot be instantiated, but can be inherited.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9300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Dynamic cast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9136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explicit type conversion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53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TW" dirty="0"/>
              <a:t>Four casts</a:t>
            </a:r>
            <a:r>
              <a:rPr lang="zh-TW" altLang="en-US" dirty="0"/>
              <a:t> </a:t>
            </a:r>
            <a:r>
              <a:rPr lang="en-US" altLang="zh-TW" dirty="0"/>
              <a:t>in C++.  Use them as few as possible.</a:t>
            </a:r>
          </a:p>
          <a:p>
            <a:pPr algn="just"/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endParaRPr lang="en-US" altLang="zh-TW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n-US" altLang="zh-TW" dirty="0"/>
              <a:t>Want to modify a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/>
              <a:t> object?</a:t>
            </a:r>
          </a:p>
          <a:p>
            <a:pPr algn="just"/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endParaRPr lang="en-US" altLang="zh-TW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n-US" altLang="zh-TW" dirty="0"/>
              <a:t>When there is a </a:t>
            </a:r>
            <a:r>
              <a:rPr lang="en-US" altLang="zh-TW" i="1" dirty="0"/>
              <a:t>implicit conversion sequence</a:t>
            </a:r>
            <a:r>
              <a:rPr lang="en-US" altLang="zh-TW" dirty="0"/>
              <a:t>.</a:t>
            </a:r>
          </a:p>
          <a:p>
            <a:pPr algn="just"/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pPr lvl="1" algn="just"/>
            <a:r>
              <a:rPr lang="en-US" altLang="zh-TW" dirty="0"/>
              <a:t>How do I know a type is my derived class?</a:t>
            </a:r>
          </a:p>
          <a:p>
            <a:pPr algn="just"/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reinterpret_cast</a:t>
            </a:r>
            <a:endParaRPr lang="en-US" altLang="zh-TW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n-US" altLang="zh-TW" dirty="0"/>
              <a:t>Types? I do not care.</a:t>
            </a:r>
          </a:p>
        </p:txBody>
      </p:sp>
    </p:spTree>
    <p:extLst>
      <p:ext uri="{BB962C8B-B14F-4D97-AF65-F5344CB8AC3E}">
        <p14:creationId xmlns:p14="http://schemas.microsoft.com/office/powerpoint/2010/main" val="1434511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24025"/>
          </a:xfrm>
        </p:spPr>
        <p:txBody>
          <a:bodyPr/>
          <a:lstStyle/>
          <a:p>
            <a:pPr algn="just"/>
            <a:r>
              <a:rPr lang="en-US" altLang="zh-TW" dirty="0"/>
              <a:t>When you want to modify an object which cannot be modified (because it is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/>
              <a:t>).</a:t>
            </a:r>
          </a:p>
          <a:p>
            <a:pPr lvl="1" algn="just"/>
            <a:r>
              <a:rPr lang="en-US" altLang="zh-TW" dirty="0"/>
              <a:t>You have to ensure objects can </a:t>
            </a:r>
            <a:r>
              <a:rPr lang="en-US" altLang="zh-TW" dirty="0">
                <a:solidFill>
                  <a:srgbClr val="FF0000"/>
                </a:solidFill>
              </a:rPr>
              <a:t>really</a:t>
            </a:r>
            <a:r>
              <a:rPr lang="en-US" altLang="zh-TW" dirty="0"/>
              <a:t> be modified.</a:t>
            </a:r>
          </a:p>
        </p:txBody>
      </p:sp>
      <p:sp>
        <p:nvSpPr>
          <p:cNvPr id="7" name="矩形 6"/>
          <p:cNvSpPr/>
          <p:nvPr/>
        </p:nvSpPr>
        <p:spPr>
          <a:xfrm>
            <a:off x="838200" y="3363600"/>
            <a:ext cx="8305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&amp;j(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*j=10;  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//error: j is a constant reference to integer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&amp;&gt;(j)=10;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 //fine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//print 10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*p(&amp;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*&gt;(p)=20;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 //fine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//print 20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48169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/>
              <a:t>Implicit conversion sequence.</a:t>
            </a:r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marL="457200" lvl="1" indent="0" algn="just">
              <a:buNone/>
            </a:pP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594599" y="2302630"/>
            <a:ext cx="82541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long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l(0);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short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s(l);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//warning: conversion from 'unsigned long' to 'unsigned short'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f(0);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(f);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//warning: conversion from 'float' to 'unsigned short'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min(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l,i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//error: no matching function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       because l and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 are different types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1849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marL="0" indent="0" algn="just">
              <a:buNone/>
            </a:pPr>
            <a:endParaRPr lang="en-US" altLang="zh-TW" dirty="0"/>
          </a:p>
          <a:p>
            <a:pPr algn="just"/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altLang="zh-TW" dirty="0"/>
              <a:t> has more usage other than type conversions.</a:t>
            </a:r>
            <a:r>
              <a:rPr lang="zh-TW" altLang="en-US" dirty="0"/>
              <a:t> 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457199" y="1655248"/>
            <a:ext cx="85915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long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l(0);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short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s(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short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&gt;(l));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//I am pretty sure the value of l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 can be represented in unsigned short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f(0);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&gt;(f));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//I am pretty sure the value of f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 can be represented in unsigned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min(l,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long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//OK. The arguments have same type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5436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/>
              <a:t>In object-oriented programming, sometimes you may want to do some special operations on some types. To do this, use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altLang="zh-TW" dirty="0"/>
              <a:t>.</a:t>
            </a:r>
          </a:p>
          <a:p>
            <a:pPr algn="just"/>
            <a:r>
              <a:rPr lang="en-US" altLang="zh-TW" dirty="0"/>
              <a:t>Only </a:t>
            </a:r>
            <a:r>
              <a:rPr lang="en-US" altLang="zh-TW" i="1" dirty="0"/>
              <a:t>polymorphic class</a:t>
            </a:r>
            <a:r>
              <a:rPr lang="en-US" altLang="zh-TW" dirty="0"/>
              <a:t> can be casted by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altLang="zh-TW" dirty="0"/>
              <a:t>.</a:t>
            </a:r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6457950" y="5624513"/>
            <a:ext cx="2057400" cy="273844"/>
          </a:xfrm>
          <a:prstGeom prst="rect">
            <a:avLst/>
          </a:prstGeom>
        </p:spPr>
        <p:txBody>
          <a:bodyPr/>
          <a:lstStyle/>
          <a:p>
            <a:fld id="{A8BD4B26-9F92-4C43-B488-D029D9135F0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772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driver program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9269" y="1824908"/>
            <a:ext cx="890546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Vector v;	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altLang="zh-TW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aim base-class pointer at derived-class object and print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 *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arrayPtr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array does not have </a:t>
            </a:r>
            <a:r>
              <a:rPr lang="en-US" altLang="zh-TW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getCapacity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arrayPtr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getCapacity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Ok, because </a:t>
            </a:r>
            <a:r>
              <a:rPr lang="en-US" altLang="zh-TW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arrayPrt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pointing to a Vector*/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&lt;Vector*&gt;(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arrayPrt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getCapacity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976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591341" y="3856707"/>
            <a:ext cx="7938028" cy="2308324"/>
            <a:chOff x="1271055" y="5104802"/>
            <a:chExt cx="8386235" cy="3077761"/>
          </a:xfrm>
        </p:grpSpPr>
        <p:sp>
          <p:nvSpPr>
            <p:cNvPr id="5" name="矩形 4"/>
            <p:cNvSpPr/>
            <p:nvPr/>
          </p:nvSpPr>
          <p:spPr>
            <a:xfrm>
              <a:off x="1271055" y="5104802"/>
              <a:ext cx="4205420" cy="30777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{};</a:t>
              </a:r>
            </a:p>
            <a:p>
              <a:r>
                <a:rPr lang="en-US" altLang="zh-TW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//B do not have a virtual function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D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{};</a:t>
              </a:r>
            </a:p>
            <a:p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D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*d(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dynamic_cast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D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*&gt;(&amp;b));</a:t>
              </a:r>
              <a:endParaRPr lang="en-US" altLang="zh-TW" dirty="0">
                <a:solidFill>
                  <a:srgbClr val="008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//error: B is not a polymorphic class</a:t>
              </a:r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697292" y="5104802"/>
              <a:ext cx="3959998" cy="2708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  <a:r>
                <a:rPr lang="en-US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virtual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~B(){}};</a:t>
              </a:r>
            </a:p>
            <a:p>
              <a:r>
                <a:rPr lang="en-US" altLang="zh-TW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//B has a virtual function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D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{};</a:t>
              </a:r>
            </a:p>
            <a:p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D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*d(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dynamic_cast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D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*&gt;(&amp;b));</a:t>
              </a:r>
            </a:p>
            <a:p>
              <a:r>
                <a:rPr lang="en-US" altLang="zh-TW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//OK. B is a polymorphic class</a:t>
              </a:r>
              <a:endParaRPr lang="zh-TW" altLang="en-US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661274" y="1395698"/>
            <a:ext cx="67682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~B(){}};</a:t>
            </a:r>
          </a:p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do_D_operations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*&gt;(&amp;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	...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573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polymorphism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873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Unlike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altLang="zh-TW" dirty="0"/>
              <a:t> provides a mechanism for you to determine whether the type can really be converted.</a:t>
            </a:r>
          </a:p>
          <a:p>
            <a:pPr lvl="1" algn="just"/>
            <a:r>
              <a:rPr lang="en-US" altLang="zh-TW" dirty="0"/>
              <a:t>Return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TW" dirty="0"/>
              <a:t> (for pointer) or throw an exception (for reference) if</a:t>
            </a:r>
            <a:r>
              <a:rPr lang="zh-TW" altLang="en-US" dirty="0"/>
              <a:t> </a:t>
            </a:r>
            <a:r>
              <a:rPr lang="en-US" altLang="zh-TW" dirty="0"/>
              <a:t>the conversion fails.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7086600" y="5624513"/>
            <a:ext cx="2057400" cy="274637"/>
          </a:xfrm>
          <a:prstGeom prst="rect">
            <a:avLst/>
          </a:prstGeom>
        </p:spPr>
        <p:txBody>
          <a:bodyPr/>
          <a:lstStyle/>
          <a:p>
            <a:fld id="{A8BD4B26-9F92-4C43-B488-D029D9135F0F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923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cast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23900" y="1658554"/>
            <a:ext cx="7829550" cy="4303566"/>
            <a:chOff x="1524000" y="1877006"/>
            <a:chExt cx="9144000" cy="5738086"/>
          </a:xfrm>
        </p:grpSpPr>
        <p:sp>
          <p:nvSpPr>
            <p:cNvPr id="5" name="矩形 4"/>
            <p:cNvSpPr/>
            <p:nvPr/>
          </p:nvSpPr>
          <p:spPr>
            <a:xfrm>
              <a:off x="3953036" y="1877006"/>
              <a:ext cx="3797300" cy="23391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virtual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~B(){}};</a:t>
              </a:r>
            </a:p>
            <a:p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D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{};</a:t>
              </a:r>
            </a:p>
            <a:p>
              <a:endParaRPr lang="zh-TW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D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1524000" y="4537328"/>
              <a:ext cx="9144000" cy="3077764"/>
              <a:chOff x="1524000" y="4537328"/>
              <a:chExt cx="9144000" cy="3077764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524000" y="4537328"/>
                <a:ext cx="4716613" cy="30777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zh-TW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dynamic_cast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altLang="zh-TW" dirty="0">
                    <a:solidFill>
                      <a:srgbClr val="2B91AF"/>
                    </a:solidFill>
                    <a:latin typeface="Consolas" panose="020B0609020204030204" pitchFamily="49" charset="0"/>
                  </a:rPr>
                  <a:t>B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*&gt;(&amp;b))</a:t>
                </a:r>
              </a:p>
              <a:p>
                <a:pPr lvl="0"/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cout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"success"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endl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  <a:r>
                  <a:rPr lang="en-US" altLang="zh-TW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</a:t>
                </a:r>
                <a:endPara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lvl="0"/>
                <a:r>
                  <a:rPr lang="en-US" altLang="zh-TW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else</a:t>
                </a:r>
                <a:endPara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lvl="0"/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cout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"failure"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endl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pPr lvl="0"/>
                <a:r>
                  <a:rPr lang="en-US" altLang="zh-TW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dynamic_cast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altLang="zh-TW" dirty="0">
                    <a:solidFill>
                      <a:srgbClr val="2B91AF"/>
                    </a:solidFill>
                    <a:latin typeface="Consolas" panose="020B0609020204030204" pitchFamily="49" charset="0"/>
                  </a:rPr>
                  <a:t>D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*&gt;(&amp;b))</a:t>
                </a:r>
              </a:p>
              <a:p>
                <a:pPr lvl="0"/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cout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"success"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endl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pPr lvl="0"/>
                <a:r>
                  <a:rPr lang="en-US" altLang="zh-TW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else</a:t>
                </a:r>
                <a:endPara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lvl="0"/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cout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"failure"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endl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  <a:r>
                  <a:rPr lang="en-US" altLang="zh-TW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</a:t>
                </a:r>
                <a:endParaRPr lang="zh-TW" alt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96000" y="4537328"/>
                <a:ext cx="4572000" cy="307776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/>
                <a:r>
                  <a:rPr lang="en-US" altLang="zh-TW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dynamic_cast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altLang="zh-TW" dirty="0">
                    <a:solidFill>
                      <a:srgbClr val="2B91AF"/>
                    </a:solidFill>
                    <a:latin typeface="Consolas" panose="020B0609020204030204" pitchFamily="49" charset="0"/>
                  </a:rPr>
                  <a:t>B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*&gt;(&amp;d))</a:t>
                </a:r>
              </a:p>
              <a:p>
                <a:pPr lvl="0"/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cout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"success"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endl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  <a:r>
                  <a:rPr lang="en-US" altLang="zh-TW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</a:t>
                </a:r>
                <a:endPara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lvl="0"/>
                <a:r>
                  <a:rPr lang="en-US" altLang="zh-TW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else</a:t>
                </a:r>
                <a:endPara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lvl="0"/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cout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"failure"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endl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pPr lvl="0"/>
                <a:r>
                  <a:rPr lang="en-US" altLang="zh-TW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dynamic_cast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altLang="zh-TW" dirty="0">
                    <a:solidFill>
                      <a:srgbClr val="2B91AF"/>
                    </a:solidFill>
                    <a:latin typeface="Consolas" panose="020B0609020204030204" pitchFamily="49" charset="0"/>
                  </a:rPr>
                  <a:t>D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*&gt;(&amp;d))</a:t>
                </a:r>
              </a:p>
              <a:p>
                <a:pPr lvl="0"/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cout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"success"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endl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  <a:r>
                  <a:rPr lang="en-US" altLang="zh-TW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</a:t>
                </a:r>
                <a:endPara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lvl="0"/>
                <a:r>
                  <a:rPr lang="en-US" altLang="zh-TW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else</a:t>
                </a:r>
                <a:endPara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lvl="0"/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cout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"failure"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endl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  <a:endParaRPr lang="zh-TW" alt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4719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Of course,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altLang="zh-TW" dirty="0"/>
              <a:t> can also check other types.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altLang="zh-TW" dirty="0"/>
              <a:t> may do runtime check.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6457950" y="5624513"/>
            <a:ext cx="2057400" cy="273844"/>
          </a:xfrm>
          <a:prstGeom prst="rect">
            <a:avLst/>
          </a:prstGeom>
        </p:spPr>
        <p:txBody>
          <a:bodyPr/>
          <a:lstStyle/>
          <a:p>
            <a:fld id="{A8BD4B26-9F92-4C43-B488-D029D9135F0F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27950" y="2735194"/>
            <a:ext cx="7177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~B(){}};</a:t>
            </a:r>
          </a:p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&lt;A*&gt;(&amp;b))	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//you can do this,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"success"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"failure"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//&lt;-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1243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Runtime type information allows programmer to get the exact type (class) of an object during the runtime.</a:t>
            </a:r>
          </a:p>
          <a:p>
            <a:r>
              <a:rPr lang="en-US" altLang="zh-TW" dirty="0"/>
              <a:t>Two useful mechanisms can be used to obtain the runtime type information</a:t>
            </a:r>
          </a:p>
          <a:p>
            <a:pPr lvl="1"/>
            <a:r>
              <a:rPr lang="en-US" altLang="zh-TW" dirty="0"/>
              <a:t>Dynamic casting</a:t>
            </a:r>
          </a:p>
          <a:p>
            <a:pPr lvl="1"/>
            <a:r>
              <a:rPr lang="en-US" altLang="zh-TW" dirty="0" err="1"/>
              <a:t>Typeid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Runtime type information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6545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Based class pointer, pointing to a derived object, cannot invoke the derived class specific functions, 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unless it uses </a:t>
            </a:r>
            <a:r>
              <a:rPr lang="en-US" altLang="zh-TW" dirty="0" err="1"/>
              <a:t>downcasting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Dynamic casting (</a:t>
            </a:r>
            <a:r>
              <a:rPr lang="zh-TW" altLang="en-US" dirty="0"/>
              <a:t>動態型別轉換</a:t>
            </a:r>
            <a:r>
              <a:rPr lang="en-US" altLang="zh-TW" dirty="0"/>
              <a:t>) can be used to achieve </a:t>
            </a:r>
            <a:r>
              <a:rPr lang="en-US" altLang="zh-TW" dirty="0" err="1"/>
              <a:t>downcasting</a:t>
            </a:r>
            <a:r>
              <a:rPr lang="en-US" altLang="zh-TW" dirty="0"/>
              <a:t>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Downcasting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97577" y="3225301"/>
            <a:ext cx="4793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getCapacity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80438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phrase </a:t>
            </a:r>
            <a:r>
              <a:rPr lang="en-US" altLang="zh-TW" dirty="0" err="1"/>
              <a:t>dynamic_cast</a:t>
            </a:r>
            <a:r>
              <a:rPr lang="en-US" altLang="zh-TW" dirty="0"/>
              <a:t> &lt;derived class&gt; tries to cast a base class to a derived class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If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dirty="0"/>
              <a:t> does </a:t>
            </a:r>
            <a:r>
              <a:rPr lang="en-US" altLang="zh-TW" dirty="0">
                <a:solidFill>
                  <a:srgbClr val="FF0000"/>
                </a:solidFill>
              </a:rPr>
              <a:t>NOT</a:t>
            </a:r>
            <a:r>
              <a:rPr lang="en-US" altLang="zh-TW" dirty="0"/>
              <a:t> point to a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altLang="zh-TW" dirty="0"/>
              <a:t>,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dirty="0"/>
              <a:t> will return a Null pointer.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casting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38250" y="2815252"/>
            <a:ext cx="708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Ptr =</a:t>
            </a:r>
          </a:p>
          <a:p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dynamic_cast &lt;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*&gt;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Ptr);</a:t>
            </a:r>
          </a:p>
        </p:txBody>
      </p:sp>
    </p:spTree>
    <p:extLst>
      <p:ext uri="{BB962C8B-B14F-4D97-AF65-F5344CB8AC3E}">
        <p14:creationId xmlns:p14="http://schemas.microsoft.com/office/powerpoint/2010/main" val="4141208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reinterpret_cast</a:t>
            </a:r>
            <a:endParaRPr lang="en-US" altLang="zh-TW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zh-TW" dirty="0"/>
              <a:t>When you do NOT care type-safety and cross-platform issue.</a:t>
            </a:r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819150" y="2847916"/>
            <a:ext cx="83915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(1073741824);</a:t>
            </a:r>
          </a:p>
          <a:p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*d(</a:t>
            </a:r>
            <a:r>
              <a:rPr lang="en-US" altLang="zh-TW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*&gt;(&amp;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*d</a:t>
            </a:r>
            <a:r>
              <a:rPr lang="en-US" altLang="zh-TW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altLang="zh-TW" sz="2400" dirty="0">
                <a:solidFill>
                  <a:srgbClr val="008000"/>
                </a:solidFill>
                <a:latin typeface="Consolas" panose="020B0609020204030204" pitchFamily="49" charset="0"/>
              </a:rPr>
              <a:t>//"may" print 2</a:t>
            </a:r>
          </a:p>
          <a:p>
            <a:endParaRPr lang="en-US" altLang="zh-TW" sz="24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421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you want to temporarily store an object into an different type object.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reinterpret_cast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4437" y="3213617"/>
            <a:ext cx="65055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*p1(</a:t>
            </a:r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altLang="zh-TW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*p2(</a:t>
            </a:r>
            <a:r>
              <a:rPr lang="en-US" altLang="zh-TW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*&gt;(p1));</a:t>
            </a:r>
          </a:p>
          <a:p>
            <a:r>
              <a:rPr lang="en-US" altLang="zh-TW" sz="2400" dirty="0">
                <a:solidFill>
                  <a:srgbClr val="008000"/>
                </a:solidFill>
                <a:latin typeface="Consolas" panose="020B0609020204030204" pitchFamily="49" charset="0"/>
              </a:rPr>
              <a:t>//the value of p1 may not equal to p2</a:t>
            </a:r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*p3(</a:t>
            </a:r>
            <a:r>
              <a:rPr lang="en-US" altLang="zh-TW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*&gt;(p2));</a:t>
            </a:r>
          </a:p>
          <a:p>
            <a:r>
              <a:rPr lang="en-US" altLang="zh-TW" sz="2400" dirty="0">
                <a:solidFill>
                  <a:srgbClr val="008000"/>
                </a:solidFill>
                <a:latin typeface="Consolas" panose="020B0609020204030204" pitchFamily="49" charset="0"/>
              </a:rPr>
              <a:t>//the value of p1 always equals to p3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828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 object of a </a:t>
            </a:r>
            <a:r>
              <a:rPr lang="en-US" altLang="zh-TW" dirty="0">
                <a:solidFill>
                  <a:srgbClr val="FF0000"/>
                </a:solidFill>
              </a:rPr>
              <a:t>derived class</a:t>
            </a:r>
            <a:r>
              <a:rPr lang="en-US" altLang="zh-TW" dirty="0"/>
              <a:t> can be treated as an object of its </a:t>
            </a:r>
            <a:r>
              <a:rPr lang="en-US" altLang="zh-TW" dirty="0">
                <a:solidFill>
                  <a:srgbClr val="FF0000"/>
                </a:solidFill>
              </a:rPr>
              <a:t>base class</a:t>
            </a:r>
            <a:r>
              <a:rPr lang="en-US" altLang="zh-TW" dirty="0"/>
              <a:t>.  </a:t>
            </a:r>
          </a:p>
          <a:p>
            <a:pPr lvl="1"/>
            <a:r>
              <a:rPr lang="en-US" altLang="zh-TW" dirty="0"/>
              <a:t>However, we cannot treat a base-class object as an object of any of its derived classes.</a:t>
            </a:r>
          </a:p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is-a</a:t>
            </a:r>
            <a:r>
              <a:rPr lang="en-US" altLang="zh-TW" dirty="0"/>
              <a:t> relationship applies only from a derived class to its direct and indirect base classes.</a:t>
            </a:r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Inheritance hierarchy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920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Recall that</a:t>
            </a:r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Vector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28731" y="2603625"/>
            <a:ext cx="1290738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120903" y="1600200"/>
            <a:ext cx="1106393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4" idx="0"/>
            <a:endCxn id="5" idx="2"/>
          </p:cNvCxnSpPr>
          <p:nvPr/>
        </p:nvCxnSpPr>
        <p:spPr>
          <a:xfrm flipV="1">
            <a:off x="3674100" y="2061865"/>
            <a:ext cx="0" cy="54176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872665" y="1597380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Base class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753844" y="2623261"/>
            <a:ext cx="1815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Derived class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457201" y="3371462"/>
            <a:ext cx="8229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Vector v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derived-class object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arrayPtr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base-class pointer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vectorPtr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derived-class pointer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arrayPtr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   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point to v</a:t>
            </a:r>
          </a:p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arrayPtr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u="sng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vectorPtr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vectorPtr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u="sng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284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This “crossover” is allowed because an object of a derived class </a:t>
            </a:r>
            <a:r>
              <a:rPr lang="en-US" altLang="zh-TW" dirty="0">
                <a:solidFill>
                  <a:srgbClr val="FF0000"/>
                </a:solidFill>
              </a:rPr>
              <a:t>is an </a:t>
            </a:r>
            <a:r>
              <a:rPr lang="en-US" altLang="zh-TW" dirty="0"/>
              <a:t>object of its base class.</a:t>
            </a:r>
          </a:p>
          <a:p>
            <a:r>
              <a:rPr lang="en-US" altLang="zh-TW" dirty="0"/>
              <a:t>Which function is invoked depends on </a:t>
            </a:r>
            <a:r>
              <a:rPr lang="en-US" altLang="zh-TW" dirty="0">
                <a:solidFill>
                  <a:srgbClr val="FF0000"/>
                </a:solidFill>
              </a:rPr>
              <a:t>the type of the pointer </a:t>
            </a:r>
            <a:r>
              <a:rPr lang="en-US" altLang="zh-TW" dirty="0"/>
              <a:t>(or reference) used to invoke the function, not the type of the object for which the member function is called. 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The inverse (D-&gt;B) is not allowed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463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Can the base class pointer, pointing to a derived object, invoke the functions defined in the derived class? (</a:t>
            </a:r>
            <a:r>
              <a:rPr lang="en-US" altLang="zh-TW" dirty="0">
                <a:solidFill>
                  <a:srgbClr val="FF0000"/>
                </a:solidFill>
              </a:rPr>
              <a:t>function override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override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410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Yes, if the function defined in the base class is a </a:t>
            </a:r>
            <a:r>
              <a:rPr lang="en-US" altLang="zh-TW" dirty="0">
                <a:solidFill>
                  <a:srgbClr val="FF0000"/>
                </a:solidFill>
              </a:rPr>
              <a:t>virtual function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If we declare a base-class function as virtual, we can override that function to enable </a:t>
            </a:r>
            <a:r>
              <a:rPr lang="en-US" altLang="zh-TW" dirty="0">
                <a:solidFill>
                  <a:srgbClr val="FF0000"/>
                </a:solidFill>
              </a:rPr>
              <a:t>polymorphic </a:t>
            </a:r>
            <a:r>
              <a:rPr lang="en-US" altLang="zh-TW" dirty="0"/>
              <a:t>behavior.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Virtual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2913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If a program invokes a </a:t>
            </a:r>
            <a:r>
              <a:rPr lang="en-US" altLang="zh-TW" dirty="0">
                <a:solidFill>
                  <a:srgbClr val="FF0000"/>
                </a:solidFill>
              </a:rPr>
              <a:t>virtual</a:t>
            </a:r>
            <a:r>
              <a:rPr lang="en-US" altLang="zh-TW" dirty="0"/>
              <a:t> function through a base-class pointer to a derived-class object (or a base-class reference to a derived-class object), the program will choose the correct derived-class function dynamically (i.e., at execution time) based on the </a:t>
            </a:r>
            <a:r>
              <a:rPr lang="en-US" altLang="zh-TW" dirty="0">
                <a:solidFill>
                  <a:srgbClr val="FF0000"/>
                </a:solidFill>
              </a:rPr>
              <a:t>object type</a:t>
            </a:r>
            <a:r>
              <a:rPr lang="en-US" altLang="zh-TW" dirty="0"/>
              <a:t>—not the pointer or reference type.</a:t>
            </a:r>
          </a:p>
          <a:p>
            <a:pPr lvl="1"/>
            <a:r>
              <a:rPr lang="en-US" altLang="zh-TW" dirty="0"/>
              <a:t>Also called dynamic binding or late binding.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Polymorphism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745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10512</TotalTime>
  <Words>2226</Words>
  <Application>Microsoft Office PowerPoint</Application>
  <PresentationFormat>如螢幕大小 (4:3)</PresentationFormat>
  <Paragraphs>286</Paragraphs>
  <Slides>37</Slides>
  <Notes>0</Notes>
  <HiddenSlides>3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Courier New</vt:lpstr>
      <vt:lpstr>Office 佈景主題</vt:lpstr>
      <vt:lpstr>Introduction to Programming(II) Week 11: C++ Polymorphism</vt:lpstr>
      <vt:lpstr>Object-oriented design</vt:lpstr>
      <vt:lpstr>polymorphism</vt:lpstr>
      <vt:lpstr>Inheritance hierarchy</vt:lpstr>
      <vt:lpstr>Example: Vector</vt:lpstr>
      <vt:lpstr>Why?</vt:lpstr>
      <vt:lpstr>Function override</vt:lpstr>
      <vt:lpstr>Virtual function</vt:lpstr>
      <vt:lpstr>Polymorphism </vt:lpstr>
      <vt:lpstr>Example: Array and Vector</vt:lpstr>
      <vt:lpstr>Example: driver program</vt:lpstr>
      <vt:lpstr>Why adding override?</vt:lpstr>
      <vt:lpstr>Virtual destructor</vt:lpstr>
      <vt:lpstr>Final member function</vt:lpstr>
      <vt:lpstr>Final class</vt:lpstr>
      <vt:lpstr>Abstract classes</vt:lpstr>
      <vt:lpstr>Example: Continuous List</vt:lpstr>
      <vt:lpstr>Pure virtual function</vt:lpstr>
      <vt:lpstr>Virtual and concrete functions</vt:lpstr>
      <vt:lpstr>Abstract classes and polymorphism</vt:lpstr>
      <vt:lpstr>Summary </vt:lpstr>
      <vt:lpstr>Dynamic cast</vt:lpstr>
      <vt:lpstr>explicit type conversion</vt:lpstr>
      <vt:lpstr>const_cast</vt:lpstr>
      <vt:lpstr>static_cast</vt:lpstr>
      <vt:lpstr>static_cast</vt:lpstr>
      <vt:lpstr>dynamic_cast</vt:lpstr>
      <vt:lpstr>Example: driver program</vt:lpstr>
      <vt:lpstr>dynamic_cast</vt:lpstr>
      <vt:lpstr>dynamic_cast</vt:lpstr>
      <vt:lpstr>Dynamic cast</vt:lpstr>
      <vt:lpstr>dynamic_cast</vt:lpstr>
      <vt:lpstr>Runtime type information</vt:lpstr>
      <vt:lpstr>Downcasting</vt:lpstr>
      <vt:lpstr>Dynamic casting</vt:lpstr>
      <vt:lpstr>reinterpret_cast</vt:lpstr>
      <vt:lpstr>reinterpret_cast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家誠 曹</cp:lastModifiedBy>
  <cp:revision>2783</cp:revision>
  <dcterms:created xsi:type="dcterms:W3CDTF">2014-08-19T02:20:21Z</dcterms:created>
  <dcterms:modified xsi:type="dcterms:W3CDTF">2020-05-28T21:29:27Z</dcterms:modified>
</cp:coreProperties>
</file>