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0"/>
  </p:notesMasterIdLst>
  <p:sldIdLst>
    <p:sldId id="256" r:id="rId2"/>
    <p:sldId id="420" r:id="rId3"/>
    <p:sldId id="405" r:id="rId4"/>
    <p:sldId id="416" r:id="rId5"/>
    <p:sldId id="412" r:id="rId6"/>
    <p:sldId id="421" r:id="rId7"/>
    <p:sldId id="422" r:id="rId8"/>
    <p:sldId id="423" r:id="rId9"/>
    <p:sldId id="425" r:id="rId10"/>
    <p:sldId id="426" r:id="rId11"/>
    <p:sldId id="427" r:id="rId12"/>
    <p:sldId id="428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7" r:id="rId23"/>
    <p:sldId id="448" r:id="rId24"/>
    <p:sldId id="452" r:id="rId25"/>
    <p:sldId id="449" r:id="rId26"/>
    <p:sldId id="450" r:id="rId27"/>
    <p:sldId id="453" r:id="rId28"/>
    <p:sldId id="45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2020/5/8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C515F-FEAF-4889-B4B2-E7E6E45A4FE0}" type="datetime1">
              <a:rPr lang="en-US"/>
              <a:pPr>
                <a:defRPr/>
              </a:pPr>
              <a:t>5/8/2020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24616-3C95-4104-9DBA-7D6DD38EC2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7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factory-meth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11: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S</a:t>
            </a:r>
            <a:r>
              <a:rPr kumimoji="1" lang="en-US" altLang="zh-TW" dirty="0" smtClean="0"/>
              <a:t>upplements 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Toggles on or off synchronization of all the </a:t>
            </a:r>
            <a:r>
              <a:rPr lang="en-US" altLang="zh-TW" dirty="0" err="1">
                <a:solidFill>
                  <a:srgbClr val="FF0000"/>
                </a:solidFill>
              </a:rPr>
              <a:t>iostream</a:t>
            </a:r>
            <a:r>
              <a:rPr lang="en-US" altLang="zh-TW" dirty="0"/>
              <a:t> standard streams with their corresponding standard </a:t>
            </a:r>
            <a:r>
              <a:rPr lang="en-US" altLang="zh-TW" dirty="0">
                <a:solidFill>
                  <a:srgbClr val="FF0000"/>
                </a:solidFill>
              </a:rPr>
              <a:t>C streams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stdio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/>
              <a:t>if </a:t>
            </a:r>
            <a:r>
              <a:rPr lang="en-US" altLang="zh-TW" dirty="0"/>
              <a:t>it is called before the program performs its first input or output operation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/>
              <a:t>By default, </a:t>
            </a:r>
            <a:r>
              <a:rPr lang="en-US" altLang="zh-TW" dirty="0" err="1"/>
              <a:t>iostream</a:t>
            </a:r>
            <a:r>
              <a:rPr lang="en-US" altLang="zh-TW" dirty="0"/>
              <a:t> objects and </a:t>
            </a:r>
            <a:r>
              <a:rPr lang="en-US" altLang="zh-TW" dirty="0" err="1"/>
              <a:t>cstdio</a:t>
            </a:r>
            <a:r>
              <a:rPr lang="en-US" altLang="zh-TW" dirty="0"/>
              <a:t> streams are </a:t>
            </a:r>
            <a:r>
              <a:rPr lang="en-US" altLang="zh-TW" dirty="0" smtClean="0"/>
              <a:t>synchronized.</a:t>
            </a:r>
          </a:p>
          <a:p>
            <a:pPr lvl="1"/>
            <a:r>
              <a:rPr lang="en-US" altLang="zh-TW" dirty="0" smtClean="0"/>
              <a:t>Without synchronization, the mixed use of 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 and C stream will cause problems.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Meaning of </a:t>
            </a:r>
            <a:r>
              <a:rPr lang="en-US" altLang="zh-TW" b="1" dirty="0" err="1"/>
              <a:t>sync_with_stdio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4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ios_base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sync_with_stdio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&lt; 100;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+=2){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("%d ", i+1);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0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err="1" smtClean="0"/>
              <a:t>endl</a:t>
            </a:r>
            <a:r>
              <a:rPr lang="en-US" altLang="zh-TW" dirty="0" smtClean="0"/>
              <a:t> will cause slow down</a:t>
            </a:r>
          </a:p>
          <a:p>
            <a:pPr lvl="1"/>
            <a:r>
              <a:rPr lang="en-US" altLang="zh-TW" dirty="0" err="1" smtClean="0"/>
              <a:t>endl</a:t>
            </a:r>
            <a:r>
              <a:rPr lang="en-US" altLang="zh-TW" dirty="0" smtClean="0"/>
              <a:t> = ‘\</a:t>
            </a:r>
            <a:r>
              <a:rPr lang="en-US" altLang="zh-TW" dirty="0" err="1" smtClean="0"/>
              <a:t>n’+flush</a:t>
            </a:r>
            <a:endParaRPr lang="en-US" altLang="zh-TW" dirty="0" smtClean="0"/>
          </a:p>
          <a:p>
            <a:r>
              <a:rPr lang="en-US" altLang="zh-TW" dirty="0"/>
              <a:t>Get/set tied </a:t>
            </a:r>
            <a:r>
              <a:rPr lang="en-US" altLang="zh-TW" dirty="0" smtClean="0"/>
              <a:t>stream: </a:t>
            </a:r>
            <a:r>
              <a:rPr lang="en-US" altLang="zh-TW" b="1" dirty="0" err="1" smtClean="0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ios</a:t>
            </a:r>
            <a:r>
              <a:rPr lang="en-US" altLang="zh-TW" b="1" dirty="0"/>
              <a:t>::tie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tied stream is an output stream object which is flushed before each i/o operation in this stream object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For more details, see here</a:t>
            </a:r>
          </a:p>
          <a:p>
            <a:pPr lvl="1"/>
            <a:r>
              <a:rPr lang="en-US" altLang="zh-TW" dirty="0"/>
              <a:t>http://chino.taipei/note-2016-0311C-</a:t>
            </a:r>
            <a:r>
              <a:rPr lang="zh-TW" altLang="en-US" dirty="0"/>
              <a:t>的輸出入</a:t>
            </a:r>
            <a:r>
              <a:rPr lang="en-US" altLang="zh-TW" dirty="0" err="1"/>
              <a:t>cin-cout</a:t>
            </a:r>
            <a:r>
              <a:rPr lang="zh-TW" altLang="en-US" dirty="0"/>
              <a:t>和</a:t>
            </a:r>
            <a:r>
              <a:rPr lang="en-US" altLang="zh-TW" dirty="0" err="1"/>
              <a:t>scanf-printf</a:t>
            </a:r>
            <a:r>
              <a:rPr lang="zh-TW" altLang="en-US" dirty="0"/>
              <a:t>誰比較快？</a:t>
            </a:r>
            <a:r>
              <a:rPr lang="en-US" altLang="zh-TW" dirty="0"/>
              <a:t>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5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 inheritance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2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Multiple </a:t>
            </a:r>
            <a:r>
              <a:rPr lang="en-US" sz="4400" dirty="0"/>
              <a:t>Inheritance</a:t>
            </a:r>
          </a:p>
        </p:txBody>
      </p:sp>
      <p:sp>
        <p:nvSpPr>
          <p:cNvPr id="7373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/>
              <a:t>In C++, a class may be derived from more than one base class—a technique known as multiple inheritance in which a derived class inherits the members of two or more base classes.</a:t>
            </a:r>
          </a:p>
          <a:p>
            <a:r>
              <a:rPr lang="en-US" altLang="zh-TW" dirty="0" smtClean="0"/>
              <a:t>Some </a:t>
            </a:r>
            <a:r>
              <a:rPr lang="en-US" altLang="zh-TW" dirty="0"/>
              <a:t>of the problems associated with multiple inheritance are so subtle that newer programming languages, such as Java and C#, do not have multiple inheritance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96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The </a:t>
            </a:r>
            <a:r>
              <a:rPr lang="en-US" sz="4400" dirty="0"/>
              <a:t>same </a:t>
            </a:r>
            <a:r>
              <a:rPr lang="en-US" sz="4400" dirty="0" smtClean="0"/>
              <a:t>name problem</a:t>
            </a:r>
            <a:endParaRPr lang="en-US" sz="4400" dirty="0"/>
          </a:p>
        </p:txBody>
      </p:sp>
      <p:sp>
        <p:nvSpPr>
          <p:cNvPr id="7680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Problem: each of the base classes contain data members/functions that have the same name.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This can lead to ambiguity problems when you attempt to compile.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Example: class D is inherited from class B1 and class B2.  Both B1 and B2 have a public function </a:t>
            </a:r>
            <a:r>
              <a:rPr lang="en-US" altLang="zh-TW" dirty="0" err="1"/>
              <a:t>getData</a:t>
            </a:r>
            <a:r>
              <a:rPr lang="en-US" altLang="zh-TW" dirty="0"/>
              <a:t>().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Solution: using the scope resolution operator.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D.B1::</a:t>
            </a:r>
            <a:r>
              <a:rPr lang="en-US" altLang="zh-TW" dirty="0" err="1"/>
              <a:t>getData</a:t>
            </a:r>
            <a:r>
              <a:rPr lang="en-US" altLang="zh-TW" dirty="0"/>
              <a:t>() or D.B2::</a:t>
            </a:r>
            <a:r>
              <a:rPr lang="en-US" altLang="zh-TW" dirty="0" err="1"/>
              <a:t>getData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46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Constructors</a:t>
            </a:r>
            <a:endParaRPr lang="zh-TW" altLang="en-US" sz="4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base-class </a:t>
            </a:r>
            <a:r>
              <a:rPr lang="en-US" altLang="zh-TW" dirty="0" smtClean="0"/>
              <a:t>constructors </a:t>
            </a:r>
            <a:r>
              <a:rPr lang="en-US" altLang="zh-TW" dirty="0"/>
              <a:t>are called in the order that the inheritance is specified, not in the order in which their constructors are mentioned; also, if the base-class constructors are not explicitly called in the member-initializer list, their default constructors will be called implicitly.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79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Class pointer</a:t>
            </a:r>
            <a:endParaRPr lang="zh-TW" altLang="en-US" sz="4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is-a relationships of single inheritance also apply in multiple-inheritance relationships.</a:t>
            </a:r>
          </a:p>
          <a:p>
            <a:r>
              <a:rPr lang="en-US" altLang="zh-TW" dirty="0" smtClean="0"/>
              <a:t>Example: class D is inherited from class B1 and class B2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D </a:t>
            </a:r>
            <a:r>
              <a:rPr lang="en-US" altLang="zh-TW" dirty="0" err="1" smtClean="0"/>
              <a:t>Dobj</a:t>
            </a:r>
            <a:r>
              <a:rPr lang="en-US" altLang="zh-TW" dirty="0" smtClean="0"/>
              <a:t>; B1* ptr1 = &amp;D; B2* ptr2 = &amp;D;</a:t>
            </a:r>
            <a:endParaRPr lang="en-US" altLang="zh-TW" dirty="0"/>
          </a:p>
          <a:p>
            <a:pPr lvl="1"/>
            <a:r>
              <a:rPr lang="en-US" altLang="zh-TW" dirty="0" smtClean="0"/>
              <a:t>This is allowed because D is a B1, and D is a B2.</a:t>
            </a:r>
          </a:p>
          <a:p>
            <a:pPr lvl="1"/>
            <a:r>
              <a:rPr lang="en-US" altLang="zh-TW" dirty="0" smtClean="0"/>
              <a:t>B1-&gt;</a:t>
            </a:r>
            <a:r>
              <a:rPr lang="en-US" altLang="zh-TW" dirty="0" err="1" smtClean="0"/>
              <a:t>getData</a:t>
            </a:r>
            <a:r>
              <a:rPr lang="en-US" altLang="zh-TW" dirty="0" smtClean="0"/>
              <a:t>() calls B1’s </a:t>
            </a:r>
            <a:r>
              <a:rPr lang="en-US" altLang="zh-TW" dirty="0" err="1" smtClean="0"/>
              <a:t>getData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B2-&gt;</a:t>
            </a:r>
            <a:r>
              <a:rPr lang="en-US" altLang="zh-TW" dirty="0" err="1" smtClean="0"/>
              <a:t>getData</a:t>
            </a:r>
            <a:r>
              <a:rPr lang="en-US" altLang="zh-TW" dirty="0" smtClean="0"/>
              <a:t>() calls B2’s </a:t>
            </a:r>
            <a:r>
              <a:rPr lang="en-US" altLang="zh-TW" dirty="0" err="1" smtClean="0"/>
              <a:t>getData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0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 smtClean="0"/>
              <a:t>Diamond shape inheritance</a:t>
            </a:r>
            <a:endParaRPr lang="zh-TW" altLang="en-US" sz="4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iostream</a:t>
            </a:r>
            <a:endParaRPr lang="en-US" altLang="zh-TW" dirty="0" smtClean="0"/>
          </a:p>
          <a:p>
            <a:r>
              <a:rPr lang="en-US" altLang="zh-TW" dirty="0" smtClean="0"/>
              <a:t>This could cause a problem. </a:t>
            </a:r>
          </a:p>
          <a:p>
            <a:endParaRPr lang="zh-TW" altLang="en-US" dirty="0"/>
          </a:p>
        </p:txBody>
      </p:sp>
      <p:pic>
        <p:nvPicPr>
          <p:cNvPr id="4" name="Picture 1" descr="ch24imageslides_Page_36.png"/>
          <p:cNvPicPr>
            <a:picLocks noGrp="1" noChangeAspect="1"/>
          </p:cNvPicPr>
          <p:nvPr isPhoto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r="30625" b="46726"/>
          <a:stretch/>
        </p:blipFill>
        <p:spPr bwMode="auto">
          <a:xfrm>
            <a:off x="1295399" y="3244851"/>
            <a:ext cx="6010275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1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Solution: virtual inheritance </a:t>
            </a:r>
            <a:endParaRPr lang="zh-TW" altLang="en-US" sz="4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problem of </a:t>
            </a:r>
            <a:r>
              <a:rPr lang="en-US" altLang="zh-TW" dirty="0">
                <a:solidFill>
                  <a:srgbClr val="FF0000"/>
                </a:solidFill>
              </a:rPr>
              <a:t>duplicate </a:t>
            </a:r>
            <a:r>
              <a:rPr lang="en-US" altLang="zh-TW" dirty="0" err="1">
                <a:solidFill>
                  <a:srgbClr val="FF0000"/>
                </a:solidFill>
              </a:rPr>
              <a:t>subobjects</a:t>
            </a:r>
            <a:r>
              <a:rPr lang="en-US" altLang="zh-TW" dirty="0"/>
              <a:t> is resolved with virtual inheritance.</a:t>
            </a:r>
          </a:p>
          <a:p>
            <a:r>
              <a:rPr lang="en-US" altLang="zh-TW" dirty="0"/>
              <a:t>When a base class is inherited as virtual, only one </a:t>
            </a:r>
            <a:r>
              <a:rPr lang="en-US" altLang="zh-TW" dirty="0" err="1"/>
              <a:t>subobject</a:t>
            </a:r>
            <a:r>
              <a:rPr lang="en-US" altLang="zh-TW" dirty="0"/>
              <a:t> will appear in the derived class—a process called virtual base-class inheritance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Example: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class </a:t>
            </a:r>
            <a:r>
              <a:rPr lang="en-US" altLang="zh-TW" dirty="0" err="1"/>
              <a:t>DerivedOne</a:t>
            </a:r>
            <a:r>
              <a:rPr lang="en-US" altLang="zh-TW" dirty="0"/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virtual</a:t>
            </a:r>
            <a:r>
              <a:rPr lang="en-US" altLang="zh-TW" dirty="0" smtClean="0"/>
              <a:t> public </a:t>
            </a:r>
            <a:r>
              <a:rPr lang="en-US" altLang="zh-TW" dirty="0"/>
              <a:t>Base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0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Design Pattern: Factory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Virtual </a:t>
            </a:r>
            <a:r>
              <a:rPr lang="en-US" altLang="zh-TW" sz="4400" dirty="0"/>
              <a:t>Base Classes</a:t>
            </a:r>
            <a:endParaRPr lang="zh-TW" altLang="en-US" sz="4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Since each of the base classes used virtual inheritance to inherit class Base’s members, the compiler ensures that </a:t>
            </a:r>
            <a:r>
              <a:rPr lang="en-US" altLang="zh-TW" dirty="0">
                <a:solidFill>
                  <a:srgbClr val="FF0000"/>
                </a:solidFill>
              </a:rPr>
              <a:t>only one </a:t>
            </a:r>
            <a:r>
              <a:rPr lang="en-US" altLang="zh-TW" dirty="0"/>
              <a:t>Base </a:t>
            </a:r>
            <a:r>
              <a:rPr lang="en-US" altLang="zh-TW" dirty="0" err="1"/>
              <a:t>subobject</a:t>
            </a:r>
            <a:r>
              <a:rPr lang="en-US" altLang="zh-TW" dirty="0"/>
              <a:t> is inherited into class Multiple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Implementing hierarchies with virtual base classes is simpler if default constructors are used for the base classes.</a:t>
            </a:r>
          </a:p>
          <a:p>
            <a:pPr lvl="1"/>
            <a:r>
              <a:rPr lang="en-US" altLang="zh-TW" dirty="0" smtClean="0"/>
              <a:t>If the virtual </a:t>
            </a:r>
            <a:r>
              <a:rPr lang="en-US" altLang="zh-TW" dirty="0"/>
              <a:t>base </a:t>
            </a:r>
            <a:r>
              <a:rPr lang="en-US" altLang="zh-TW" dirty="0" err="1" smtClean="0"/>
              <a:t>classe’s</a:t>
            </a:r>
            <a:r>
              <a:rPr lang="en-US" altLang="zh-TW" dirty="0" smtClean="0"/>
              <a:t> constructor has argument, it must be called explicitly.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0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</a:t>
            </a:r>
            <a:r>
              <a:rPr lang="en-US" altLang="zh-TW" dirty="0" smtClean="0"/>
              <a:t>Semantics (C</a:t>
            </a:r>
            <a:r>
              <a:rPr lang="en-US" altLang="zh-TW" dirty="0" smtClean="0"/>
              <a:t>++ </a:t>
            </a:r>
            <a:r>
              <a:rPr lang="en-US" altLang="zh-TW" dirty="0" smtClean="0"/>
              <a:t>11)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There are many cases in which C++ makes copies of objects. 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ass </a:t>
            </a:r>
            <a:r>
              <a:rPr lang="en-US" altLang="zh-TW" dirty="0"/>
              <a:t>an object to a function by 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eturn </a:t>
            </a:r>
            <a:r>
              <a:rPr lang="en-US" altLang="zh-TW" dirty="0"/>
              <a:t>an object from a function by </a:t>
            </a:r>
            <a:r>
              <a:rPr lang="en-US" altLang="zh-TW" dirty="0" smtClean="0"/>
              <a:t>value.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local object that’s going out of scope. </a:t>
            </a:r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object being copied is about to be </a:t>
            </a:r>
            <a:r>
              <a:rPr lang="en-US" altLang="zh-TW" dirty="0" smtClean="0"/>
              <a:t>destroyed.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Semantics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10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createString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string &amp;name </a:t>
            </a:r>
            <a:r>
              <a:rPr lang="en-US" altLang="zh-TW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string( "Hello " ) + name;</a:t>
            </a:r>
          </a:p>
          <a:p>
            <a:pPr marL="0" indent="0">
              <a:buNone/>
            </a:pP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function create string</a:t>
            </a:r>
          </a:p>
          <a:p>
            <a:r>
              <a:rPr lang="en-US" altLang="zh-TW" dirty="0"/>
              <a:t>The string created in the return statement is a temporary string that will be copied and passed back to the caller.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createString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"Sam" );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55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It’s more efficient to move the contents of the object that’s about to be destroyed into the destination object, thus avoiding any copying overhead.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Return Value Optimization (RVO)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4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72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Think about c = a + b, where a, b, c are strings</a:t>
            </a:r>
          </a:p>
          <a:p>
            <a:r>
              <a:rPr lang="en-US" altLang="zh-TW" dirty="0" smtClean="0"/>
              <a:t>The operator+ for strings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returned result is copied to c and then destroyed.  RVO will optimize it without creating, copying, and destroyed result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Return Value Optimization (RVO)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9786" y="2668966"/>
            <a:ext cx="7744428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operator+(string const &amp;lhs,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const &amp;rhs)  {  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result(lhs);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copy lhs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+= rhs;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concat rhs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result; }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2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An </a:t>
            </a:r>
            <a:r>
              <a:rPr lang="en-US" altLang="zh-TW" dirty="0" err="1"/>
              <a:t>rvalue</a:t>
            </a:r>
            <a:r>
              <a:rPr lang="en-US" altLang="zh-TW" dirty="0"/>
              <a:t> </a:t>
            </a:r>
            <a:r>
              <a:rPr lang="en-US" altLang="zh-TW" dirty="0" smtClean="0"/>
              <a:t>represents </a:t>
            </a:r>
            <a:r>
              <a:rPr lang="en-US" altLang="zh-TW" dirty="0"/>
              <a:t>a temporary object,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such </a:t>
            </a:r>
            <a:r>
              <a:rPr lang="en-US" altLang="zh-TW" dirty="0"/>
              <a:t>as the result of a calculation, </a:t>
            </a:r>
            <a:r>
              <a:rPr lang="en-US" altLang="zh-TW" dirty="0" smtClean="0"/>
              <a:t>ex: </a:t>
            </a:r>
            <a:r>
              <a:rPr lang="en-US" altLang="zh-TW" dirty="0" err="1" smtClean="0"/>
              <a:t>x+y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/>
              <a:t>object that’s implicitly created 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/>
              <a:t>object that’s returned from a function by value.  </a:t>
            </a:r>
          </a:p>
          <a:p>
            <a:pPr eaLnBrk="1" hangingPunct="1"/>
            <a:r>
              <a:rPr lang="en-US" altLang="zh-TW" dirty="0"/>
              <a:t>An </a:t>
            </a:r>
            <a:r>
              <a:rPr lang="en-US" altLang="zh-TW" dirty="0" err="1"/>
              <a:t>rvalue</a:t>
            </a:r>
            <a:r>
              <a:rPr lang="en-US" altLang="zh-TW" dirty="0"/>
              <a:t> reference is declared as </a:t>
            </a:r>
            <a:r>
              <a:rPr lang="en-US" altLang="zh-TW" dirty="0">
                <a:solidFill>
                  <a:srgbClr val="FF0000"/>
                </a:solidFill>
              </a:rPr>
              <a:t>T&amp;&amp; </a:t>
            </a:r>
            <a:r>
              <a:rPr lang="en-US" altLang="zh-TW" dirty="0" smtClean="0"/>
              <a:t>to </a:t>
            </a:r>
            <a:r>
              <a:rPr lang="en-US" altLang="zh-TW" dirty="0"/>
              <a:t>distinguish it from a normal reference T&amp; (called an </a:t>
            </a:r>
            <a:r>
              <a:rPr lang="en-US" altLang="zh-TW" dirty="0" err="1"/>
              <a:t>lvalue</a:t>
            </a:r>
            <a:r>
              <a:rPr lang="en-US" altLang="zh-TW" dirty="0"/>
              <a:t> reference). </a:t>
            </a:r>
          </a:p>
          <a:p>
            <a:pPr eaLnBrk="1" hangingPunct="1"/>
            <a:r>
              <a:rPr lang="en-US" altLang="zh-TW" dirty="0"/>
              <a:t>An </a:t>
            </a:r>
            <a:r>
              <a:rPr lang="en-US" altLang="zh-TW" dirty="0" err="1"/>
              <a:t>rvalue</a:t>
            </a:r>
            <a:r>
              <a:rPr lang="en-US" altLang="zh-TW" dirty="0"/>
              <a:t> reference is used to implement move semantics—instead of being </a:t>
            </a:r>
            <a:r>
              <a:rPr lang="en-US" altLang="zh-TW" dirty="0" smtClean="0"/>
              <a:t>copied</a:t>
            </a:r>
            <a:endParaRPr lang="en-US" altLang="zh-TW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/>
              <a:t>rvalue</a:t>
            </a:r>
            <a:r>
              <a:rPr lang="en-US" sz="4400" dirty="0"/>
              <a:t> </a:t>
            </a:r>
            <a:r>
              <a:rPr lang="en-US" sz="4400" dirty="0" smtClean="0"/>
              <a:t>References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607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rule of three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a.k.a</a:t>
            </a:r>
            <a:r>
              <a:rPr lang="en-US" altLang="zh-TW" dirty="0" smtClean="0"/>
              <a:t> </a:t>
            </a:r>
            <a:r>
              <a:rPr lang="en-US" altLang="zh-TW" dirty="0"/>
              <a:t>the Law of The Big Three or The Big Three) is a rule of thumb in C++ </a:t>
            </a:r>
            <a:r>
              <a:rPr lang="en-US" altLang="zh-TW" dirty="0" smtClean="0"/>
              <a:t>that any </a:t>
            </a:r>
            <a:r>
              <a:rPr lang="en-US" altLang="zh-TW" dirty="0"/>
              <a:t>class that uses </a:t>
            </a:r>
            <a:r>
              <a:rPr lang="en-US" altLang="zh-TW" dirty="0">
                <a:solidFill>
                  <a:srgbClr val="FF0000"/>
                </a:solidFill>
              </a:rPr>
              <a:t>dynamically allocated memory </a:t>
            </a:r>
            <a:r>
              <a:rPr lang="en-US" altLang="zh-TW" dirty="0"/>
              <a:t>should have to implement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destructor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assignment operator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 of three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81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With </a:t>
            </a:r>
            <a:r>
              <a:rPr lang="en-US" altLang="zh-TW" dirty="0"/>
              <a:t>the addition of move semantics in C++11, you should also provide a </a:t>
            </a:r>
            <a:r>
              <a:rPr lang="en-US" altLang="zh-TW" dirty="0">
                <a:solidFill>
                  <a:srgbClr val="FF0000"/>
                </a:solidFill>
              </a:rPr>
              <a:t>move constructor </a:t>
            </a:r>
            <a:r>
              <a:rPr lang="en-US" altLang="zh-TW" dirty="0"/>
              <a:t>and a </a:t>
            </a:r>
            <a:r>
              <a:rPr lang="en-US" altLang="zh-TW" dirty="0">
                <a:solidFill>
                  <a:srgbClr val="FF0000"/>
                </a:solidFill>
              </a:rPr>
              <a:t>move assignment operator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Rule </a:t>
            </a:r>
            <a:r>
              <a:rPr lang="en-US" altLang="zh-TW" dirty="0"/>
              <a:t>of five </a:t>
            </a:r>
            <a:r>
              <a:rPr lang="en-US" altLang="zh-TW" dirty="0" smtClean="0"/>
              <a:t>(also </a:t>
            </a:r>
            <a:r>
              <a:rPr lang="en-US" altLang="zh-TW" dirty="0"/>
              <a:t>known as the rule of big 5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assignment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move 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move assignment operator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Rule of </a:t>
            </a:r>
            <a:r>
              <a:rPr lang="en-US" altLang="zh-TW" dirty="0" smtClean="0"/>
              <a:t>Five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6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Encapsulation</a:t>
            </a:r>
            <a:r>
              <a:rPr lang="en-US" altLang="zh-TW" dirty="0" smtClean="0">
                <a:solidFill>
                  <a:srgbClr val="FF0000"/>
                </a:solidFill>
              </a:rPr>
              <a:t> (</a:t>
            </a:r>
            <a:r>
              <a:rPr lang="zh-TW" altLang="en-US" dirty="0" smtClean="0">
                <a:solidFill>
                  <a:srgbClr val="FF0000"/>
                </a:solidFill>
              </a:rPr>
              <a:t>封裝</a:t>
            </a:r>
            <a:r>
              <a:rPr lang="en-US" altLang="zh-TW" dirty="0" smtClean="0">
                <a:solidFill>
                  <a:srgbClr val="FF0000"/>
                </a:solidFill>
              </a:rPr>
              <a:t>):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Polymorphism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多型</a:t>
            </a:r>
            <a:r>
              <a:rPr lang="en-US" altLang="zh-TW" dirty="0" smtClean="0">
                <a:solidFill>
                  <a:srgbClr val="FF0000"/>
                </a:solidFill>
              </a:rPr>
              <a:t>): which actions to take depends on which object (data) is involved in the runtime.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5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In the problem of 12764, to instantiate a concrete shape you need to do </a:t>
            </a:r>
          </a:p>
          <a:p>
            <a:pPr marL="800100" lvl="2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if (type == "Circle"){</a:t>
            </a:r>
          </a:p>
          <a:p>
            <a:pPr marL="800100" lvl="2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parameter[0] &gt;&gt; parameter[1];</a:t>
            </a:r>
          </a:p>
          <a:p>
            <a:pPr marL="800100" lvl="2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newShape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new Circle();</a:t>
            </a:r>
          </a:p>
          <a:p>
            <a:pPr marL="800100" lvl="2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else if (type == "Square"){</a:t>
            </a:r>
          </a:p>
          <a:p>
            <a:pPr marL="800100" lvl="2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parameter[0];</a:t>
            </a:r>
          </a:p>
          <a:p>
            <a:pPr marL="800100" lvl="2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newShape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new Square();</a:t>
            </a:r>
          </a:p>
          <a:p>
            <a:pPr marL="800100" lvl="2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The code needs to be modified when new shapes are defined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for Shapes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software engineering, a </a:t>
            </a:r>
            <a:r>
              <a:rPr lang="en-US" altLang="zh-TW" b="1" dirty="0"/>
              <a:t>design pattern</a:t>
            </a:r>
            <a:r>
              <a:rPr lang="en-US" altLang="zh-TW" dirty="0"/>
              <a:t> is a general repeatable solution to a commonly occurring problem in software design. A design pattern isn't a finished design that can be transformed directly into code. It is a description or template for how to solve a problem that can be used in many different situations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https://sourcemaking.com/design_patterns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Patterns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0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Use a method (factory method) or a class (factory class) to create Node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400" dirty="0">
                <a:hlinkClick r:id="rId2"/>
              </a:rPr>
              <a:t>https://refactoring.guru/design-patterns/factory-method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550" y="2893685"/>
            <a:ext cx="7200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-------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Factory --------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NodeFactory 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createNode(std::string&amp;);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971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Factory Method when you don’t know beforehand the exact types and dependencies of the objects your code should work with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Use the Factory Method when you want to provide users of your library or framework with a way to extend its internal components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to use Factory?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3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on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cout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1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main</a:t>
            </a:r>
            <a:r>
              <a:rPr lang="en-US" altLang="zh-TW" dirty="0" smtClean="0"/>
              <a:t>()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 err="1"/>
              <a:t>ios_base</a:t>
            </a:r>
            <a:r>
              <a:rPr lang="en-US" altLang="zh-TW" b="1" dirty="0"/>
              <a:t>::</a:t>
            </a:r>
            <a:r>
              <a:rPr lang="en-US" altLang="zh-TW" b="1" dirty="0" err="1"/>
              <a:t>sync_with_stdio</a:t>
            </a:r>
            <a:r>
              <a:rPr lang="en-US" altLang="zh-TW" b="1" dirty="0"/>
              <a:t>(false);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…	</a:t>
            </a:r>
          </a:p>
          <a:p>
            <a:pPr marL="400050" lvl="1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Methods to speed up </a:t>
            </a:r>
            <a:r>
              <a:rPr lang="en-US" altLang="zh-TW" dirty="0" err="1"/>
              <a:t>cin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7596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11094</TotalTime>
  <Words>1180</Words>
  <Application>Microsoft Office PowerPoint</Application>
  <PresentationFormat>如螢幕大小 (4:3)</PresentationFormat>
  <Paragraphs>140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Courier New</vt:lpstr>
      <vt:lpstr>Office 佈景主題</vt:lpstr>
      <vt:lpstr>Introduction to Programming(II) Week 11: Supplements </vt:lpstr>
      <vt:lpstr>Design Pattern: Factory</vt:lpstr>
      <vt:lpstr>Object-oriented design</vt:lpstr>
      <vt:lpstr>BST for Shapes</vt:lpstr>
      <vt:lpstr>Design Patterns</vt:lpstr>
      <vt:lpstr>Factory</vt:lpstr>
      <vt:lpstr>When to use Factory?</vt:lpstr>
      <vt:lpstr>More on cin/cout</vt:lpstr>
      <vt:lpstr>Methods to speed up cin</vt:lpstr>
      <vt:lpstr>Meaning of sync_with_stdio </vt:lpstr>
      <vt:lpstr>Example</vt:lpstr>
      <vt:lpstr>Other issues</vt:lpstr>
      <vt:lpstr>multiple inheritance</vt:lpstr>
      <vt:lpstr>Multiple Inheritance</vt:lpstr>
      <vt:lpstr>The same name problem</vt:lpstr>
      <vt:lpstr>Constructors</vt:lpstr>
      <vt:lpstr>Class pointer</vt:lpstr>
      <vt:lpstr>Diamond shape inheritance</vt:lpstr>
      <vt:lpstr>Solution: virtual inheritance </vt:lpstr>
      <vt:lpstr>Virtual Base Classes</vt:lpstr>
      <vt:lpstr>Move Semantics (C++ 11)</vt:lpstr>
      <vt:lpstr>Move Semantics</vt:lpstr>
      <vt:lpstr>Example </vt:lpstr>
      <vt:lpstr>Return Value Optimization (RVO)</vt:lpstr>
      <vt:lpstr>Return Value Optimization (RVO)</vt:lpstr>
      <vt:lpstr>rvalue References</vt:lpstr>
      <vt:lpstr>Rule of three</vt:lpstr>
      <vt:lpstr>The Rule of Five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2857</cp:revision>
  <dcterms:created xsi:type="dcterms:W3CDTF">2014-08-19T02:20:21Z</dcterms:created>
  <dcterms:modified xsi:type="dcterms:W3CDTF">2020-05-08T04:50:23Z</dcterms:modified>
</cp:coreProperties>
</file>