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17"/>
  </p:notesMasterIdLst>
  <p:sldIdLst>
    <p:sldId id="256" r:id="rId2"/>
    <p:sldId id="420" r:id="rId3"/>
    <p:sldId id="424" r:id="rId4"/>
    <p:sldId id="405" r:id="rId5"/>
    <p:sldId id="416" r:id="rId6"/>
    <p:sldId id="412" r:id="rId7"/>
    <p:sldId id="413" r:id="rId8"/>
    <p:sldId id="415" r:id="rId9"/>
    <p:sldId id="414" r:id="rId10"/>
    <p:sldId id="417" r:id="rId11"/>
    <p:sldId id="418" r:id="rId12"/>
    <p:sldId id="419" r:id="rId13"/>
    <p:sldId id="421" r:id="rId14"/>
    <p:sldId id="422" r:id="rId15"/>
    <p:sldId id="4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12: Design Pattern: Iterator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Linked List with 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1561684"/>
            <a:ext cx="79724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int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*head, *tail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pushBack(int in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LLIterator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18834"/>
            <a:ext cx="8810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::Node *curr;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(LinkedList::Node *head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LLIterator&amp; it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LLIterator(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LLIterator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operator=(const LLIterator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operator!=(const LLIterator&amp; it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LLIterator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operator++(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operator*(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using Linked List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200" y="1721614"/>
            <a:ext cx="8334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L1;</a:t>
            </a: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i&lt;5; i++)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1.pushBack(2*i);</a:t>
            </a: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::LLIterator it;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L1.begin()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it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L1.end();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zh-TW" alt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</p:spTree>
    <p:extLst>
      <p:ext uri="{BB962C8B-B14F-4D97-AF65-F5344CB8AC3E}">
        <p14:creationId xmlns:p14="http://schemas.microsoft.com/office/powerpoint/2010/main" val="6344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iterator is an object (like a pointer) that points to an element inside the container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Five categories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iterators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Iterators in C++</a:t>
            </a:r>
            <a:endParaRPr lang="zh-TW" altLang="en-US" dirty="0"/>
          </a:p>
        </p:txBody>
      </p:sp>
      <p:pic>
        <p:nvPicPr>
          <p:cNvPr id="1026" name="Picture 2" descr="https://media.geeksforgeeks.org/wp-content/uploads/C_It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3429000"/>
            <a:ext cx="5067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/>
              <a:t>Input</a:t>
            </a:r>
            <a:r>
              <a:rPr lang="en-US" altLang="zh-TW" dirty="0" smtClean="0"/>
              <a:t>: can </a:t>
            </a:r>
            <a:r>
              <a:rPr lang="en-US" altLang="zh-TW" dirty="0"/>
              <a:t>only be used in a single-pass </a:t>
            </a:r>
            <a:r>
              <a:rPr lang="en-US" altLang="zh-TW" dirty="0" smtClean="0"/>
              <a:t>algorithms, </a:t>
            </a:r>
            <a:r>
              <a:rPr lang="en-US" altLang="zh-TW" dirty="0"/>
              <a:t>for accessing </a:t>
            </a:r>
            <a:r>
              <a:rPr lang="en-US" altLang="zh-TW" dirty="0" smtClean="0"/>
              <a:t>elements.</a:t>
            </a:r>
            <a:endParaRPr lang="en-US" altLang="zh-TW" dirty="0"/>
          </a:p>
          <a:p>
            <a:r>
              <a:rPr lang="en-US" altLang="zh-TW" b="1" dirty="0" smtClean="0"/>
              <a:t>Output</a:t>
            </a:r>
            <a:r>
              <a:rPr lang="en-US" altLang="zh-TW" dirty="0" smtClean="0"/>
              <a:t>: can </a:t>
            </a:r>
            <a:r>
              <a:rPr lang="en-US" altLang="zh-TW" dirty="0"/>
              <a:t>only be used in single-pass algorithm, </a:t>
            </a:r>
            <a:r>
              <a:rPr lang="en-US" altLang="zh-TW" dirty="0" smtClean="0"/>
              <a:t>for </a:t>
            </a:r>
            <a:r>
              <a:rPr lang="en-US" altLang="zh-TW" dirty="0"/>
              <a:t>being assigned elements.</a:t>
            </a:r>
          </a:p>
          <a:p>
            <a:r>
              <a:rPr lang="en-US" altLang="zh-TW" b="1" dirty="0" smtClean="0"/>
              <a:t>Forward</a:t>
            </a:r>
            <a:r>
              <a:rPr lang="en-US" altLang="zh-TW" dirty="0" smtClean="0"/>
              <a:t>: can </a:t>
            </a:r>
            <a:r>
              <a:rPr lang="en-US" altLang="zh-TW" dirty="0"/>
              <a:t>only move in forward </a:t>
            </a:r>
            <a:r>
              <a:rPr lang="en-US" altLang="zh-TW" dirty="0" smtClean="0"/>
              <a:t>direction.</a:t>
            </a:r>
            <a:endParaRPr lang="en-US" altLang="zh-TW" dirty="0"/>
          </a:p>
          <a:p>
            <a:r>
              <a:rPr lang="en-US" altLang="zh-TW" b="1" dirty="0" smtClean="0"/>
              <a:t>Bidirectional</a:t>
            </a:r>
            <a:r>
              <a:rPr lang="en-US" altLang="zh-TW" dirty="0" smtClean="0"/>
              <a:t>: can </a:t>
            </a:r>
            <a:r>
              <a:rPr lang="en-US" altLang="zh-TW" dirty="0"/>
              <a:t>move in both </a:t>
            </a:r>
            <a:r>
              <a:rPr lang="en-US" altLang="zh-TW" dirty="0" smtClean="0"/>
              <a:t>directions.</a:t>
            </a:r>
            <a:endParaRPr lang="en-US" altLang="zh-TW" dirty="0"/>
          </a:p>
          <a:p>
            <a:r>
              <a:rPr lang="en-US" altLang="zh-TW" b="1" dirty="0" smtClean="0"/>
              <a:t>Random-Access</a:t>
            </a:r>
            <a:r>
              <a:rPr lang="en-US" altLang="zh-TW" dirty="0" smtClean="0"/>
              <a:t>: can </a:t>
            </a:r>
            <a:r>
              <a:rPr lang="en-US" altLang="zh-TW" dirty="0"/>
              <a:t>randomly access any element inside the container.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iterators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3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iterators</a:t>
            </a:r>
            <a:endParaRPr lang="zh-TW" altLang="en-US" dirty="0"/>
          </a:p>
        </p:txBody>
      </p:sp>
      <p:pic>
        <p:nvPicPr>
          <p:cNvPr id="6" name="Picture 4" descr="https://media.geeksforgeeks.org/wp-content/uploads/iteratorOperation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7" b="40070"/>
          <a:stretch/>
        </p:blipFill>
        <p:spPr bwMode="auto">
          <a:xfrm>
            <a:off x="457200" y="2564458"/>
            <a:ext cx="8229600" cy="25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只考兩題，範圍是</a:t>
            </a:r>
            <a:r>
              <a:rPr lang="zh-TW" altLang="en-US" b="1" dirty="0">
                <a:solidFill>
                  <a:srgbClr val="FF0000"/>
                </a:solidFill>
              </a:rPr>
              <a:t>第二次期中考練習題</a:t>
            </a:r>
            <a:r>
              <a:rPr lang="zh-TW" altLang="en-US" dirty="0"/>
              <a:t>加</a:t>
            </a:r>
            <a:r>
              <a:rPr lang="zh-TW" altLang="en-US" b="1" dirty="0">
                <a:solidFill>
                  <a:srgbClr val="FF0000"/>
                </a:solidFill>
              </a:rPr>
              <a:t>第二次期中考題</a:t>
            </a:r>
            <a:r>
              <a:rPr lang="zh-TW" altLang="en-US" dirty="0"/>
              <a:t>，每</a:t>
            </a:r>
            <a:r>
              <a:rPr lang="zh-TW" altLang="en-US" dirty="0" smtClean="0"/>
              <a:t>題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分，共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成績高</a:t>
            </a:r>
            <a:r>
              <a:rPr lang="zh-TW" altLang="en-US" dirty="0"/>
              <a:t>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的人可以直接參加補考，期中考</a:t>
            </a:r>
            <a:r>
              <a:rPr lang="zh-TW" altLang="en-US" dirty="0"/>
              <a:t>分數會</a:t>
            </a:r>
            <a:r>
              <a:rPr lang="zh-TW" altLang="en-US" dirty="0" smtClean="0"/>
              <a:t>是 </a:t>
            </a:r>
            <a:r>
              <a:rPr lang="en-US" altLang="zh-TW" dirty="0" smtClean="0">
                <a:solidFill>
                  <a:srgbClr val="FF0000"/>
                </a:solidFill>
              </a:rPr>
              <a:t>Y+(1-Y)*X/20</a:t>
            </a:r>
          </a:p>
          <a:p>
            <a:pPr marL="914400" lvl="1" indent="-514350"/>
            <a:r>
              <a:rPr lang="en-US" altLang="zh-TW" dirty="0" smtClean="0"/>
              <a:t>Y: </a:t>
            </a:r>
            <a:r>
              <a:rPr lang="zh-TW" altLang="en-US" dirty="0" smtClean="0"/>
              <a:t>原期中考的成績</a:t>
            </a:r>
            <a:endParaRPr lang="en-US" altLang="zh-TW" dirty="0" smtClean="0"/>
          </a:p>
          <a:p>
            <a:pPr marL="914400" lvl="1" indent="-514350"/>
            <a:r>
              <a:rPr lang="en-US" altLang="zh-TW" dirty="0" smtClean="0"/>
              <a:t>X:</a:t>
            </a:r>
            <a:r>
              <a:rPr lang="zh-TW" altLang="en-US" dirty="0" smtClean="0"/>
              <a:t> 補考成績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成績低於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分的同學如果也想補考，請先給助教證明你期中考練習題和期中考題都有做，也都過了，才可以參加補考。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Makeup exam on 6/2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1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will be a written exam on 5/29.</a:t>
            </a:r>
          </a:p>
          <a:p>
            <a:r>
              <a:rPr lang="en-US" altLang="zh-TW" dirty="0" smtClean="0"/>
              <a:t>The sample exam has been put on </a:t>
            </a:r>
            <a:r>
              <a:rPr lang="en-US" altLang="zh-TW" dirty="0" err="1" smtClean="0"/>
              <a:t>ilms</a:t>
            </a:r>
            <a:r>
              <a:rPr lang="en-US" altLang="zh-TW" dirty="0" smtClean="0"/>
              <a:t>. 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Written exam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9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Encapsulation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封裝</a:t>
            </a:r>
            <a:r>
              <a:rPr lang="en-US" altLang="zh-TW" dirty="0" smtClean="0">
                <a:solidFill>
                  <a:srgbClr val="FF0000"/>
                </a:solidFill>
              </a:rPr>
              <a:t>):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5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elements of Linked List are nodes</a:t>
            </a:r>
          </a:p>
          <a:p>
            <a:pPr lvl="1"/>
            <a:r>
              <a:rPr lang="en-US" altLang="zh-TW" dirty="0" smtClean="0"/>
              <a:t>Assume each node has 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*next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t</a:t>
            </a:r>
            <a:r>
              <a:rPr lang="en-US" altLang="zh-TW" dirty="0" smtClean="0"/>
              <a:t>he head of linked list is pointed by *head</a:t>
            </a:r>
          </a:p>
          <a:p>
            <a:r>
              <a:rPr lang="en-US" altLang="zh-TW" dirty="0" smtClean="0"/>
              <a:t>To traverse a linked list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Users need to know the internal implementation of linked list, like head, data, next. </a:t>
            </a:r>
          </a:p>
          <a:p>
            <a:pPr lvl="1"/>
            <a:r>
              <a:rPr lang="en-US" altLang="zh-TW" dirty="0" smtClean="0"/>
              <a:t>Bad encapsulation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52450" y="3742708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(Node* p=head; p!=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p=p-</a:t>
            </a:r>
            <a:r>
              <a:rPr lang="en-US" altLang="zh-TW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&gt;next)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 thing to p-&gt;data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software engineering, a </a:t>
            </a:r>
            <a:r>
              <a:rPr lang="en-US" altLang="zh-TW" b="1" dirty="0"/>
              <a:t>design pattern</a:t>
            </a:r>
            <a:r>
              <a:rPr lang="en-US" altLang="zh-TW" dirty="0"/>
              <a:t> is a general repeatable solution to a commonly occurring problem in software design. A design pattern isn't a finished design that can be transformed directly into code. It is a description or template for how to solve a problem that can be used in many different situations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https://sourcemaking.com/design_patterns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Patterns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Provide a way to access the elements of an aggregate object </a:t>
            </a:r>
            <a:r>
              <a:rPr lang="en-US" altLang="zh-TW" dirty="0">
                <a:solidFill>
                  <a:srgbClr val="FF0000"/>
                </a:solidFill>
              </a:rPr>
              <a:t>sequentially</a:t>
            </a:r>
            <a:r>
              <a:rPr lang="en-US" altLang="zh-TW" dirty="0"/>
              <a:t> without exposing its underlying representation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Iterators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6275" y="3362325"/>
            <a:ext cx="24669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User program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677024" y="3314700"/>
            <a:ext cx="197167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Linked List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975948" y="5076825"/>
            <a:ext cx="1457325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Iterator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3143250" y="3657600"/>
            <a:ext cx="3533774" cy="476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75333" y="3314700"/>
            <a:ext cx="164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Get iterator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5" idx="1"/>
            <a:endCxn id="6" idx="0"/>
          </p:cNvCxnSpPr>
          <p:nvPr/>
        </p:nvCxnSpPr>
        <p:spPr>
          <a:xfrm flipH="1">
            <a:off x="4704611" y="3657600"/>
            <a:ext cx="1972413" cy="14192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84204" y="4195762"/>
            <a:ext cx="75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New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stCxn id="6" idx="0"/>
            <a:endCxn id="4" idx="3"/>
          </p:cNvCxnSpPr>
          <p:nvPr/>
        </p:nvCxnSpPr>
        <p:spPr>
          <a:xfrm flipH="1" flipV="1">
            <a:off x="3143250" y="3705225"/>
            <a:ext cx="1561361" cy="13716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4" idx="2"/>
            <a:endCxn id="6" idx="1"/>
          </p:cNvCxnSpPr>
          <p:nvPr/>
        </p:nvCxnSpPr>
        <p:spPr>
          <a:xfrm rot="16200000" flipH="1">
            <a:off x="2257055" y="3700832"/>
            <a:ext cx="1371600" cy="206618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40003" y="4704141"/>
            <a:ext cx="2244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egin </a:t>
            </a:r>
          </a:p>
          <a:p>
            <a:r>
              <a:rPr lang="en-US" altLang="zh-TW" sz="2400" dirty="0" smtClean="0"/>
              <a:t>End?</a:t>
            </a:r>
          </a:p>
          <a:p>
            <a:r>
              <a:rPr lang="en-US" altLang="zh-TW" sz="2400" dirty="0" smtClean="0"/>
              <a:t>Current element</a:t>
            </a:r>
          </a:p>
          <a:p>
            <a:r>
              <a:rPr lang="en-US" altLang="zh-TW" sz="2400" dirty="0" smtClean="0"/>
              <a:t>Next element</a:t>
            </a:r>
          </a:p>
        </p:txBody>
      </p:sp>
      <p:cxnSp>
        <p:nvCxnSpPr>
          <p:cNvPr id="31" name="肘形接點 30"/>
          <p:cNvCxnSpPr>
            <a:stCxn id="6" idx="3"/>
            <a:endCxn id="5" idx="2"/>
          </p:cNvCxnSpPr>
          <p:nvPr/>
        </p:nvCxnSpPr>
        <p:spPr>
          <a:xfrm flipV="1">
            <a:off x="5433273" y="4000500"/>
            <a:ext cx="2229589" cy="1419225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programs ask a </a:t>
            </a:r>
            <a:r>
              <a:rPr lang="en-US" altLang="zh-TW" dirty="0"/>
              <a:t>Linked List object to create an iterator object.</a:t>
            </a:r>
          </a:p>
          <a:p>
            <a:r>
              <a:rPr lang="en-US" altLang="zh-TW" dirty="0" smtClean="0"/>
              <a:t>User programs use the member functions of iterator to </a:t>
            </a:r>
            <a:r>
              <a:rPr lang="en-US" altLang="zh-TW" dirty="0"/>
              <a:t>access the elements of Linked List.</a:t>
            </a:r>
            <a:endParaRPr lang="zh-TW" altLang="en-US" dirty="0"/>
          </a:p>
          <a:p>
            <a:pPr lvl="1"/>
            <a:r>
              <a:rPr lang="en-US" altLang="zh-TW" dirty="0"/>
              <a:t>first</a:t>
            </a:r>
            <a:r>
              <a:rPr lang="en-US" altLang="zh-TW" dirty="0" smtClean="0"/>
              <a:t>(): get the first element of Linked List</a:t>
            </a:r>
          </a:p>
          <a:p>
            <a:pPr lvl="1"/>
            <a:r>
              <a:rPr lang="en-US" altLang="zh-TW" dirty="0" smtClean="0"/>
              <a:t>end(): check if the traversal is done</a:t>
            </a:r>
          </a:p>
          <a:p>
            <a:pPr lvl="1"/>
            <a:r>
              <a:rPr lang="en-US" altLang="zh-TW" dirty="0" smtClean="0"/>
              <a:t>next(): get the next element</a:t>
            </a:r>
          </a:p>
          <a:p>
            <a:pPr lvl="1"/>
            <a:r>
              <a:rPr lang="en-US" altLang="zh-TW" dirty="0" err="1" smtClean="0"/>
              <a:t>current_item</a:t>
            </a:r>
            <a:r>
              <a:rPr lang="en-US" altLang="zh-TW" dirty="0" smtClean="0"/>
              <a:t>(): get the current item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an iterator work?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0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Design </a:t>
            </a:r>
            <a:r>
              <a:rPr lang="en-US" altLang="zh-TW" dirty="0"/>
              <a:t>an "iterator" class that can encapsulate traversal of the "collection" class.</a:t>
            </a:r>
          </a:p>
          <a:p>
            <a:pPr marL="914400" lvl="1" indent="-514350"/>
            <a:r>
              <a:rPr lang="en-US" altLang="zh-TW" dirty="0"/>
              <a:t>Basically it should include </a:t>
            </a:r>
            <a:r>
              <a:rPr lang="en-US" altLang="zh-TW" dirty="0" smtClean="0"/>
              <a:t>those four functions</a:t>
            </a:r>
            <a:endParaRPr lang="en-US" altLang="zh-TW" dirty="0"/>
          </a:p>
          <a:p>
            <a:r>
              <a:rPr lang="en-US" altLang="zh-TW" dirty="0" smtClean="0"/>
              <a:t>Grant </a:t>
            </a:r>
            <a:r>
              <a:rPr lang="en-US" altLang="zh-TW" dirty="0"/>
              <a:t>the "iterator" class privileged </a:t>
            </a:r>
            <a:r>
              <a:rPr lang="en-US" altLang="zh-TW" dirty="0" smtClean="0"/>
              <a:t>access.</a:t>
            </a:r>
          </a:p>
          <a:p>
            <a:pPr lvl="1"/>
            <a:r>
              <a:rPr lang="en-US" altLang="zh-TW" dirty="0" smtClean="0"/>
              <a:t>In C++, you can declare it as a friend class</a:t>
            </a:r>
          </a:p>
          <a:p>
            <a:pPr lvl="1"/>
            <a:r>
              <a:rPr lang="en-US" altLang="zh-TW" dirty="0" smtClean="0"/>
              <a:t>In general, </a:t>
            </a:r>
            <a:r>
              <a:rPr lang="en-US" altLang="zh-TW" dirty="0"/>
              <a:t>d</a:t>
            </a:r>
            <a:r>
              <a:rPr lang="en-US" altLang="zh-TW" dirty="0" smtClean="0"/>
              <a:t>eclare it as an nested class</a:t>
            </a:r>
          </a:p>
          <a:p>
            <a:r>
              <a:rPr lang="en-US" altLang="zh-TW" dirty="0" smtClean="0"/>
              <a:t>Nested class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design an iterator?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8550" y="49036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OuterClass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777777"/>
                </a:solidFill>
                <a:latin typeface="Courier New" panose="02070309020205020404" pitchFamily="49" charset="0"/>
              </a:rPr>
              <a:t>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class </a:t>
            </a:r>
            <a:r>
              <a:rPr lang="en-US" altLang="zh-TW" b="1" dirty="0" err="1">
                <a:solidFill>
                  <a:srgbClr val="777777"/>
                </a:solidFill>
                <a:latin typeface="Courier New" panose="02070309020205020404" pitchFamily="49" charset="0"/>
              </a:rPr>
              <a:t>InnerClass</a:t>
            </a: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           //  ....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        };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>
                <a:solidFill>
                  <a:srgbClr val="777777"/>
                </a:solidFill>
                <a:latin typeface="Courier New" panose="02070309020205020404" pitchFamily="49" charset="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11052</TotalTime>
  <Words>624</Words>
  <Application>Microsoft Office PowerPoint</Application>
  <PresentationFormat>如螢幕大小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Courier New</vt:lpstr>
      <vt:lpstr>Office 佈景主題</vt:lpstr>
      <vt:lpstr>Introduction to Programming(II) Week 12: Design Pattern: Iterator</vt:lpstr>
      <vt:lpstr>Makeup exam on 6/2</vt:lpstr>
      <vt:lpstr>Written exam</vt:lpstr>
      <vt:lpstr>Object-oriented design</vt:lpstr>
      <vt:lpstr>Linked List</vt:lpstr>
      <vt:lpstr>Design Patterns</vt:lpstr>
      <vt:lpstr>Example: Iterators</vt:lpstr>
      <vt:lpstr>How does an iterator work?</vt:lpstr>
      <vt:lpstr>How to design an iterator?</vt:lpstr>
      <vt:lpstr>Example: Linked List with Iterator</vt:lpstr>
      <vt:lpstr>Example: LLIterator</vt:lpstr>
      <vt:lpstr>Example: using Linked List</vt:lpstr>
      <vt:lpstr> Iterators in C++</vt:lpstr>
      <vt:lpstr>Types of iterators</vt:lpstr>
      <vt:lpstr>Properties of iterators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2854</cp:revision>
  <dcterms:created xsi:type="dcterms:W3CDTF">2014-08-19T02:20:21Z</dcterms:created>
  <dcterms:modified xsi:type="dcterms:W3CDTF">2020-05-15T02:36:22Z</dcterms:modified>
</cp:coreProperties>
</file>