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64" r:id="rId5"/>
    <p:sldId id="265" r:id="rId6"/>
    <p:sldId id="268" r:id="rId7"/>
    <p:sldId id="258" r:id="rId8"/>
    <p:sldId id="269" r:id="rId9"/>
    <p:sldId id="271" r:id="rId10"/>
    <p:sldId id="259" r:id="rId11"/>
    <p:sldId id="266" r:id="rId12"/>
    <p:sldId id="260" r:id="rId13"/>
    <p:sldId id="267" r:id="rId14"/>
    <p:sldId id="273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4BC21-F657-4109-B56E-9986333CF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962D5-DBF6-477E-AEBE-B06A9E6A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51D5A-2479-4C18-9C6A-7ADB8F12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61083-BFAE-4DA9-8FBD-64FD5A1E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E73001-540D-4F94-93E8-09B063AF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5E32F-FF78-439B-8D6C-CC002A84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2402D-7872-4F89-BDAB-3A194AD9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FB3D6-D850-4181-AAA1-F1EFE987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1A460-2476-4EB4-9186-51628F45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EF2FA2-666C-4646-BF91-F2BCA30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5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3337F4-B4FB-4453-9623-83EA9518F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98A7DF-9CC7-490F-926C-2A17874F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1E8A87-F148-4ACA-BD51-8ED3C148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36CB87-3EFD-468A-B887-4173860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42801-644F-4E48-BD63-826D77E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A758-201B-440A-9F00-237D9E09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6D3457-8339-445C-89BB-6BFA9502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79ADD-F8FA-4F4A-99A8-3206698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3CBB5-E9BE-4807-9223-02FF6585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BE5F3-CECD-4D3C-8EFF-7EE1FD3A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2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BB9DB-097B-4B46-A768-F1CABB1A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D7ADD8-AF28-4E2A-83F8-8EEE3ADC6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F78EC-12F7-4935-A071-57B769C4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D982E-160C-4AD7-9CCB-8EC22F0A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4C2A5-680C-4D68-BFC0-9BD004C3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83A4F-3BBB-4C7C-ABA8-10F0B8D5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8914E-3FBD-4379-AE66-080E7EC62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0FA96B-0120-4186-AD25-B19B375D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334E0F-532D-4F2B-A956-B985D48B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EE6AC1-5ADF-41BE-BB59-E6354D3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31F77-EA75-499A-BD43-1B994C4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1E75-D4F2-4ABF-8BE3-88E4E38F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00612-9502-4730-AFA7-AC0491D2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DB7C25-0DE7-4526-932A-7C347763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7A840E-BD91-4E90-930A-F7BB1D669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E893F-88CA-4198-9918-C22B097C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CDE45B-36FA-4FFA-8350-BB81BBC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3319AD-2949-436A-A8BC-F5E9D365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94C474-0C67-48B8-9A2B-D7947316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8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9493-8C59-49FC-927C-66EB7247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2CA726-ED06-4C90-94F3-E2C2F2D4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B65AC2-3216-4A74-9BB7-0FF4808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C79323-8E0E-44CA-9611-7DCEA720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67DD2F-D7D1-423D-A428-BA52D27A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A31DCC-F23F-48E6-9EEF-CFCE523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5B6C4-26C8-4505-8135-A96D7A5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4CC8B-58FF-4CBC-ADB4-076FD0A6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63CDF-0F6E-409E-BEA2-A7CB11EC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C08D85-E584-49C5-BC7F-684009DE0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0165-93B6-4CEC-8ACC-7B16CC6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CBF269-6B1E-406A-964C-6DBDBC2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4CE13-CDD1-48D6-8021-8DDC39C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7614-DDFC-41AE-8AB2-2716C8AB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D103C5-CD8A-4D73-B640-C3EAA0CEA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41DAC-08DD-4A65-BC4B-4332CD29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87ED3-B8BB-4287-9AEE-2A848C77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AE7C2-9D11-4770-B08E-29E5EE32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B58314-3F8B-4D8C-BB72-E1C7CE89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193104-5DC0-4908-B15B-A8FD2227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EF6325-FE23-474F-B093-C4693F66D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2EFCFE-F71B-4D1F-9501-97FD83FF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E353-5BE0-4B7E-9386-A83987AA87B3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E07FE-148C-4DC8-A16E-35DDD776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A0153-3D19-49BC-928F-211260F13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20BBC-DE08-41D4-94E3-6D33C8D45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2651" y="2931184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r3, 5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ADD r3, r2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r0, r3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EXIT 0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5721792" y="3049224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562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721792" y="428706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557258" y="4238408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5721792" y="4756767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62724" y="4593940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5721792" y="5165604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57258" y="5170884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5721792" y="556946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562724" y="5572298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 err="1"/>
              <a:t>abc</a:t>
            </a:r>
            <a:r>
              <a:rPr lang="en-US" altLang="zh-TW" dirty="0"/>
              <a:t> = x +2</a:t>
            </a:r>
          </a:p>
          <a:p>
            <a:r>
              <a:rPr lang="en-US" altLang="zh-TW" dirty="0"/>
              <a:t>            y =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2651" y="3403749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r3, 2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ADD r3, r0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r3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EXIT 0</a:t>
            </a:r>
            <a:endParaRPr lang="pt-BR" altLang="zh-TW" sz="2800" dirty="0">
              <a:solidFill>
                <a:srgbClr val="61616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622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9762" y="1690688"/>
            <a:ext cx="10707094" cy="4638551"/>
          </a:xfrm>
        </p:spPr>
        <p:txBody>
          <a:bodyPr>
            <a:normAutofit/>
          </a:bodyPr>
          <a:lstStyle/>
          <a:p>
            <a:r>
              <a:rPr lang="en-US" altLang="zh-TW" dirty="0"/>
              <a:t>If the expression is illegal, </a:t>
            </a:r>
            <a:br>
              <a:rPr lang="en-US" altLang="zh-TW" dirty="0"/>
            </a:br>
            <a:r>
              <a:rPr lang="en-US" altLang="zh-TW" dirty="0"/>
              <a:t>or there exists any undefined value during the calculation.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such as</a:t>
            </a:r>
          </a:p>
          <a:p>
            <a:pPr marL="0" indent="0">
              <a:buNone/>
            </a:pPr>
            <a:r>
              <a:rPr lang="en-US" altLang="zh-TW" dirty="0"/>
              <a:t>       y = (x+) </a:t>
            </a:r>
          </a:p>
          <a:p>
            <a:pPr marL="0" indent="0">
              <a:buNone/>
            </a:pPr>
            <a:r>
              <a:rPr lang="en-US" altLang="zh-TW" dirty="0"/>
              <a:t>       divide by 0.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        EXIT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y =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2651" y="2946548"/>
            <a:ext cx="3362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dirty="0">
                <a:solidFill>
                  <a:srgbClr val="FF0000"/>
                </a:solidFill>
                <a:latin typeface="Courier New" panose="02070309020205020404" pitchFamily="49" charset="0"/>
              </a:rPr>
              <a:t>EXIT 1</a:t>
            </a:r>
            <a:endParaRPr lang="pt-BR" altLang="zh-TW" sz="2800" dirty="0">
              <a:solidFill>
                <a:srgbClr val="FF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17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runtime, which is specified by clock cycles, as shown in the table.  </a:t>
            </a:r>
          </a:p>
          <a:p>
            <a:r>
              <a:rPr lang="en-US" altLang="zh-TW" dirty="0"/>
              <a:t>The runtime of a program is the summation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3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r0, 3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r1, 5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MUL r0, r1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30 cc</a:t>
            </a:r>
            <a:endParaRPr lang="pt-BR" altLang="zh-TW" sz="2400" b="1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r1, 0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r2, 0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dirty="0">
              <a:solidFill>
                <a:srgbClr val="616161"/>
              </a:solidFill>
              <a:latin typeface="Open Sans"/>
            </a:endParaRP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EXIT 0   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20 cc</a:t>
            </a:r>
            <a:endParaRPr lang="pt-BR" altLang="zh-TW" sz="2400" b="1" dirty="0">
              <a:solidFill>
                <a:srgbClr val="61616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Demo is on 4/18.</a:t>
            </a:r>
          </a:p>
          <a:p>
            <a:r>
              <a:rPr lang="en-US" altLang="zh-TW" dirty="0"/>
              <a:t>We will create a problem on NTHUOJ, you can send your code </a:t>
            </a:r>
            <a:r>
              <a:rPr lang="en-US" altLang="zh-TW" dirty="0" err="1"/>
              <a:t>repeatly</a:t>
            </a:r>
            <a:r>
              <a:rPr lang="en-US" altLang="zh-TW" dirty="0"/>
              <a:t> within the time limit.</a:t>
            </a:r>
          </a:p>
          <a:p>
            <a:r>
              <a:rPr lang="en-US" altLang="zh-TW" dirty="0"/>
              <a:t>There will be 20 testcases, each valued 5.5 points, max score is 100.</a:t>
            </a:r>
          </a:p>
          <a:p>
            <a:r>
              <a:rPr lang="en-US" altLang="zh-TW" dirty="0"/>
              <a:t>We will use parser to check the correctness of your output, if all correct, You will be on the contest list. </a:t>
            </a:r>
          </a:p>
          <a:p>
            <a:r>
              <a:rPr lang="en-US" altLang="zh-TW" dirty="0"/>
              <a:t>Contest: The code with the less total clock cycles is better.  Ten top winners will get extra points. </a:t>
            </a:r>
          </a:p>
          <a:p>
            <a:r>
              <a:rPr lang="en-US" altLang="zh-TW" dirty="0"/>
              <a:t>If you have any question about the project, feel free to ask question on ILMS.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Let’s consider a CPU, which has eight 32 bits registers r0-r7 and a 256 byte memory.</a:t>
            </a:r>
          </a:p>
          <a:p>
            <a:r>
              <a:rPr lang="en-US" altLang="zh-TW" dirty="0"/>
              <a:t>In this project, you need to implement a calculator.  The input is a list of expressions consisting of integers, operators(+,-,*,/,=,&amp;,|,^), and at least three variables x, y, z(x, y, z are exist in the begin, and some local variables will appear in the input file); and the output is a list of assembly codes.</a:t>
            </a:r>
          </a:p>
          <a:p>
            <a:r>
              <a:rPr lang="en-US" altLang="zh-TW" dirty="0"/>
              <a:t>The instructions of the CPU are listed in the next pages.  The time to execute each instruction (in clock cycles) is also listed.</a:t>
            </a:r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524001" y="2060575"/>
          <a:ext cx="9144001" cy="287800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MOV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data from register2 to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Set the value of register1 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[Addr2]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[Addr1]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664815" y="365127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>
                <a:solidFill>
                  <a:srgbClr val="616161"/>
                </a:solidFill>
                <a:latin typeface="Arial" panose="020B0604020202020204" pitchFamily="34" charset="0"/>
                <a:ea typeface="Open Sans"/>
              </a:rPr>
              <a:t> </a:t>
            </a:r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1" y="1580092"/>
          <a:ext cx="9144001" cy="43121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1" y="1580092"/>
          <a:ext cx="9144001" cy="21785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Binary and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 dirty="0">
                          <a:effectLst/>
                        </a:rPr>
                        <a:t>Binary or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Binary exclusive or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82" y="20985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</a:rPr>
              <a:t>A complete grammar rules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901A4C-986C-4F8C-9B11-6AD749E76FAB}"/>
              </a:ext>
            </a:extLst>
          </p:cNvPr>
          <p:cNvSpPr txBox="1"/>
          <p:nvPr/>
        </p:nvSpPr>
        <p:spPr>
          <a:xfrm>
            <a:off x="1412682" y="1413063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The valid way to arrange the token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statement := END | expr END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expr      	:=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ADD_SUB_AND_OR_XOR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term      	:=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MUL_DIV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term_tail|NiL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factor    	:= INT | ADD_SUB INT 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ADD_SUB ID | ID ASSIGN expr|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ID | LPAREN expr RPAREN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366508-FC56-4884-AF20-B538BBCE25DC}"/>
              </a:ext>
            </a:extLst>
          </p:cNvPr>
          <p:cNvSpPr txBox="1"/>
          <p:nvPr/>
        </p:nvSpPr>
        <p:spPr>
          <a:xfrm>
            <a:off x="2983802" y="5669280"/>
            <a:ext cx="6224396" cy="55399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Multiple assign in a sentence is illegal. 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93564"/>
            <a:ext cx="10515600" cy="1325563"/>
          </a:xfrm>
        </p:spPr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9471" y="1619127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initial value of variables, x, y, and z, are stored in memory [0], [4], and [8] respectively.  </a:t>
            </a:r>
            <a:r>
              <a:rPr lang="en-US" altLang="zh-TW" dirty="0"/>
              <a:t>If there is any assign operator of them, you need to read those initial values first.</a:t>
            </a:r>
          </a:p>
          <a:p>
            <a:endParaRPr lang="en-US" altLang="zh-TW" dirty="0"/>
          </a:p>
          <a:p>
            <a:r>
              <a:rPr lang="en-US" altLang="zh-TW" dirty="0"/>
              <a:t>After the evaluation of the assembly code, </a:t>
            </a:r>
            <a:r>
              <a:rPr lang="en-US" altLang="zh-TW" dirty="0">
                <a:solidFill>
                  <a:srgbClr val="FF0000"/>
                </a:solidFill>
              </a:rPr>
              <a:t>the answer of the variables x, y, z needs to be stored in the registers r0, r1, and r2 respectively. 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41271"/>
            <a:ext cx="10515600" cy="1325563"/>
          </a:xfrm>
        </p:spPr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9472" y="1580612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/>
              <a:t>variables’s</a:t>
            </a:r>
            <a:r>
              <a:rPr lang="en-US" altLang="zh-TW" dirty="0"/>
              <a:t> name will only contain char </a:t>
            </a:r>
            <a:r>
              <a:rPr lang="en-US" altLang="zh-TW" dirty="0" err="1"/>
              <a:t>a~z</a:t>
            </a:r>
            <a:r>
              <a:rPr lang="en-US" altLang="zh-TW" dirty="0"/>
              <a:t> and A~Z.</a:t>
            </a:r>
          </a:p>
          <a:p>
            <a:endParaRPr lang="en-US" altLang="zh-TW" dirty="0"/>
          </a:p>
          <a:p>
            <a:r>
              <a:rPr lang="en-US" altLang="zh-TW" dirty="0"/>
              <a:t>Either </a:t>
            </a:r>
            <a:r>
              <a:rPr lang="en-US" altLang="zh-TW" dirty="0" err="1"/>
              <a:t>variables’s</a:t>
            </a:r>
            <a:r>
              <a:rPr lang="en-US" altLang="zh-TW" dirty="0"/>
              <a:t> name or constant has no fixed length.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If a variable first appear in the left hand side, it is valid and can be use in the right hand side in the future; if a variable first appear in the right hand side, it is invalid and the output should print EXIT 1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</a:t>
            </a:r>
            <a:r>
              <a:rPr lang="en-US" altLang="zh-TW" dirty="0"/>
              <a:t>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dirty="0"/>
              <a:t>+ - * / ( ) &amp; | ^ </a:t>
            </a:r>
            <a:r>
              <a:rPr lang="en-US" altLang="zh-TW" dirty="0">
                <a:sym typeface="Wingdings" panose="05000000000000000000" pitchFamily="2" charset="2"/>
              </a:rPr>
              <a:t> valid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@#$%  invalid, will not appear in the testcase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y z 0~9 </a:t>
            </a:r>
            <a:r>
              <a:rPr lang="en-US" altLang="zh-TW" dirty="0" err="1">
                <a:sym typeface="Wingdings" panose="05000000000000000000" pitchFamily="2" charset="2"/>
              </a:rPr>
              <a:t>a~z</a:t>
            </a:r>
            <a:r>
              <a:rPr lang="en-US" altLang="zh-TW" dirty="0">
                <a:sym typeface="Wingdings" panose="05000000000000000000" pitchFamily="2" charset="2"/>
              </a:rPr>
              <a:t> A~Z  valid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= 2+3*4, x will be 14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x = (2+3)*4, 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</a:t>
            </a:r>
            <a:r>
              <a:rPr lang="en-US" altLang="zh-TW" dirty="0" err="1">
                <a:sym typeface="Wingdings" panose="05000000000000000000" pitchFamily="2" charset="2"/>
              </a:rPr>
              <a:t>testcase</a:t>
            </a:r>
            <a:r>
              <a:rPr lang="en-US" altLang="zh-TW" dirty="0">
                <a:sym typeface="Wingdings" panose="05000000000000000000" pitchFamily="2" charset="2"/>
              </a:rPr>
              <a:t> may contain multiple expressions separated by “\n”.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1174</Words>
  <Application>Microsoft Office PowerPoint</Application>
  <PresentationFormat>寬螢幕</PresentationFormat>
  <Paragraphs>177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Open Sans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Simple Calculator</vt:lpstr>
      <vt:lpstr>Small computer </vt:lpstr>
      <vt:lpstr>Instruction Set Architecture(I)</vt:lpstr>
      <vt:lpstr>Instruction Set Architecture(II)</vt:lpstr>
      <vt:lpstr>Instruction Set Architecture(II)</vt:lpstr>
      <vt:lpstr>A complete grammar rules</vt:lpstr>
      <vt:lpstr>Variables</vt:lpstr>
      <vt:lpstr>Variables</vt:lpstr>
      <vt:lpstr>Testcase restriction</vt:lpstr>
      <vt:lpstr>Example: </vt:lpstr>
      <vt:lpstr>Example: </vt:lpstr>
      <vt:lpstr>Error handler</vt:lpstr>
      <vt:lpstr>Other Example: </vt:lpstr>
      <vt:lpstr>Total clock cycles</vt:lpstr>
      <vt:lpstr>Demo 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2020-03-11T14:02:26Z</dcterms:created>
  <dcterms:modified xsi:type="dcterms:W3CDTF">2020-03-27T09:58:25Z</dcterms:modified>
</cp:coreProperties>
</file>