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5" r:id="rId5"/>
    <p:sldId id="286" r:id="rId6"/>
    <p:sldId id="287" r:id="rId7"/>
    <p:sldId id="288" r:id="rId8"/>
    <p:sldId id="289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b="0" dirty="0" smtClean="0"/>
              <a:t>11498 </a:t>
            </a:r>
            <a:r>
              <a:rPr lang="en-US" altLang="zh-TW" sz="2800" b="0" dirty="0"/>
              <a:t>– </a:t>
            </a:r>
            <a:r>
              <a:rPr lang="en-US" altLang="zh-TW" sz="2800" b="0" dirty="0" smtClean="0"/>
              <a:t>Count the leaves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00" dirty="0"/>
              <a:t>Introduction to Programming (II)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37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Description </a:t>
            </a:r>
          </a:p>
          <a:p>
            <a:r>
              <a:rPr lang="en-US" altLang="zh-TW" dirty="0" smtClean="0"/>
              <a:t>Design flow</a:t>
            </a:r>
          </a:p>
          <a:p>
            <a:r>
              <a:rPr lang="en-US" altLang="zh-TW" dirty="0" smtClean="0"/>
              <a:t>Code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8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Description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b="1" dirty="0"/>
              <a:t>Given a tree, count the number of leaves in this tree. Each node has unique integer identification (ID), but all IDs may not be consecutive</a:t>
            </a:r>
            <a:r>
              <a:rPr lang="en-US" altLang="zh-TW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0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There are multiple test cases</a:t>
            </a:r>
          </a:p>
          <a:p>
            <a:r>
              <a:rPr lang="en-US" altLang="zh-TW" sz="2400" dirty="0" smtClean="0"/>
              <a:t>First line:</a:t>
            </a:r>
            <a:endParaRPr lang="en-US" altLang="zh-TW" sz="2400" dirty="0"/>
          </a:p>
          <a:p>
            <a:pPr lvl="1"/>
            <a:r>
              <a:rPr lang="en-US" altLang="zh-TW" sz="1800" dirty="0" smtClean="0"/>
              <a:t>An integer N</a:t>
            </a:r>
            <a:endParaRPr lang="en-US" altLang="zh-TW" sz="1800" dirty="0"/>
          </a:p>
          <a:p>
            <a:r>
              <a:rPr lang="en-US" altLang="zh-TW" sz="2400" dirty="0" smtClean="0"/>
              <a:t>The following N lines: </a:t>
            </a:r>
            <a:endParaRPr lang="en-US" altLang="zh-TW" sz="2400" dirty="0"/>
          </a:p>
          <a:p>
            <a:pPr lvl="1"/>
            <a:r>
              <a:rPr lang="en-US" altLang="zh-TW" sz="1800" dirty="0" smtClean="0"/>
              <a:t>Each line has 2 integer a, b</a:t>
            </a:r>
            <a:endParaRPr lang="en-US" altLang="zh-TW" sz="1800" dirty="0"/>
          </a:p>
          <a:p>
            <a:pPr lvl="1"/>
            <a:r>
              <a:rPr lang="en-US" altLang="zh-TW" sz="1800" dirty="0" smtClean="0"/>
              <a:t>Indicating Node a is node b’s parent</a:t>
            </a:r>
          </a:p>
          <a:p>
            <a:r>
              <a:rPr lang="en-US" altLang="zh-TW" sz="2200" dirty="0" smtClean="0"/>
              <a:t>The N+1</a:t>
            </a:r>
            <a:r>
              <a:rPr lang="en-US" altLang="zh-TW" sz="2000" dirty="0" smtClean="0"/>
              <a:t>th line:</a:t>
            </a:r>
          </a:p>
          <a:p>
            <a:pPr lvl="1"/>
            <a:r>
              <a:rPr lang="en-US" altLang="zh-TW" sz="1800" dirty="0" smtClean="0"/>
              <a:t>An integer indicating the root node</a:t>
            </a:r>
          </a:p>
          <a:p>
            <a:r>
              <a:rPr lang="en-US" altLang="zh-TW" sz="2200" dirty="0"/>
              <a:t>The input is terminated by N = 0.</a:t>
            </a:r>
            <a:endParaRPr lang="zh-TW" altLang="en-US" sz="2200" dirty="0"/>
          </a:p>
          <a:p>
            <a:pPr marL="57150" indent="0">
              <a:buNone/>
            </a:pPr>
            <a:endParaRPr lang="en-US" altLang="zh-TW" sz="2400" dirty="0" smtClean="0"/>
          </a:p>
          <a:p>
            <a:endParaRPr lang="zh-TW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5943600" y="762000"/>
            <a:ext cx="2286000" cy="5057715"/>
            <a:chOff x="6667500" y="3124200"/>
            <a:chExt cx="2286000" cy="5057715"/>
          </a:xfrm>
        </p:grpSpPr>
        <p:sp>
          <p:nvSpPr>
            <p:cNvPr id="5" name="文字方塊 3"/>
            <p:cNvSpPr txBox="1"/>
            <p:nvPr/>
          </p:nvSpPr>
          <p:spPr>
            <a:xfrm>
              <a:off x="6667500" y="3657600"/>
              <a:ext cx="2286000" cy="452431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altLang="zh-TW" dirty="0"/>
                <a:t>4</a:t>
              </a:r>
            </a:p>
            <a:p>
              <a:r>
                <a:rPr lang="pt-BR" altLang="zh-TW" dirty="0"/>
                <a:t>1 2</a:t>
              </a:r>
            </a:p>
            <a:p>
              <a:r>
                <a:rPr lang="pt-BR" altLang="zh-TW" dirty="0"/>
                <a:t>1 4</a:t>
              </a:r>
            </a:p>
            <a:p>
              <a:r>
                <a:rPr lang="pt-BR" altLang="zh-TW" dirty="0"/>
                <a:t>1 3</a:t>
              </a:r>
            </a:p>
            <a:p>
              <a:r>
                <a:rPr lang="pt-BR" altLang="zh-TW" dirty="0"/>
                <a:t>1 5</a:t>
              </a:r>
            </a:p>
            <a:p>
              <a:r>
                <a:rPr lang="pt-BR" altLang="zh-TW" dirty="0"/>
                <a:t>1</a:t>
              </a:r>
            </a:p>
            <a:p>
              <a:r>
                <a:rPr lang="pt-BR" altLang="zh-TW" dirty="0"/>
                <a:t>7</a:t>
              </a:r>
            </a:p>
            <a:p>
              <a:r>
                <a:rPr lang="pt-BR" altLang="zh-TW" dirty="0"/>
                <a:t>1 2</a:t>
              </a:r>
            </a:p>
            <a:p>
              <a:r>
                <a:rPr lang="pt-BR" altLang="zh-TW" dirty="0"/>
                <a:t>2 3</a:t>
              </a:r>
            </a:p>
            <a:p>
              <a:r>
                <a:rPr lang="pt-BR" altLang="zh-TW" dirty="0"/>
                <a:t>3 4</a:t>
              </a:r>
            </a:p>
            <a:p>
              <a:r>
                <a:rPr lang="pt-BR" altLang="zh-TW" dirty="0"/>
                <a:t>2 5</a:t>
              </a:r>
            </a:p>
            <a:p>
              <a:r>
                <a:rPr lang="pt-BR" altLang="zh-TW" dirty="0"/>
                <a:t>2 7</a:t>
              </a:r>
            </a:p>
            <a:p>
              <a:r>
                <a:rPr lang="pt-BR" altLang="zh-TW" dirty="0"/>
                <a:t>2 8</a:t>
              </a:r>
            </a:p>
            <a:p>
              <a:r>
                <a:rPr lang="pt-BR" altLang="zh-TW" dirty="0"/>
                <a:t>8 6</a:t>
              </a:r>
            </a:p>
            <a:p>
              <a:r>
                <a:rPr lang="pt-BR" altLang="zh-TW" dirty="0"/>
                <a:t>1</a:t>
              </a:r>
            </a:p>
            <a:p>
              <a:r>
                <a:rPr lang="pt-BR" altLang="zh-TW" dirty="0"/>
                <a:t>0</a:t>
              </a:r>
              <a:endParaRPr lang="zh-TW" altLang="en-US" dirty="0"/>
            </a:p>
          </p:txBody>
        </p:sp>
        <p:sp>
          <p:nvSpPr>
            <p:cNvPr id="6" name="文字方塊 4"/>
            <p:cNvSpPr txBox="1"/>
            <p:nvPr/>
          </p:nvSpPr>
          <p:spPr>
            <a:xfrm>
              <a:off x="6934200" y="3124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Sample input: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3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Print the number of the leaves for each test case.</a:t>
            </a:r>
            <a:endParaRPr lang="en-US" altLang="zh-TW" sz="2400" dirty="0" smtClean="0"/>
          </a:p>
          <a:p>
            <a:endParaRPr lang="zh-TW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1066800" y="2514600"/>
            <a:ext cx="2286000" cy="1456730"/>
            <a:chOff x="6667500" y="3124200"/>
            <a:chExt cx="2286000" cy="1456730"/>
          </a:xfrm>
        </p:grpSpPr>
        <p:sp>
          <p:nvSpPr>
            <p:cNvPr id="5" name="文字方塊 3"/>
            <p:cNvSpPr txBox="1"/>
            <p:nvPr/>
          </p:nvSpPr>
          <p:spPr>
            <a:xfrm>
              <a:off x="6667500" y="3657600"/>
              <a:ext cx="2286000" cy="92333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altLang="zh-TW" dirty="0"/>
                <a:t>4</a:t>
              </a:r>
            </a:p>
            <a:p>
              <a:r>
                <a:rPr lang="pt-BR" altLang="zh-TW" dirty="0" smtClean="0"/>
                <a:t>4</a:t>
              </a:r>
            </a:p>
            <a:p>
              <a:endParaRPr lang="zh-TW" altLang="en-US" dirty="0"/>
            </a:p>
          </p:txBody>
        </p:sp>
        <p:sp>
          <p:nvSpPr>
            <p:cNvPr id="6" name="文字方塊 4"/>
            <p:cNvSpPr txBox="1"/>
            <p:nvPr/>
          </p:nvSpPr>
          <p:spPr>
            <a:xfrm>
              <a:off x="6934200" y="3124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Sample output:</a:t>
              </a:r>
              <a:endParaRPr lang="zh-TW" altLang="en-US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556110" y="4953000"/>
            <a:ext cx="5034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Hint: All leaves have no children!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533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Use </a:t>
            </a:r>
            <a:r>
              <a:rPr lang="en-US" altLang="zh-TW" sz="2400" dirty="0" err="1" smtClean="0"/>
              <a:t>std</a:t>
            </a:r>
            <a:r>
              <a:rPr lang="en-US" altLang="zh-TW" sz="2400" dirty="0" smtClean="0"/>
              <a:t>::set</a:t>
            </a:r>
          </a:p>
          <a:p>
            <a:r>
              <a:rPr lang="en-US" altLang="zh-TW" sz="2400" dirty="0" smtClean="0"/>
              <a:t>One set records all the nodes in the tree and one records all the parent nodes</a:t>
            </a:r>
          </a:p>
          <a:p>
            <a:r>
              <a:rPr lang="en-US" altLang="zh-TW" sz="2400" dirty="0" smtClean="0"/>
              <a:t>The size difference of these two sets will be the answer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7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flow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 bwMode="auto">
          <a:xfrm>
            <a:off x="457200" y="1524000"/>
            <a:ext cx="31242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Read parent and child</a:t>
            </a:r>
            <a:r>
              <a:rPr kumimoji="0" lang="en-US" altLang="zh-TW" sz="24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from the input</a:t>
            </a:r>
          </a:p>
        </p:txBody>
      </p:sp>
      <p:sp>
        <p:nvSpPr>
          <p:cNvPr id="6" name="圓角矩形 5"/>
          <p:cNvSpPr/>
          <p:nvPr/>
        </p:nvSpPr>
        <p:spPr bwMode="auto">
          <a:xfrm>
            <a:off x="2819400" y="2772508"/>
            <a:ext cx="3276600" cy="1524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Store the parent</a:t>
            </a:r>
            <a:r>
              <a:rPr kumimoji="0" lang="en-US" altLang="zh-TW" sz="28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and child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into set&lt;</a:t>
            </a:r>
            <a:r>
              <a:rPr kumimoji="0" lang="en-US" altLang="zh-TW" sz="28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int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&gt; 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24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use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</a:t>
            </a:r>
            <a:r>
              <a:rPr kumimoji="0" lang="en-US" altLang="zh-TW" sz="24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set.insert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(</a:t>
            </a:r>
            <a:r>
              <a:rPr kumimoji="0" lang="en-US" altLang="zh-TW" sz="24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int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)</a:t>
            </a:r>
          </a:p>
        </p:txBody>
      </p:sp>
      <p:sp>
        <p:nvSpPr>
          <p:cNvPr id="7" name="圓角矩形 6"/>
          <p:cNvSpPr/>
          <p:nvPr/>
        </p:nvSpPr>
        <p:spPr bwMode="auto">
          <a:xfrm>
            <a:off x="5867400" y="4548554"/>
            <a:ext cx="2895600" cy="1650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Output</a:t>
            </a:r>
            <a:r>
              <a:rPr kumimoji="0" lang="en-US" altLang="zh-TW" sz="28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the size difference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24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use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</a:t>
            </a:r>
            <a:r>
              <a:rPr kumimoji="0" lang="en-US" altLang="zh-TW" sz="24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set.size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()</a:t>
            </a:r>
            <a:endParaRPr kumimoji="0" lang="zh-TW" altLang="en-US" sz="2400" b="0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右彎箭號 7"/>
          <p:cNvSpPr/>
          <p:nvPr/>
        </p:nvSpPr>
        <p:spPr bwMode="auto">
          <a:xfrm flipV="1">
            <a:off x="1600200" y="2772508"/>
            <a:ext cx="1028700" cy="961292"/>
          </a:xfrm>
          <a:prstGeom prst="bentArrow">
            <a:avLst>
              <a:gd name="adj1" fmla="val 16346"/>
              <a:gd name="adj2" fmla="val 23145"/>
              <a:gd name="adj3" fmla="val 20055"/>
              <a:gd name="adj4" fmla="val 132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右彎箭號 8"/>
          <p:cNvSpPr/>
          <p:nvPr/>
        </p:nvSpPr>
        <p:spPr bwMode="auto">
          <a:xfrm flipV="1">
            <a:off x="4457700" y="4548554"/>
            <a:ext cx="1028700" cy="1116624"/>
          </a:xfrm>
          <a:prstGeom prst="bentArrow">
            <a:avLst>
              <a:gd name="adj1" fmla="val 16346"/>
              <a:gd name="adj2" fmla="val 23145"/>
              <a:gd name="adj3" fmla="val 20055"/>
              <a:gd name="adj4" fmla="val 132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4" r="36276" b="64108"/>
          <a:stretch/>
        </p:blipFill>
        <p:spPr>
          <a:xfrm>
            <a:off x="76200" y="1524000"/>
            <a:ext cx="5548217" cy="2133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- declaration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8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7" b="9755"/>
          <a:stretch/>
        </p:blipFill>
        <p:spPr>
          <a:xfrm>
            <a:off x="457200" y="1219200"/>
            <a:ext cx="7010400" cy="47400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4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Them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pptTheme</Template>
  <TotalTime>522</TotalTime>
  <Words>212</Words>
  <Application>Microsoft Office PowerPoint</Application>
  <PresentationFormat>如螢幕大小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times new roman</vt:lpstr>
      <vt:lpstr>pptTheme</vt:lpstr>
      <vt:lpstr> 11498 – Count the leaves </vt:lpstr>
      <vt:lpstr>Outline </vt:lpstr>
      <vt:lpstr>Description </vt:lpstr>
      <vt:lpstr>Input</vt:lpstr>
      <vt:lpstr>Output</vt:lpstr>
      <vt:lpstr>Design flow</vt:lpstr>
      <vt:lpstr>Design flow</vt:lpstr>
      <vt:lpstr>Code - declaration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11439 – Word Manipulator </dc:title>
  <dc:creator>WMNET</dc:creator>
  <cp:lastModifiedBy>淯崴 楊</cp:lastModifiedBy>
  <cp:revision>70</cp:revision>
  <dcterms:created xsi:type="dcterms:W3CDTF">2006-08-16T00:00:00Z</dcterms:created>
  <dcterms:modified xsi:type="dcterms:W3CDTF">2020-06-08T12:38:00Z</dcterms:modified>
</cp:coreProperties>
</file>