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CC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6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27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0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819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64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7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1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01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6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53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3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21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3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6D1770-79BE-4D78-9E16-ECF604BC949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7797AF-A85E-4069-8364-A791B3065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ap/map/ma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38754" y="1871131"/>
            <a:ext cx="7535008" cy="1515533"/>
          </a:xfrm>
        </p:spPr>
        <p:txBody>
          <a:bodyPr/>
          <a:lstStyle/>
          <a:p>
            <a:pPr algn="ctr"/>
            <a:r>
              <a:rPr lang="en-US" altLang="zh-TW" sz="4800" b="1" i="1" dirty="0" smtClean="0"/>
              <a:t>Looking for Chinese Tutor</a:t>
            </a:r>
            <a:endParaRPr lang="zh-TW" altLang="en-US" sz="4800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i="1" dirty="0" smtClean="0"/>
              <a:t>12266</a:t>
            </a:r>
            <a:endParaRPr lang="zh-TW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938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Drawbacks of </a:t>
            </a:r>
            <a:r>
              <a:rPr lang="en-US" altLang="zh-TW" dirty="0"/>
              <a:t>Method 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Too many if-else cases to do</a:t>
            </a:r>
          </a:p>
          <a:p>
            <a:r>
              <a:rPr lang="en-US" altLang="zh-TW" dirty="0" smtClean="0"/>
              <a:t>The coding style isn’t good</a:t>
            </a:r>
          </a:p>
        </p:txBody>
      </p:sp>
    </p:spTree>
    <p:extLst>
      <p:ext uri="{BB962C8B-B14F-4D97-AF65-F5344CB8AC3E}">
        <p14:creationId xmlns:p14="http://schemas.microsoft.com/office/powerpoint/2010/main" val="42268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1 (</a:t>
            </a:r>
            <a:r>
              <a:rPr lang="en-US" altLang="zh-TW" b="1" i="1" dirty="0">
                <a:solidFill>
                  <a:srgbClr val="00B0F0"/>
                </a:solidFill>
              </a:rPr>
              <a:t>using C</a:t>
            </a:r>
            <a:r>
              <a:rPr lang="en-US" altLang="zh-TW" b="1" i="1" dirty="0" smtClean="0">
                <a:solidFill>
                  <a:srgbClr val="00B0F0"/>
                </a:solidFill>
              </a:rPr>
              <a:t>++ map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Since each of the keywords and its corresponding </a:t>
            </a:r>
            <a:r>
              <a:rPr lang="en-US" altLang="zh-TW" sz="2800" dirty="0" err="1" smtClean="0"/>
              <a:t>pokemon</a:t>
            </a:r>
            <a:r>
              <a:rPr lang="en-US" altLang="zh-TW" sz="2800" dirty="0" smtClean="0"/>
              <a:t> is one-to-one, and each keyword is unique,</a:t>
            </a:r>
          </a:p>
          <a:p>
            <a:pPr lvl="1"/>
            <a:r>
              <a:rPr lang="en-US" altLang="zh-TW" sz="2400" dirty="0" smtClean="0"/>
              <a:t>we can use </a:t>
            </a:r>
            <a:r>
              <a:rPr lang="en-US" altLang="zh-TW" sz="2400" dirty="0"/>
              <a:t>C</a:t>
            </a:r>
            <a:r>
              <a:rPr lang="en-US" altLang="zh-TW" sz="2400" dirty="0" smtClean="0"/>
              <a:t>++ library </a:t>
            </a:r>
            <a:r>
              <a:rPr lang="en-US" altLang="zh-TW" sz="2400" dirty="0" smtClean="0">
                <a:solidFill>
                  <a:srgbClr val="FF0000"/>
                </a:solidFill>
              </a:rPr>
              <a:t>map</a:t>
            </a:r>
            <a:r>
              <a:rPr lang="en-US" altLang="zh-TW" sz="2400" dirty="0" smtClean="0"/>
              <a:t> to record the relationship between them.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Reference :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://www.cplusplus.com/reference/map/map/map/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1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957098" cy="37040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It’s a kind of container object, which you can </a:t>
            </a:r>
            <a:r>
              <a:rPr lang="en-US" altLang="zh-TW" dirty="0">
                <a:solidFill>
                  <a:srgbClr val="FF0000"/>
                </a:solidFill>
              </a:rPr>
              <a:t>define your own type of key </a:t>
            </a:r>
            <a:r>
              <a:rPr lang="en-US" altLang="zh-TW" dirty="0"/>
              <a:t>and its corresponding </a:t>
            </a:r>
            <a:r>
              <a:rPr lang="en-US" altLang="zh-TW" dirty="0" smtClean="0">
                <a:solidFill>
                  <a:srgbClr val="FF0000"/>
                </a:solidFill>
              </a:rPr>
              <a:t>value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tx1"/>
                </a:solidFill>
              </a:rPr>
              <a:t>map provides many convenient functions to help you deal with your data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  e.g.  first, second, find(), end(), erase(), clear(), ...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#include &lt;map&gt;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Constructor format :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r>
              <a:rPr lang="en-US" altLang="zh-TW" dirty="0" err="1" smtClean="0">
                <a:solidFill>
                  <a:schemeClr val="tx1"/>
                </a:solidFill>
              </a:rPr>
              <a:t>std</a:t>
            </a:r>
            <a:r>
              <a:rPr lang="en-US" altLang="zh-TW" dirty="0">
                <a:solidFill>
                  <a:schemeClr val="tx1"/>
                </a:solidFill>
              </a:rPr>
              <a:t>::</a:t>
            </a:r>
            <a:r>
              <a:rPr lang="en-US" altLang="zh-TW" dirty="0" smtClean="0">
                <a:solidFill>
                  <a:schemeClr val="tx1"/>
                </a:solidFill>
              </a:rPr>
              <a:t>map&lt;</a:t>
            </a:r>
            <a:r>
              <a:rPr lang="en-US" altLang="zh-TW" dirty="0" err="1" smtClean="0">
                <a:solidFill>
                  <a:schemeClr val="tx1"/>
                </a:solidFill>
              </a:rPr>
              <a:t>type_of_key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type_of_value</a:t>
            </a:r>
            <a:r>
              <a:rPr lang="en-US" altLang="zh-TW" dirty="0">
                <a:solidFill>
                  <a:schemeClr val="tx1"/>
                </a:solidFill>
              </a:rPr>
              <a:t>&gt; </a:t>
            </a:r>
            <a:r>
              <a:rPr lang="en-US" altLang="zh-TW" dirty="0" err="1" smtClean="0">
                <a:solidFill>
                  <a:schemeClr val="tx1"/>
                </a:solidFill>
              </a:rPr>
              <a:t>name_of_map</a:t>
            </a:r>
            <a:r>
              <a:rPr lang="en-US" altLang="zh-TW" dirty="0" smtClean="0">
                <a:solidFill>
                  <a:schemeClr val="tx1"/>
                </a:solidFill>
              </a:rPr>
              <a:t> ;</a:t>
            </a:r>
          </a:p>
          <a:p>
            <a:r>
              <a:rPr lang="en-US" altLang="zh-TW" dirty="0" smtClean="0"/>
              <a:t>Assign value 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name_of_map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name_of_key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name_of_value</a:t>
            </a:r>
            <a:r>
              <a:rPr lang="en-US" altLang="zh-TW" dirty="0" smtClean="0"/>
              <a:t> 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1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8134" y="621102"/>
            <a:ext cx="4986069" cy="5632311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#include &lt;</a:t>
            </a:r>
            <a:r>
              <a:rPr lang="en-US" altLang="zh-TW" b="1" dirty="0" err="1"/>
              <a:t>iostream</a:t>
            </a:r>
            <a:r>
              <a:rPr lang="en-US" altLang="zh-TW" b="1" dirty="0"/>
              <a:t>&gt;</a:t>
            </a:r>
          </a:p>
          <a:p>
            <a:r>
              <a:rPr lang="en-US" altLang="zh-TW" b="1" dirty="0"/>
              <a:t>#include &lt;string&gt;</a:t>
            </a:r>
          </a:p>
          <a:p>
            <a:r>
              <a:rPr lang="en-US" altLang="zh-TW" b="1" dirty="0"/>
              <a:t>#include &lt;</a:t>
            </a:r>
            <a:r>
              <a:rPr lang="en-US" altLang="zh-TW" b="1" dirty="0" smtClean="0"/>
              <a:t>map&gt;</a:t>
            </a:r>
          </a:p>
          <a:p>
            <a:r>
              <a:rPr lang="en-US" altLang="zh-TW" b="1" dirty="0" smtClean="0"/>
              <a:t>using </a:t>
            </a:r>
            <a:r>
              <a:rPr lang="en-US" altLang="zh-TW" b="1" dirty="0"/>
              <a:t>namespace </a:t>
            </a:r>
            <a:r>
              <a:rPr lang="en-US" altLang="zh-TW" b="1" dirty="0" err="1"/>
              <a:t>std</a:t>
            </a:r>
            <a:r>
              <a:rPr lang="en-US" altLang="zh-TW" b="1" dirty="0"/>
              <a:t>;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//map construction </a:t>
            </a:r>
            <a:endParaRPr lang="en-US" altLang="zh-TW" b="1" dirty="0"/>
          </a:p>
          <a:p>
            <a:r>
              <a:rPr lang="en-US" altLang="zh-TW" b="1" dirty="0" smtClean="0"/>
              <a:t>//Initialized </a:t>
            </a:r>
            <a:r>
              <a:rPr lang="en-US" altLang="zh-TW" b="1" dirty="0"/>
              <a:t>in global</a:t>
            </a:r>
          </a:p>
          <a:p>
            <a:r>
              <a:rPr lang="en-US" altLang="zh-TW" b="1" dirty="0" err="1" smtClean="0"/>
              <a:t>std</a:t>
            </a:r>
            <a:r>
              <a:rPr lang="en-US" altLang="zh-TW" b="1" dirty="0"/>
              <a:t>::map&lt;</a:t>
            </a:r>
            <a:r>
              <a:rPr lang="en-US" altLang="zh-TW" b="1" dirty="0" err="1"/>
              <a:t>std</a:t>
            </a:r>
            <a:r>
              <a:rPr lang="en-US" altLang="zh-TW" b="1" dirty="0"/>
              <a:t>::string, </a:t>
            </a:r>
            <a:r>
              <a:rPr lang="en-US" altLang="zh-TW" b="1" dirty="0" err="1"/>
              <a:t>std</a:t>
            </a:r>
            <a:r>
              <a:rPr lang="en-US" altLang="zh-TW" b="1" dirty="0"/>
              <a:t>::string&gt; mapping = {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Wa</a:t>
            </a:r>
            <a:r>
              <a:rPr lang="en-US" altLang="zh-TW" b="1" dirty="0"/>
              <a:t>",	"</a:t>
            </a:r>
            <a:r>
              <a:rPr lang="en-US" altLang="zh-TW" b="1" dirty="0" err="1"/>
              <a:t>Waninoko</a:t>
            </a:r>
            <a:r>
              <a:rPr lang="en-US" altLang="zh-TW" b="1" dirty="0" smtClean="0"/>
              <a:t>"},</a:t>
            </a:r>
          </a:p>
          <a:p>
            <a:r>
              <a:rPr lang="en-US" altLang="zh-TW" b="1" dirty="0"/>
              <a:t>                {"</a:t>
            </a:r>
            <a:r>
              <a:rPr lang="en-US" altLang="zh-TW" b="1" dirty="0" err="1"/>
              <a:t>Mi</a:t>
            </a:r>
            <a:r>
              <a:rPr lang="en-US" altLang="zh-TW" b="1" dirty="0"/>
              <a:t>",  </a:t>
            </a:r>
            <a:r>
              <a:rPr lang="en-US" altLang="zh-TW" b="1" dirty="0" smtClean="0"/>
              <a:t>  "</a:t>
            </a:r>
            <a:r>
              <a:rPr lang="en-US" altLang="zh-TW" b="1" dirty="0"/>
              <a:t>Milotic"},</a:t>
            </a:r>
          </a:p>
          <a:p>
            <a:r>
              <a:rPr lang="en-US" altLang="zh-TW" b="1" dirty="0"/>
              <a:t>	{"Ma",	"</a:t>
            </a:r>
            <a:r>
              <a:rPr lang="en-US" altLang="zh-TW" b="1" dirty="0" err="1"/>
              <a:t>Magikarp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Va</a:t>
            </a:r>
            <a:r>
              <a:rPr lang="en-US" altLang="zh-TW" b="1" dirty="0"/>
              <a:t>",	"</a:t>
            </a:r>
            <a:r>
              <a:rPr lang="en-US" altLang="zh-TW" b="1" dirty="0" err="1"/>
              <a:t>Vaporeon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Sh</a:t>
            </a:r>
            <a:r>
              <a:rPr lang="en-US" altLang="zh-TW" b="1" dirty="0"/>
              <a:t>",	"</a:t>
            </a:r>
            <a:r>
              <a:rPr lang="en-US" altLang="zh-TW" b="1" dirty="0" err="1"/>
              <a:t>Sharpedo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Tapu</a:t>
            </a:r>
            <a:r>
              <a:rPr lang="en-US" altLang="zh-TW" b="1" dirty="0"/>
              <a:t>","</a:t>
            </a:r>
            <a:r>
              <a:rPr lang="en-US" altLang="zh-TW" b="1" dirty="0" err="1"/>
              <a:t>Tapu</a:t>
            </a:r>
            <a:r>
              <a:rPr lang="en-US" altLang="zh-TW" b="1" dirty="0"/>
              <a:t> </a:t>
            </a:r>
            <a:r>
              <a:rPr lang="en-US" altLang="zh-TW" b="1" dirty="0" err="1"/>
              <a:t>Fini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Em</a:t>
            </a:r>
            <a:r>
              <a:rPr lang="en-US" altLang="zh-TW" b="1" dirty="0"/>
              <a:t>",	"</a:t>
            </a:r>
            <a:r>
              <a:rPr lang="en-US" altLang="zh-TW" b="1" dirty="0" err="1"/>
              <a:t>Empoleon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{"La",	"</a:t>
            </a:r>
            <a:r>
              <a:rPr lang="en-US" altLang="zh-TW" b="1" dirty="0" err="1"/>
              <a:t>Lapras</a:t>
            </a:r>
            <a:r>
              <a:rPr lang="en-US" altLang="zh-TW" b="1" dirty="0"/>
              <a:t>"},</a:t>
            </a:r>
          </a:p>
          <a:p>
            <a:r>
              <a:rPr lang="en-US" altLang="zh-TW" b="1" dirty="0"/>
              <a:t>	{"Pi",	"Pikachu"},</a:t>
            </a:r>
          </a:p>
          <a:p>
            <a:r>
              <a:rPr lang="en-US" altLang="zh-TW" b="1" dirty="0"/>
              <a:t>	{"</a:t>
            </a:r>
            <a:r>
              <a:rPr lang="en-US" altLang="zh-TW" b="1" dirty="0" err="1"/>
              <a:t>Pe</a:t>
            </a:r>
            <a:r>
              <a:rPr lang="en-US" altLang="zh-TW" b="1" dirty="0"/>
              <a:t>",	"Pikachu"},</a:t>
            </a:r>
          </a:p>
          <a:p>
            <a:r>
              <a:rPr lang="en-US" altLang="zh-TW" b="1" dirty="0"/>
              <a:t>	{"Me",	"Mega </a:t>
            </a:r>
            <a:r>
              <a:rPr lang="en-US" altLang="zh-TW" b="1" dirty="0" err="1"/>
              <a:t>Gyarados</a:t>
            </a:r>
            <a:r>
              <a:rPr lang="en-US" altLang="zh-TW" b="1" dirty="0"/>
              <a:t>"}</a:t>
            </a:r>
          </a:p>
          <a:p>
            <a:r>
              <a:rPr lang="en-US" altLang="zh-TW" b="1" smtClean="0"/>
              <a:t>};</a:t>
            </a:r>
            <a:endParaRPr lang="en-US" altLang="zh-TW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40317" y="876081"/>
            <a:ext cx="5291420" cy="5078313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int</a:t>
            </a:r>
            <a:r>
              <a:rPr lang="en-US" altLang="zh-TW" b="1" dirty="0"/>
              <a:t> main</a:t>
            </a:r>
            <a:r>
              <a:rPr lang="en-US" altLang="zh-TW" b="1" dirty="0" smtClean="0"/>
              <a:t>(){</a:t>
            </a:r>
          </a:p>
          <a:p>
            <a:r>
              <a:rPr lang="en-US" altLang="zh-TW" b="1" dirty="0"/>
              <a:t>                </a:t>
            </a:r>
            <a:r>
              <a:rPr lang="en-US" altLang="zh-TW" b="1" dirty="0" err="1"/>
              <a:t>int</a:t>
            </a:r>
            <a:r>
              <a:rPr lang="en-US" altLang="zh-TW" b="1" dirty="0"/>
              <a:t> N;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/>
              <a:t>std</a:t>
            </a:r>
            <a:r>
              <a:rPr lang="en-US" altLang="zh-TW" b="1" dirty="0"/>
              <a:t>::string name, school;</a:t>
            </a:r>
          </a:p>
          <a:p>
            <a:r>
              <a:rPr lang="en-US" altLang="zh-TW" b="1" dirty="0"/>
              <a:t>	</a:t>
            </a:r>
          </a:p>
          <a:p>
            <a:r>
              <a:rPr lang="en-US" altLang="zh-TW" b="1" dirty="0"/>
              <a:t>	//map </a:t>
            </a:r>
            <a:r>
              <a:rPr lang="en-US" altLang="zh-TW" b="1" dirty="0" smtClean="0"/>
              <a:t>construction</a:t>
            </a:r>
            <a:endParaRPr lang="en-US" altLang="zh-TW" b="1" dirty="0"/>
          </a:p>
          <a:p>
            <a:r>
              <a:rPr lang="en-US" altLang="zh-TW" b="1" dirty="0"/>
              <a:t>	//</a:t>
            </a:r>
            <a:r>
              <a:rPr lang="en-US" altLang="zh-TW" b="1" dirty="0" smtClean="0"/>
              <a:t>Initialized </a:t>
            </a:r>
            <a:r>
              <a:rPr lang="en-US" altLang="zh-TW" b="1" dirty="0"/>
              <a:t>in main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/>
              <a:t>std</a:t>
            </a:r>
            <a:r>
              <a:rPr lang="en-US" altLang="zh-TW" b="1" dirty="0"/>
              <a:t>::map&lt;</a:t>
            </a:r>
            <a:r>
              <a:rPr lang="en-US" altLang="zh-TW" b="1" dirty="0" err="1"/>
              <a:t>std</a:t>
            </a:r>
            <a:r>
              <a:rPr lang="en-US" altLang="zh-TW" b="1" dirty="0"/>
              <a:t>::string, </a:t>
            </a:r>
            <a:r>
              <a:rPr lang="en-US" altLang="zh-TW" b="1" dirty="0" err="1"/>
              <a:t>std</a:t>
            </a:r>
            <a:r>
              <a:rPr lang="en-US" altLang="zh-TW" b="1" dirty="0"/>
              <a:t>::string&gt; mapping;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Wa</a:t>
            </a:r>
            <a:r>
              <a:rPr lang="en-US" altLang="zh-TW" b="1" dirty="0"/>
              <a:t>"] = "</a:t>
            </a:r>
            <a:r>
              <a:rPr lang="en-US" altLang="zh-TW" b="1" dirty="0" err="1"/>
              <a:t>Waninoko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Mi</a:t>
            </a:r>
            <a:r>
              <a:rPr lang="en-US" altLang="zh-TW" b="1" dirty="0"/>
              <a:t>"] = "Milotic";</a:t>
            </a:r>
          </a:p>
          <a:p>
            <a:r>
              <a:rPr lang="en-US" altLang="zh-TW" b="1" dirty="0"/>
              <a:t>	mapping["Ma"] = "</a:t>
            </a:r>
            <a:r>
              <a:rPr lang="en-US" altLang="zh-TW" b="1" dirty="0" err="1"/>
              <a:t>Magikarp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Va</a:t>
            </a:r>
            <a:r>
              <a:rPr lang="en-US" altLang="zh-TW" b="1" dirty="0"/>
              <a:t>"] = "</a:t>
            </a:r>
            <a:r>
              <a:rPr lang="en-US" altLang="zh-TW" b="1" dirty="0" err="1"/>
              <a:t>Vaporeon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Sh</a:t>
            </a:r>
            <a:r>
              <a:rPr lang="en-US" altLang="zh-TW" b="1" dirty="0"/>
              <a:t>"] = "</a:t>
            </a:r>
            <a:r>
              <a:rPr lang="en-US" altLang="zh-TW" b="1" dirty="0" err="1"/>
              <a:t>Sharpedo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Tapu</a:t>
            </a:r>
            <a:r>
              <a:rPr lang="en-US" altLang="zh-TW" b="1" dirty="0"/>
              <a:t>"] = "</a:t>
            </a:r>
            <a:r>
              <a:rPr lang="en-US" altLang="zh-TW" b="1" dirty="0" err="1"/>
              <a:t>Tapu</a:t>
            </a:r>
            <a:r>
              <a:rPr lang="en-US" altLang="zh-TW" b="1" dirty="0"/>
              <a:t> </a:t>
            </a:r>
            <a:r>
              <a:rPr lang="en-US" altLang="zh-TW" b="1" dirty="0" err="1"/>
              <a:t>Fini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Em</a:t>
            </a:r>
            <a:r>
              <a:rPr lang="en-US" altLang="zh-TW" b="1" dirty="0"/>
              <a:t>"] = "</a:t>
            </a:r>
            <a:r>
              <a:rPr lang="en-US" altLang="zh-TW" b="1" dirty="0" err="1"/>
              <a:t>Empoleon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mapping["La"] = "</a:t>
            </a:r>
            <a:r>
              <a:rPr lang="en-US" altLang="zh-TW" b="1" dirty="0" err="1"/>
              <a:t>Lapras</a:t>
            </a:r>
            <a:r>
              <a:rPr lang="en-US" altLang="zh-TW" b="1" dirty="0"/>
              <a:t>";</a:t>
            </a:r>
          </a:p>
          <a:p>
            <a:r>
              <a:rPr lang="en-US" altLang="zh-TW" b="1" dirty="0"/>
              <a:t>	mapping["Pi"] = "Pikachu";</a:t>
            </a:r>
          </a:p>
          <a:p>
            <a:r>
              <a:rPr lang="en-US" altLang="zh-TW" b="1" dirty="0"/>
              <a:t>	mapping["</a:t>
            </a:r>
            <a:r>
              <a:rPr lang="en-US" altLang="zh-TW" b="1" dirty="0" err="1"/>
              <a:t>Pe</a:t>
            </a:r>
            <a:r>
              <a:rPr lang="en-US" altLang="zh-TW" b="1" dirty="0"/>
              <a:t>"] = "Pikachu";</a:t>
            </a:r>
          </a:p>
          <a:p>
            <a:r>
              <a:rPr lang="en-US" altLang="zh-TW" b="1" dirty="0"/>
              <a:t>	mapping["Me"] = "Mega </a:t>
            </a:r>
            <a:r>
              <a:rPr lang="en-US" altLang="zh-TW" b="1" dirty="0" err="1"/>
              <a:t>Gyarados</a:t>
            </a:r>
            <a:r>
              <a:rPr lang="en-US" altLang="zh-TW" b="1" dirty="0"/>
              <a:t>";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96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96220" y="491706"/>
            <a:ext cx="9740167" cy="5909310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none" rtlCol="0" anchor="ctr">
            <a:spAutoFit/>
          </a:bodyPr>
          <a:lstStyle/>
          <a:p>
            <a:r>
              <a:rPr lang="en-US" altLang="zh-TW" b="1" dirty="0" smtClean="0"/>
              <a:t>//</a:t>
            </a:r>
            <a:r>
              <a:rPr lang="en-US" altLang="zh-TW" b="1" dirty="0"/>
              <a:t>Taking input</a:t>
            </a:r>
          </a:p>
          <a:p>
            <a:r>
              <a:rPr lang="en-US" altLang="zh-TW" b="1" dirty="0" err="1" smtClean="0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cin</a:t>
            </a:r>
            <a:r>
              <a:rPr lang="en-US" altLang="zh-TW" b="1" dirty="0"/>
              <a:t> &gt;&gt; N;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while(N-</a:t>
            </a:r>
            <a:r>
              <a:rPr lang="en-US" altLang="zh-TW" b="1" dirty="0"/>
              <a:t>-){</a:t>
            </a:r>
          </a:p>
          <a:p>
            <a:r>
              <a:rPr lang="en-US" altLang="zh-TW" b="1" dirty="0" smtClean="0"/>
              <a:t>       //</a:t>
            </a:r>
            <a:r>
              <a:rPr lang="en-US" altLang="zh-TW" b="1" dirty="0"/>
              <a:t>Each case</a:t>
            </a:r>
          </a:p>
          <a:p>
            <a:r>
              <a:rPr lang="en-US" altLang="zh-TW" b="1" dirty="0" smtClean="0"/>
              <a:t>       </a:t>
            </a:r>
            <a:r>
              <a:rPr lang="en-US" altLang="zh-TW" b="1" dirty="0" err="1" smtClean="0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cin</a:t>
            </a:r>
            <a:r>
              <a:rPr lang="en-US" altLang="zh-TW" b="1" dirty="0"/>
              <a:t> &gt;&gt; name &gt;&gt; school;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       //</a:t>
            </a:r>
            <a:r>
              <a:rPr lang="en-US" altLang="zh-TW" b="1" dirty="0"/>
              <a:t>Use </a:t>
            </a:r>
            <a:r>
              <a:rPr lang="en-US" altLang="zh-TW" b="1" dirty="0" err="1"/>
              <a:t>mapping.find</a:t>
            </a:r>
            <a:r>
              <a:rPr lang="en-US" altLang="zh-TW" b="1" dirty="0"/>
              <a:t>() to find out if the </a:t>
            </a:r>
            <a:r>
              <a:rPr lang="en-US" altLang="zh-TW" b="1" dirty="0" err="1"/>
              <a:t>sub_name</a:t>
            </a:r>
            <a:r>
              <a:rPr lang="en-US" altLang="zh-TW" b="1" dirty="0"/>
              <a:t> can be found in mapping</a:t>
            </a:r>
          </a:p>
          <a:p>
            <a:r>
              <a:rPr lang="en-US" altLang="zh-TW" b="1" dirty="0" smtClean="0"/>
              <a:t>     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std</a:t>
            </a:r>
            <a:r>
              <a:rPr lang="en-US" altLang="zh-TW" b="1" dirty="0">
                <a:solidFill>
                  <a:srgbClr val="FF0000"/>
                </a:solidFill>
              </a:rPr>
              <a:t>::map&lt;</a:t>
            </a:r>
            <a:r>
              <a:rPr lang="en-US" altLang="zh-TW" b="1" dirty="0" err="1">
                <a:solidFill>
                  <a:srgbClr val="FF0000"/>
                </a:solidFill>
              </a:rPr>
              <a:t>std</a:t>
            </a:r>
            <a:r>
              <a:rPr lang="en-US" altLang="zh-TW" b="1" dirty="0">
                <a:solidFill>
                  <a:srgbClr val="FF0000"/>
                </a:solidFill>
              </a:rPr>
              <a:t>::string, </a:t>
            </a:r>
            <a:r>
              <a:rPr lang="en-US" altLang="zh-TW" b="1" dirty="0" err="1">
                <a:solidFill>
                  <a:srgbClr val="FF0000"/>
                </a:solidFill>
              </a:rPr>
              <a:t>std</a:t>
            </a:r>
            <a:r>
              <a:rPr lang="en-US" altLang="zh-TW" b="1" dirty="0">
                <a:solidFill>
                  <a:srgbClr val="FF0000"/>
                </a:solidFill>
              </a:rPr>
              <a:t>::string&gt;::iterator it;</a:t>
            </a:r>
          </a:p>
          <a:p>
            <a:r>
              <a:rPr lang="en-US" altLang="zh-TW" b="1" dirty="0" smtClean="0"/>
              <a:t>       it </a:t>
            </a:r>
            <a:r>
              <a:rPr lang="en-US" altLang="zh-TW" b="1" dirty="0"/>
              <a:t>= </a:t>
            </a:r>
            <a:r>
              <a:rPr lang="en-US" altLang="zh-TW" b="1" dirty="0" err="1"/>
              <a:t>mapping.</a:t>
            </a:r>
            <a:r>
              <a:rPr lang="en-US" altLang="zh-TW" b="1" dirty="0" err="1">
                <a:solidFill>
                  <a:srgbClr val="00B050"/>
                </a:solidFill>
              </a:rPr>
              <a:t>find</a:t>
            </a:r>
            <a:r>
              <a:rPr lang="en-US" altLang="zh-TW" b="1" dirty="0"/>
              <a:t>(</a:t>
            </a:r>
            <a:r>
              <a:rPr lang="en-US" altLang="zh-TW" b="1" dirty="0" err="1"/>
              <a:t>name.</a:t>
            </a:r>
            <a:r>
              <a:rPr lang="en-US" altLang="zh-TW" b="1" dirty="0" err="1">
                <a:solidFill>
                  <a:srgbClr val="FF0000"/>
                </a:solidFill>
              </a:rPr>
              <a:t>substr</a:t>
            </a:r>
            <a:r>
              <a:rPr lang="en-US" altLang="zh-TW" b="1" dirty="0">
                <a:solidFill>
                  <a:srgbClr val="FF0000"/>
                </a:solidFill>
              </a:rPr>
              <a:t>(0, 4)</a:t>
            </a:r>
            <a:r>
              <a:rPr lang="en-US" altLang="zh-TW" b="1" dirty="0"/>
              <a:t>);//matching the first four characters</a:t>
            </a:r>
          </a:p>
          <a:p>
            <a:r>
              <a:rPr lang="en-US" altLang="zh-TW" b="1" dirty="0" smtClean="0"/>
              <a:t>       if(it </a:t>
            </a:r>
            <a:r>
              <a:rPr lang="en-US" altLang="zh-TW" b="1" dirty="0"/>
              <a:t>!= </a:t>
            </a:r>
            <a:r>
              <a:rPr lang="en-US" altLang="zh-TW" b="1" dirty="0" err="1"/>
              <a:t>mapping.</a:t>
            </a:r>
            <a:r>
              <a:rPr lang="en-US" altLang="zh-TW" b="1" dirty="0" err="1">
                <a:solidFill>
                  <a:srgbClr val="00B050"/>
                </a:solidFill>
              </a:rPr>
              <a:t>end</a:t>
            </a:r>
            <a:r>
              <a:rPr lang="en-US" altLang="zh-TW" b="1" dirty="0"/>
              <a:t>())</a:t>
            </a:r>
          </a:p>
          <a:p>
            <a:r>
              <a:rPr lang="en-US" altLang="zh-TW" b="1" dirty="0" smtClean="0"/>
              <a:t>            </a:t>
            </a:r>
            <a:r>
              <a:rPr lang="en-US" altLang="zh-TW" b="1" dirty="0" err="1" smtClean="0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cout</a:t>
            </a:r>
            <a:r>
              <a:rPr lang="en-US" altLang="zh-TW" b="1" dirty="0"/>
              <a:t> &lt;&lt; name &lt;&lt; " the " &lt;&lt; school &lt;&lt; ' ' &lt;&lt; </a:t>
            </a:r>
            <a:r>
              <a:rPr lang="en-US" altLang="zh-TW" b="1" dirty="0">
                <a:solidFill>
                  <a:srgbClr val="FF0000"/>
                </a:solidFill>
              </a:rPr>
              <a:t>mapping[</a:t>
            </a:r>
            <a:r>
              <a:rPr lang="en-US" altLang="zh-TW" b="1" dirty="0" err="1">
                <a:solidFill>
                  <a:srgbClr val="FF0000"/>
                </a:solidFill>
              </a:rPr>
              <a:t>name.substr</a:t>
            </a:r>
            <a:r>
              <a:rPr lang="en-US" altLang="zh-TW" b="1" dirty="0">
                <a:solidFill>
                  <a:srgbClr val="FF0000"/>
                </a:solidFill>
              </a:rPr>
              <a:t>(0, 4)] </a:t>
            </a:r>
            <a:r>
              <a:rPr lang="en-US" altLang="zh-TW" b="1" dirty="0"/>
              <a:t>&lt;&lt; '\n</a:t>
            </a:r>
            <a:r>
              <a:rPr lang="en-US" altLang="zh-TW" b="1" dirty="0" smtClean="0"/>
              <a:t>';</a:t>
            </a:r>
          </a:p>
          <a:p>
            <a:r>
              <a:rPr lang="en-US" altLang="zh-TW" b="1" dirty="0" smtClean="0"/>
              <a:t>       else</a:t>
            </a:r>
            <a:endParaRPr lang="en-US" altLang="zh-TW" b="1" dirty="0"/>
          </a:p>
          <a:p>
            <a:r>
              <a:rPr lang="en-US" altLang="zh-TW" b="1" dirty="0" smtClean="0"/>
              <a:t>       {</a:t>
            </a:r>
            <a:endParaRPr lang="en-US" altLang="zh-TW" b="1" dirty="0"/>
          </a:p>
          <a:p>
            <a:r>
              <a:rPr lang="en-US" altLang="zh-TW" b="1" dirty="0" smtClean="0"/>
              <a:t>            it </a:t>
            </a:r>
            <a:r>
              <a:rPr lang="en-US" altLang="zh-TW" b="1" dirty="0"/>
              <a:t>= </a:t>
            </a:r>
            <a:r>
              <a:rPr lang="en-US" altLang="zh-TW" b="1" dirty="0" err="1"/>
              <a:t>mapping.</a:t>
            </a:r>
            <a:r>
              <a:rPr lang="en-US" altLang="zh-TW" b="1" dirty="0" err="1">
                <a:solidFill>
                  <a:srgbClr val="00B050"/>
                </a:solidFill>
              </a:rPr>
              <a:t>find</a:t>
            </a:r>
            <a:r>
              <a:rPr lang="en-US" altLang="zh-TW" b="1" dirty="0"/>
              <a:t>(</a:t>
            </a:r>
            <a:r>
              <a:rPr lang="en-US" altLang="zh-TW" b="1" dirty="0" err="1"/>
              <a:t>name.</a:t>
            </a:r>
            <a:r>
              <a:rPr lang="en-US" altLang="zh-TW" b="1" dirty="0" err="1">
                <a:solidFill>
                  <a:srgbClr val="FF0000"/>
                </a:solidFill>
              </a:rPr>
              <a:t>substr</a:t>
            </a:r>
            <a:r>
              <a:rPr lang="en-US" altLang="zh-TW" b="1" dirty="0">
                <a:solidFill>
                  <a:srgbClr val="FF0000"/>
                </a:solidFill>
              </a:rPr>
              <a:t>(0, 2)</a:t>
            </a:r>
            <a:r>
              <a:rPr lang="en-US" altLang="zh-TW" b="1" dirty="0"/>
              <a:t>);//matching the </a:t>
            </a:r>
            <a:r>
              <a:rPr lang="en-US" altLang="zh-TW" b="1" dirty="0" smtClean="0"/>
              <a:t>first two characters</a:t>
            </a:r>
            <a:endParaRPr lang="en-US" altLang="zh-TW" b="1" dirty="0"/>
          </a:p>
          <a:p>
            <a:r>
              <a:rPr lang="en-US" altLang="zh-TW" b="1" dirty="0" smtClean="0"/>
              <a:t>            if(it </a:t>
            </a:r>
            <a:r>
              <a:rPr lang="en-US" altLang="zh-TW" b="1" dirty="0"/>
              <a:t>!= </a:t>
            </a:r>
            <a:r>
              <a:rPr lang="en-US" altLang="zh-TW" b="1" dirty="0" err="1"/>
              <a:t>mapping.</a:t>
            </a:r>
            <a:r>
              <a:rPr lang="en-US" altLang="zh-TW" b="1" dirty="0" err="1">
                <a:solidFill>
                  <a:srgbClr val="00B050"/>
                </a:solidFill>
              </a:rPr>
              <a:t>end</a:t>
            </a:r>
            <a:r>
              <a:rPr lang="en-US" altLang="zh-TW" b="1" dirty="0"/>
              <a:t>())</a:t>
            </a:r>
          </a:p>
          <a:p>
            <a:r>
              <a:rPr lang="en-US" altLang="zh-TW" b="1" dirty="0" smtClean="0"/>
              <a:t>                 </a:t>
            </a:r>
            <a:r>
              <a:rPr lang="en-US" altLang="zh-TW" b="1" dirty="0" err="1" smtClean="0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cout</a:t>
            </a:r>
            <a:r>
              <a:rPr lang="en-US" altLang="zh-TW" b="1" dirty="0"/>
              <a:t> &lt;&lt; name &lt;&lt; " the " &lt;&lt; school &lt;&lt; ' ' &lt;&lt; </a:t>
            </a:r>
            <a:r>
              <a:rPr lang="en-US" altLang="zh-TW" b="1" dirty="0">
                <a:solidFill>
                  <a:srgbClr val="FF0000"/>
                </a:solidFill>
              </a:rPr>
              <a:t>mapping[</a:t>
            </a:r>
            <a:r>
              <a:rPr lang="en-US" altLang="zh-TW" b="1" dirty="0" err="1">
                <a:solidFill>
                  <a:srgbClr val="FF0000"/>
                </a:solidFill>
              </a:rPr>
              <a:t>name.substr</a:t>
            </a:r>
            <a:r>
              <a:rPr lang="en-US" altLang="zh-TW" b="1" dirty="0">
                <a:solidFill>
                  <a:srgbClr val="FF0000"/>
                </a:solidFill>
              </a:rPr>
              <a:t>(0, 2)] </a:t>
            </a:r>
            <a:r>
              <a:rPr lang="en-US" altLang="zh-TW" b="1" dirty="0"/>
              <a:t>&lt;&lt; '\n';</a:t>
            </a:r>
          </a:p>
          <a:p>
            <a:r>
              <a:rPr lang="en-US" altLang="zh-TW" b="1" dirty="0" smtClean="0"/>
              <a:t>            else</a:t>
            </a:r>
            <a:endParaRPr lang="en-US" altLang="zh-TW" b="1" dirty="0"/>
          </a:p>
          <a:p>
            <a:r>
              <a:rPr lang="en-US" altLang="zh-TW" b="1" dirty="0" smtClean="0"/>
              <a:t>                 </a:t>
            </a:r>
            <a:r>
              <a:rPr lang="en-US" altLang="zh-TW" b="1" dirty="0" err="1" smtClean="0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cout</a:t>
            </a:r>
            <a:r>
              <a:rPr lang="en-US" altLang="zh-TW" b="1" dirty="0"/>
              <a:t> &lt;&lt; name &lt;&lt; " is looking for a Chinese tutor, too!\n";</a:t>
            </a:r>
          </a:p>
          <a:p>
            <a:r>
              <a:rPr lang="en-US" altLang="zh-TW" b="1" dirty="0" smtClean="0"/>
              <a:t>       }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941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491" y="982133"/>
            <a:ext cx="10972799" cy="130386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Method 2: Enhancement</a:t>
            </a:r>
            <a:br>
              <a:rPr lang="en-US" altLang="zh-TW" dirty="0" smtClean="0"/>
            </a:br>
            <a:r>
              <a:rPr lang="en-US" altLang="zh-TW" dirty="0" smtClean="0"/>
              <a:t> (</a:t>
            </a:r>
            <a:r>
              <a:rPr lang="en-US" altLang="zh-TW" b="1" i="1" dirty="0" smtClean="0">
                <a:solidFill>
                  <a:srgbClr val="00B0F0"/>
                </a:solidFill>
              </a:rPr>
              <a:t>Deal with different lengths of </a:t>
            </a:r>
            <a:r>
              <a:rPr lang="en-US" altLang="zh-TW" b="1" i="1" dirty="0">
                <a:solidFill>
                  <a:srgbClr val="00B0F0"/>
                </a:solidFill>
              </a:rPr>
              <a:t>beginning rhymes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if the beginning rhymes list is more complicated?</a:t>
            </a:r>
          </a:p>
          <a:p>
            <a:pPr lvl="1"/>
            <a:r>
              <a:rPr lang="en-US" altLang="zh-TW" dirty="0" smtClean="0"/>
              <a:t>That is, the lengths of </a:t>
            </a:r>
            <a:r>
              <a:rPr lang="en-US" altLang="zh-TW" dirty="0"/>
              <a:t>beginning rhymes </a:t>
            </a:r>
            <a:r>
              <a:rPr lang="en-US" altLang="zh-TW" dirty="0" smtClean="0"/>
              <a:t>aren’t just 2 or 4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12447"/>
              </p:ext>
            </p:extLst>
          </p:nvPr>
        </p:nvGraphicFramePr>
        <p:xfrm>
          <a:off x="1666238" y="3486720"/>
          <a:ext cx="9107778" cy="266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889">
                  <a:extLst>
                    <a:ext uri="{9D8B030D-6E8A-4147-A177-3AD203B41FA5}">
                      <a16:colId xmlns:a16="http://schemas.microsoft.com/office/drawing/2014/main" val="3393749811"/>
                    </a:ext>
                  </a:extLst>
                </a:gridCol>
                <a:gridCol w="4553889">
                  <a:extLst>
                    <a:ext uri="{9D8B030D-6E8A-4147-A177-3AD203B41FA5}">
                      <a16:colId xmlns:a16="http://schemas.microsoft.com/office/drawing/2014/main" val="2144054901"/>
                    </a:ext>
                  </a:extLst>
                </a:gridCol>
              </a:tblGrid>
              <a:tr h="5320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Names starting with 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 of suitable </a:t>
                      </a:r>
                      <a:r>
                        <a:rPr lang="en-US" altLang="zh-TW" dirty="0" err="1" smtClean="0"/>
                        <a:t>pokemon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20969"/>
                  </a:ext>
                </a:extLst>
              </a:tr>
              <a:tr h="532016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Squ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Squirtle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44394"/>
                  </a:ext>
                </a:extLst>
              </a:tr>
              <a:tr h="53201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Poliwag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57339"/>
                  </a:ext>
                </a:extLst>
              </a:tr>
              <a:tr h="532016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Totodile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53795"/>
                  </a:ext>
                </a:extLst>
              </a:tr>
              <a:tr h="53201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Mudkip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4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425052"/>
            <a:ext cx="9601196" cy="3318936"/>
          </a:xfrm>
        </p:spPr>
        <p:txBody>
          <a:bodyPr/>
          <a:lstStyle/>
          <a:p>
            <a:r>
              <a:rPr lang="en-US" altLang="zh-TW" dirty="0" smtClean="0"/>
              <a:t>map::find() in Method 1 causes redundant key matchings for beginning rhymes lengths 2 and 4</a:t>
            </a:r>
            <a:endParaRPr lang="en-US" altLang="zh-TW" dirty="0" smtClean="0"/>
          </a:p>
          <a:p>
            <a:r>
              <a:rPr lang="en-US" altLang="zh-TW" dirty="0" smtClean="0"/>
              <a:t>Enhancement : Do the key matchings by ourselves!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06491" y="982133"/>
            <a:ext cx="10972799" cy="130386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Method 2: Enhancement</a:t>
            </a:r>
            <a:br>
              <a:rPr lang="en-US" altLang="zh-TW" dirty="0" smtClean="0"/>
            </a:br>
            <a:r>
              <a:rPr lang="en-US" altLang="zh-TW" dirty="0" smtClean="0"/>
              <a:t> (</a:t>
            </a:r>
            <a:r>
              <a:rPr lang="en-US" altLang="zh-TW" b="1" i="1" dirty="0" smtClean="0">
                <a:solidFill>
                  <a:srgbClr val="00B0F0"/>
                </a:solidFill>
              </a:rPr>
              <a:t>Deal with different lengths of </a:t>
            </a:r>
            <a:r>
              <a:rPr lang="en-US" altLang="zh-TW" b="1" i="1" dirty="0">
                <a:solidFill>
                  <a:srgbClr val="00B0F0"/>
                </a:solidFill>
              </a:rPr>
              <a:t>beginning rhymes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96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01184" y="611587"/>
            <a:ext cx="10949586" cy="5632311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vert="horz" wrap="square" rtlCol="0" anchor="ctr">
            <a:spAutoFit/>
          </a:bodyPr>
          <a:lstStyle/>
          <a:p>
            <a:r>
              <a:rPr lang="en-US" altLang="zh-TW" b="1" dirty="0" smtClean="0"/>
              <a:t>//</a:t>
            </a:r>
            <a:r>
              <a:rPr lang="en-US" altLang="zh-TW" b="1" dirty="0"/>
              <a:t>Taking input</a:t>
            </a:r>
          </a:p>
          <a:p>
            <a:r>
              <a:rPr lang="en-US" altLang="zh-TW" b="1" dirty="0" err="1" smtClean="0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cin</a:t>
            </a:r>
            <a:r>
              <a:rPr lang="en-US" altLang="zh-TW" b="1" dirty="0"/>
              <a:t> &gt;&gt; N;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while(N--){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//</a:t>
            </a:r>
            <a:r>
              <a:rPr lang="en-US" altLang="zh-TW" b="1" dirty="0"/>
              <a:t>Each case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</a:t>
            </a:r>
            <a:r>
              <a:rPr lang="en-US" altLang="zh-TW" b="1" dirty="0" err="1" smtClean="0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cin</a:t>
            </a:r>
            <a:r>
              <a:rPr lang="en-US" altLang="zh-TW" b="1" dirty="0"/>
              <a:t> &gt;&gt; name &gt;&gt; school;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       bool </a:t>
            </a:r>
            <a:r>
              <a:rPr lang="en-US" altLang="zh-TW" b="1" dirty="0" err="1"/>
              <a:t>canTeach</a:t>
            </a:r>
            <a:r>
              <a:rPr lang="en-US" altLang="zh-TW" b="1" dirty="0"/>
              <a:t> = false;</a:t>
            </a:r>
          </a:p>
          <a:p>
            <a:r>
              <a:rPr lang="en-US" altLang="zh-TW" b="1" dirty="0" smtClean="0"/>
              <a:t>       for(auto </a:t>
            </a:r>
            <a:r>
              <a:rPr lang="en-US" altLang="zh-TW" b="1" dirty="0"/>
              <a:t>&amp;p : mapping)//Do the key matchings by ourselves!</a:t>
            </a:r>
          </a:p>
          <a:p>
            <a:r>
              <a:rPr lang="en-US" altLang="zh-TW" b="1" dirty="0" smtClean="0"/>
              <a:t>       {</a:t>
            </a:r>
            <a:endParaRPr lang="en-US" altLang="zh-TW" b="1" dirty="0"/>
          </a:p>
          <a:p>
            <a:r>
              <a:rPr lang="en-US" altLang="zh-TW" b="1" dirty="0" smtClean="0"/>
              <a:t>              </a:t>
            </a:r>
            <a:r>
              <a:rPr lang="en-US" altLang="zh-TW" b="1" dirty="0" smtClean="0">
                <a:solidFill>
                  <a:srgbClr val="FF0000"/>
                </a:solidFill>
              </a:rPr>
              <a:t>// </a:t>
            </a:r>
            <a:r>
              <a:rPr lang="en-US" altLang="zh-TW" b="1" dirty="0" err="1">
                <a:solidFill>
                  <a:srgbClr val="FF0000"/>
                </a:solidFill>
              </a:rPr>
              <a:t>p.first</a:t>
            </a:r>
            <a:r>
              <a:rPr lang="en-US" altLang="zh-TW" b="1" dirty="0">
                <a:solidFill>
                  <a:srgbClr val="FF0000"/>
                </a:solidFill>
              </a:rPr>
              <a:t> = beginning rhyme, </a:t>
            </a:r>
            <a:r>
              <a:rPr lang="en-US" altLang="zh-TW" b="1" dirty="0" err="1">
                <a:solidFill>
                  <a:srgbClr val="FF0000"/>
                </a:solidFill>
              </a:rPr>
              <a:t>p.second</a:t>
            </a:r>
            <a:r>
              <a:rPr lang="en-US" altLang="zh-TW" b="1" dirty="0">
                <a:solidFill>
                  <a:srgbClr val="FF0000"/>
                </a:solidFill>
              </a:rPr>
              <a:t> = </a:t>
            </a:r>
            <a:r>
              <a:rPr lang="en-US" altLang="zh-TW" b="1" dirty="0" err="1">
                <a:solidFill>
                  <a:srgbClr val="FF0000"/>
                </a:solidFill>
              </a:rPr>
              <a:t>pokemon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/>
              <a:t>              if(</a:t>
            </a:r>
            <a:r>
              <a:rPr lang="en-US" altLang="zh-TW" b="1" dirty="0" err="1" smtClean="0"/>
              <a:t>name.</a:t>
            </a:r>
            <a:r>
              <a:rPr lang="en-US" altLang="zh-TW" b="1" dirty="0" err="1" smtClean="0">
                <a:solidFill>
                  <a:srgbClr val="00B050"/>
                </a:solidFill>
              </a:rPr>
              <a:t>substr</a:t>
            </a:r>
            <a:r>
              <a:rPr lang="en-US" altLang="zh-TW" b="1" dirty="0" smtClean="0">
                <a:solidFill>
                  <a:srgbClr val="00B050"/>
                </a:solidFill>
              </a:rPr>
              <a:t>(0</a:t>
            </a:r>
            <a:r>
              <a:rPr lang="en-US" altLang="zh-TW" b="1" dirty="0">
                <a:solidFill>
                  <a:srgbClr val="00B050"/>
                </a:solidFill>
              </a:rPr>
              <a:t>, </a:t>
            </a:r>
            <a:r>
              <a:rPr lang="en-US" altLang="zh-TW" b="1" dirty="0" err="1">
                <a:solidFill>
                  <a:srgbClr val="00B050"/>
                </a:solidFill>
              </a:rPr>
              <a:t>p.first.size</a:t>
            </a:r>
            <a:r>
              <a:rPr lang="en-US" altLang="zh-TW" b="1" dirty="0">
                <a:solidFill>
                  <a:srgbClr val="00B050"/>
                </a:solidFill>
              </a:rPr>
              <a:t>())</a:t>
            </a:r>
            <a:r>
              <a:rPr lang="en-US" altLang="zh-TW" b="1" dirty="0"/>
              <a:t> == </a:t>
            </a:r>
            <a:r>
              <a:rPr lang="en-US" altLang="zh-TW" b="1" dirty="0" err="1">
                <a:solidFill>
                  <a:srgbClr val="00B050"/>
                </a:solidFill>
              </a:rPr>
              <a:t>p.first</a:t>
            </a:r>
            <a:r>
              <a:rPr lang="en-US" altLang="zh-TW" b="1" dirty="0"/>
              <a:t>)</a:t>
            </a:r>
          </a:p>
          <a:p>
            <a:r>
              <a:rPr lang="en-US" altLang="zh-TW" b="1" dirty="0" smtClean="0"/>
              <a:t>              {</a:t>
            </a:r>
            <a:endParaRPr lang="en-US" altLang="zh-TW" b="1" dirty="0"/>
          </a:p>
          <a:p>
            <a:r>
              <a:rPr lang="en-US" altLang="zh-TW" b="1" dirty="0" smtClean="0"/>
              <a:t>                     </a:t>
            </a:r>
            <a:r>
              <a:rPr lang="en-US" altLang="zh-TW" b="1" dirty="0" err="1" smtClean="0"/>
              <a:t>canTeach</a:t>
            </a:r>
            <a:r>
              <a:rPr lang="en-US" altLang="zh-TW" b="1" dirty="0" smtClean="0"/>
              <a:t> </a:t>
            </a:r>
            <a:r>
              <a:rPr lang="en-US" altLang="zh-TW" b="1" dirty="0"/>
              <a:t>= true;</a:t>
            </a:r>
          </a:p>
          <a:p>
            <a:r>
              <a:rPr lang="en-US" altLang="zh-TW" b="1" dirty="0" smtClean="0"/>
              <a:t>                     </a:t>
            </a:r>
            <a:r>
              <a:rPr lang="en-US" altLang="zh-TW" b="1" dirty="0" err="1" smtClean="0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cout</a:t>
            </a:r>
            <a:r>
              <a:rPr lang="en-US" altLang="zh-TW" b="1" dirty="0"/>
              <a:t> &lt;&lt; name &lt;&lt; " the " &lt;&lt; school &lt;&lt; ' ' &lt;&lt; </a:t>
            </a:r>
            <a:r>
              <a:rPr lang="en-US" altLang="zh-TW" b="1" dirty="0" err="1"/>
              <a:t>p.second</a:t>
            </a:r>
            <a:r>
              <a:rPr lang="en-US" altLang="zh-TW" b="1" dirty="0"/>
              <a:t> &lt;&lt; '\n';</a:t>
            </a:r>
          </a:p>
          <a:p>
            <a:r>
              <a:rPr lang="en-US" altLang="zh-TW" b="1" dirty="0" smtClean="0"/>
              <a:t>                     break</a:t>
            </a:r>
            <a:r>
              <a:rPr lang="en-US" altLang="zh-TW" b="1" dirty="0"/>
              <a:t>;</a:t>
            </a:r>
          </a:p>
          <a:p>
            <a:r>
              <a:rPr lang="en-US" altLang="zh-TW" b="1" dirty="0" smtClean="0"/>
              <a:t>              }</a:t>
            </a:r>
            <a:endParaRPr lang="en-US" altLang="zh-TW" b="1" dirty="0"/>
          </a:p>
          <a:p>
            <a:r>
              <a:rPr lang="en-US" altLang="zh-TW" b="1" dirty="0" smtClean="0"/>
              <a:t>       }</a:t>
            </a:r>
            <a:endParaRPr lang="en-US" altLang="zh-TW" b="1" dirty="0"/>
          </a:p>
          <a:p>
            <a:r>
              <a:rPr lang="en-US" altLang="zh-TW" b="1" dirty="0" smtClean="0"/>
              <a:t>       if</a:t>
            </a:r>
            <a:r>
              <a:rPr lang="en-US" altLang="zh-TW" b="1" dirty="0"/>
              <a:t>(!</a:t>
            </a:r>
            <a:r>
              <a:rPr lang="en-US" altLang="zh-TW" b="1" dirty="0" err="1"/>
              <a:t>canTeach</a:t>
            </a:r>
            <a:r>
              <a:rPr lang="en-US" altLang="zh-TW" b="1" dirty="0"/>
              <a:t>) </a:t>
            </a:r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cout</a:t>
            </a:r>
            <a:r>
              <a:rPr lang="en-US" altLang="zh-TW" b="1" dirty="0"/>
              <a:t> &lt;&lt; name &lt;&lt; " is looking for a Chinese tutor, too!\n";</a:t>
            </a:r>
          </a:p>
          <a:p>
            <a:r>
              <a:rPr lang="en-US" altLang="zh-TW" b="1" dirty="0" smtClean="0"/>
              <a:t>}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5751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zh-TW" dirty="0" smtClean="0"/>
              <a:t>Whenever </a:t>
            </a:r>
            <a:r>
              <a:rPr lang="zh-TW" altLang="zh-TW" dirty="0"/>
              <a:t>someone is looking for a Chinese tutor ( especially when that person is in a hurry ), students will recommend their classmates if they know their classmates are capable of being a nice Chinese tutor</a:t>
            </a:r>
            <a:r>
              <a:rPr lang="zh-TW" altLang="zh-TW" dirty="0" smtClean="0"/>
              <a:t>.</a:t>
            </a:r>
            <a:endParaRPr lang="en-US" altLang="zh-TW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zh-TW" b="1" dirty="0" smtClean="0"/>
              <a:t>Students </a:t>
            </a:r>
            <a:r>
              <a:rPr lang="zh-TW" altLang="zh-TW" b="1" dirty="0"/>
              <a:t>will tag their classmates in a special format </a:t>
            </a:r>
            <a:r>
              <a:rPr lang="zh-TW" altLang="zh-TW" b="1" dirty="0" smtClean="0"/>
              <a:t>:</a:t>
            </a:r>
            <a:endParaRPr lang="en-US" altLang="zh-TW" b="1" dirty="0" smtClean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b="1" dirty="0" smtClean="0">
                <a:solidFill>
                  <a:srgbClr val="FF0000"/>
                </a:solidFill>
              </a:rPr>
              <a:t>“</a:t>
            </a:r>
            <a:r>
              <a:rPr lang="zh-TW" altLang="zh-TW" b="1" i="1" dirty="0" smtClean="0">
                <a:solidFill>
                  <a:srgbClr val="FF0000"/>
                </a:solidFill>
              </a:rPr>
              <a:t>classmate</a:t>
            </a:r>
            <a:r>
              <a:rPr lang="zh-TW" altLang="zh-TW" b="1" i="1" dirty="0">
                <a:solidFill>
                  <a:srgbClr val="FF0000"/>
                </a:solidFill>
              </a:rPr>
              <a:t>_name</a:t>
            </a:r>
            <a:r>
              <a:rPr lang="zh-TW" altLang="zh-TW" b="1" dirty="0">
                <a:solidFill>
                  <a:srgbClr val="FF0000"/>
                </a:solidFill>
              </a:rPr>
              <a:t> the</a:t>
            </a:r>
            <a:r>
              <a:rPr lang="zh-TW" altLang="zh-TW" b="1" i="1" dirty="0">
                <a:solidFill>
                  <a:srgbClr val="FF0000"/>
                </a:solidFill>
              </a:rPr>
              <a:t> school_name pokemon</a:t>
            </a:r>
            <a:r>
              <a:rPr lang="zh-TW" altLang="zh-TW" b="1" i="1" dirty="0" smtClean="0">
                <a:solidFill>
                  <a:srgbClr val="FF0000"/>
                </a:solidFill>
              </a:rPr>
              <a:t>_name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zh-TW" dirty="0" smtClean="0"/>
              <a:t>For </a:t>
            </a:r>
            <a:r>
              <a:rPr lang="zh-TW" altLang="zh-TW" dirty="0"/>
              <a:t>example, "王小明清大小鋸鱷" would be "Wangxiaoming the NTHU Waninoko" in English.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dirty="0"/>
              <a:t>  </a:t>
            </a:r>
          </a:p>
          <a:p>
            <a:endParaRPr lang="zh-TW" altLang="en-US" dirty="0"/>
          </a:p>
        </p:txBody>
      </p:sp>
      <p:pic>
        <p:nvPicPr>
          <p:cNvPr id="1026" name="Picture 2" descr="https://acm.cs.nthu.edu.tw/media/uploads/2019/05/13/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66" y="5161614"/>
            <a:ext cx="2847229" cy="71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9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zh-TW" dirty="0"/>
              <a:t>Since students in NTHU and NCTU are well educated, they will choose a suitable </a:t>
            </a:r>
            <a:r>
              <a:rPr lang="zh-TW" altLang="zh-TW" dirty="0">
                <a:solidFill>
                  <a:srgbClr val="FF0000"/>
                </a:solidFill>
              </a:rPr>
              <a:t>water type pokemon </a:t>
            </a:r>
            <a:r>
              <a:rPr lang="zh-TW" altLang="zh-TW" dirty="0"/>
              <a:t>based on </a:t>
            </a:r>
            <a:r>
              <a:rPr lang="zh-TW" altLang="zh-TW" dirty="0">
                <a:solidFill>
                  <a:srgbClr val="00B050"/>
                </a:solidFill>
              </a:rPr>
              <a:t>beginning rhymes</a:t>
            </a:r>
            <a:r>
              <a:rPr lang="zh-TW" altLang="zh-TW" dirty="0"/>
              <a:t>. </a:t>
            </a:r>
            <a:endParaRPr lang="en-US" altLang="zh-TW" dirty="0" smtClean="0"/>
          </a:p>
          <a:p>
            <a:pPr lvl="0"/>
            <a:r>
              <a:rPr lang="zh-TW" altLang="zh-TW" dirty="0" smtClean="0"/>
              <a:t>Students </a:t>
            </a:r>
            <a:r>
              <a:rPr lang="zh-TW" altLang="zh-TW" dirty="0"/>
              <a:t>can find what pokemon their classmates should be by checking </a:t>
            </a:r>
            <a:r>
              <a:rPr lang="en-US" altLang="zh-TW" dirty="0"/>
              <a:t>a beginning rhymes </a:t>
            </a:r>
            <a:r>
              <a:rPr lang="en-US" altLang="zh-TW" dirty="0" smtClean="0"/>
              <a:t>list</a:t>
            </a:r>
            <a:r>
              <a:rPr lang="zh-TW" altLang="zh-TW" dirty="0" smtClean="0"/>
              <a:t>. 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For </a:t>
            </a:r>
            <a:r>
              <a:rPr lang="zh-TW" altLang="zh-TW" dirty="0"/>
              <a:t>classmates who can't find a suitable pokemon in the list, we say that </a:t>
            </a:r>
            <a:r>
              <a:rPr lang="zh-TW" altLang="zh-TW" dirty="0">
                <a:solidFill>
                  <a:srgbClr val="FF0000"/>
                </a:solidFill>
              </a:rPr>
              <a:t>they are not good at Chinese</a:t>
            </a:r>
            <a:r>
              <a:rPr lang="zh-TW" altLang="zh-TW" dirty="0" smtClean="0"/>
              <a:t>.</a:t>
            </a:r>
            <a:endParaRPr lang="en-US" altLang="zh-TW" dirty="0" smtClean="0"/>
          </a:p>
          <a:p>
            <a:pPr lvl="0"/>
            <a:r>
              <a:rPr lang="en-US" altLang="zh-TW" dirty="0"/>
              <a:t>Given the names of your classmates and the schools they study in. Please tag your classmates using the </a:t>
            </a:r>
            <a:r>
              <a:rPr lang="en-US" altLang="zh-TW" dirty="0">
                <a:solidFill>
                  <a:srgbClr val="FF0000"/>
                </a:solidFill>
              </a:rPr>
              <a:t>special format </a:t>
            </a:r>
            <a:r>
              <a:rPr lang="en-US" altLang="zh-TW" dirty="0"/>
              <a:t>mentioned above.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2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Beginning Rhymes List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843" y="2584938"/>
            <a:ext cx="9500398" cy="35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first line contains a single integer </a:t>
            </a:r>
            <a:r>
              <a:rPr lang="en-US" altLang="zh-TW" b="1" dirty="0"/>
              <a:t>n</a:t>
            </a:r>
            <a:r>
              <a:rPr lang="en-US" altLang="zh-TW" dirty="0"/>
              <a:t>, meaning that you have 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 classmates to recommend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Each of the</a:t>
            </a:r>
            <a:r>
              <a:rPr lang="en-US" altLang="zh-TW" dirty="0"/>
              <a:t> </a:t>
            </a:r>
            <a:r>
              <a:rPr lang="en-US" altLang="zh-TW" b="1" dirty="0"/>
              <a:t>n</a:t>
            </a:r>
            <a:r>
              <a:rPr lang="en-US" altLang="zh-TW" dirty="0"/>
              <a:t> following </a:t>
            </a:r>
            <a:r>
              <a:rPr lang="en-US" altLang="zh-TW" dirty="0" smtClean="0"/>
              <a:t>lines consists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FF0000"/>
                </a:solidFill>
              </a:rPr>
              <a:t>two strings : name of your classmate and the school</a:t>
            </a:r>
            <a:r>
              <a:rPr lang="en-US" altLang="zh-TW" dirty="0"/>
              <a:t> </a:t>
            </a:r>
            <a:r>
              <a:rPr lang="en-US" altLang="zh-TW" dirty="0" smtClean="0"/>
              <a:t>he/she </a:t>
            </a:r>
            <a:r>
              <a:rPr lang="en-US" altLang="zh-TW" dirty="0"/>
              <a:t>studies in.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Lengths</a:t>
            </a:r>
            <a:r>
              <a:rPr lang="en-US" altLang="zh-TW" dirty="0" smtClean="0"/>
              <a:t> </a:t>
            </a:r>
            <a:r>
              <a:rPr lang="en-US" altLang="zh-TW" dirty="0"/>
              <a:t>of your </a:t>
            </a:r>
            <a:r>
              <a:rPr lang="en-US" altLang="zh-TW" dirty="0">
                <a:solidFill>
                  <a:srgbClr val="FF0000"/>
                </a:solidFill>
              </a:rPr>
              <a:t>classmates' </a:t>
            </a:r>
            <a:r>
              <a:rPr lang="en-US" altLang="zh-TW" dirty="0" smtClean="0">
                <a:solidFill>
                  <a:srgbClr val="FF0000"/>
                </a:solidFill>
              </a:rPr>
              <a:t>names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schools' names </a:t>
            </a:r>
            <a:r>
              <a:rPr lang="en-US" altLang="zh-TW" dirty="0"/>
              <a:t>will be </a:t>
            </a:r>
            <a:r>
              <a:rPr lang="en-US" altLang="zh-TW" dirty="0" smtClean="0">
                <a:solidFill>
                  <a:srgbClr val="FF0000"/>
                </a:solidFill>
              </a:rPr>
              <a:t>larger </a:t>
            </a:r>
            <a:r>
              <a:rPr lang="en-US" altLang="zh-TW" dirty="0">
                <a:solidFill>
                  <a:srgbClr val="FF0000"/>
                </a:solidFill>
              </a:rPr>
              <a:t>than 1, </a:t>
            </a:r>
            <a:r>
              <a:rPr lang="en-US" altLang="zh-TW" dirty="0" smtClean="0">
                <a:solidFill>
                  <a:srgbClr val="FF0000"/>
                </a:solidFill>
              </a:rPr>
              <a:t>smaller </a:t>
            </a:r>
            <a:r>
              <a:rPr lang="en-US" altLang="zh-TW" dirty="0">
                <a:solidFill>
                  <a:srgbClr val="FF0000"/>
                </a:solidFill>
              </a:rPr>
              <a:t>than 100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Every name of your classmates contains </a:t>
            </a:r>
            <a:r>
              <a:rPr lang="en-US" altLang="zh-TW" dirty="0" err="1">
                <a:solidFill>
                  <a:srgbClr val="FF0000"/>
                </a:solidFill>
              </a:rPr>
              <a:t>english</a:t>
            </a:r>
            <a:r>
              <a:rPr lang="en-US" altLang="zh-TW" dirty="0">
                <a:solidFill>
                  <a:srgbClr val="FF0000"/>
                </a:solidFill>
              </a:rPr>
              <a:t> alphabets only, starting with an upper-case character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followed by lower-case characters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928386" y="806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33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800" dirty="0" smtClean="0"/>
              <a:t>For </a:t>
            </a:r>
            <a:r>
              <a:rPr lang="en-US" altLang="zh-TW" sz="2800" dirty="0"/>
              <a:t>each of your classmates,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If </a:t>
            </a:r>
            <a:r>
              <a:rPr lang="en-US" altLang="zh-TW" sz="2400" dirty="0"/>
              <a:t>you can </a:t>
            </a:r>
            <a:r>
              <a:rPr lang="en-US" altLang="zh-TW" sz="2400" dirty="0">
                <a:solidFill>
                  <a:srgbClr val="FF0000"/>
                </a:solidFill>
              </a:rPr>
              <a:t>find</a:t>
            </a:r>
            <a:r>
              <a:rPr lang="en-US" altLang="zh-TW" sz="2400" dirty="0"/>
              <a:t> a suitable </a:t>
            </a:r>
            <a:r>
              <a:rPr lang="en-US" altLang="zh-TW" sz="2400" dirty="0" err="1"/>
              <a:t>pokemon</a:t>
            </a:r>
            <a:r>
              <a:rPr lang="en-US" altLang="zh-TW" sz="2400" dirty="0"/>
              <a:t> based on the list, please output using the special format : </a:t>
            </a:r>
            <a:r>
              <a:rPr lang="en-US" altLang="zh-TW" sz="2400" dirty="0">
                <a:solidFill>
                  <a:srgbClr val="FF0000"/>
                </a:solidFill>
              </a:rPr>
              <a:t>"</a:t>
            </a:r>
            <a:r>
              <a:rPr lang="en-US" altLang="zh-TW" sz="2400" i="1" dirty="0" err="1">
                <a:solidFill>
                  <a:srgbClr val="FF0000"/>
                </a:solidFill>
              </a:rPr>
              <a:t>classmate_name</a:t>
            </a:r>
            <a:r>
              <a:rPr lang="en-US" altLang="zh-TW" sz="2400" dirty="0">
                <a:solidFill>
                  <a:srgbClr val="FF0000"/>
                </a:solidFill>
              </a:rPr>
              <a:t> the </a:t>
            </a:r>
            <a:r>
              <a:rPr lang="en-US" altLang="zh-TW" sz="2400" i="1" dirty="0" err="1">
                <a:solidFill>
                  <a:srgbClr val="FF0000"/>
                </a:solidFill>
              </a:rPr>
              <a:t>school_name</a:t>
            </a:r>
            <a:r>
              <a:rPr lang="en-US" altLang="zh-TW" sz="2400" i="1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 err="1">
                <a:solidFill>
                  <a:srgbClr val="FF0000"/>
                </a:solidFill>
              </a:rPr>
              <a:t>pokemon_name</a:t>
            </a:r>
            <a:r>
              <a:rPr lang="en-US" altLang="zh-TW" sz="2400" dirty="0">
                <a:solidFill>
                  <a:srgbClr val="FF0000"/>
                </a:solidFill>
              </a:rPr>
              <a:t>" (without quotation mark)</a:t>
            </a:r>
          </a:p>
          <a:p>
            <a:pPr lvl="1"/>
            <a:r>
              <a:rPr lang="en-US" altLang="zh-TW" sz="2400" dirty="0"/>
              <a:t>If you </a:t>
            </a:r>
            <a:r>
              <a:rPr lang="en-US" altLang="zh-TW" sz="2400" dirty="0">
                <a:solidFill>
                  <a:srgbClr val="FF0000"/>
                </a:solidFill>
              </a:rPr>
              <a:t>cannot find </a:t>
            </a:r>
            <a:r>
              <a:rPr lang="en-US" altLang="zh-TW" sz="2400" dirty="0"/>
              <a:t>a suitable </a:t>
            </a:r>
            <a:r>
              <a:rPr lang="en-US" altLang="zh-TW" sz="2400" dirty="0" err="1"/>
              <a:t>pokemon</a:t>
            </a:r>
            <a:r>
              <a:rPr lang="en-US" altLang="zh-TW" sz="2400" dirty="0"/>
              <a:t> based on the list, please output </a:t>
            </a:r>
            <a:r>
              <a:rPr lang="en-US" altLang="zh-TW" sz="2400" dirty="0">
                <a:solidFill>
                  <a:srgbClr val="FF0000"/>
                </a:solidFill>
              </a:rPr>
              <a:t>"</a:t>
            </a:r>
            <a:r>
              <a:rPr lang="en-US" altLang="zh-TW" sz="2400" i="1" dirty="0" err="1">
                <a:solidFill>
                  <a:srgbClr val="FF0000"/>
                </a:solidFill>
              </a:rPr>
              <a:t>classmate_name</a:t>
            </a:r>
            <a:r>
              <a:rPr lang="en-US" altLang="zh-TW" sz="2400" dirty="0">
                <a:solidFill>
                  <a:srgbClr val="FF0000"/>
                </a:solidFill>
              </a:rPr>
              <a:t> is looking for a Chinese tutor, too</a:t>
            </a:r>
            <a:r>
              <a:rPr lang="en-US" altLang="zh-TW" sz="2400" dirty="0" smtClean="0">
                <a:solidFill>
                  <a:srgbClr val="FF0000"/>
                </a:solidFill>
              </a:rPr>
              <a:t>!" </a:t>
            </a:r>
            <a:r>
              <a:rPr lang="en-US" altLang="zh-TW" sz="2400" dirty="0">
                <a:solidFill>
                  <a:srgbClr val="FF0000"/>
                </a:solidFill>
              </a:rPr>
              <a:t>(without quotation mark)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Each output occupies one line.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3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5948" y="806823"/>
            <a:ext cx="4990649" cy="526048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Sample Output :</a:t>
            </a:r>
          </a:p>
          <a:p>
            <a:pPr marL="0" indent="0">
              <a:buNone/>
            </a:pPr>
            <a:r>
              <a:rPr lang="en-US" altLang="zh-TW" dirty="0" err="1"/>
              <a:t>Wangxiaoming</a:t>
            </a:r>
            <a:r>
              <a:rPr lang="en-US" altLang="zh-TW" dirty="0"/>
              <a:t> the NTHU </a:t>
            </a:r>
            <a:r>
              <a:rPr lang="en-US" altLang="zh-TW" dirty="0" err="1"/>
              <a:t>Waninoko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Emmanuel the NTHU </a:t>
            </a:r>
            <a:r>
              <a:rPr lang="en-US" altLang="zh-TW" dirty="0" err="1"/>
              <a:t>Empoleon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Peter the NCTU Pikachu</a:t>
            </a:r>
          </a:p>
          <a:p>
            <a:pPr marL="0" indent="0">
              <a:buNone/>
            </a:pPr>
            <a:r>
              <a:rPr lang="en-US" altLang="zh-TW" dirty="0"/>
              <a:t>Tanner is looking for swimming tutor, too!</a:t>
            </a:r>
          </a:p>
          <a:p>
            <a:pPr marL="0" indent="0">
              <a:buNone/>
            </a:pPr>
            <a:r>
              <a:rPr lang="en-US" altLang="zh-TW" dirty="0"/>
              <a:t>Milos the NTHU Milotic</a:t>
            </a:r>
          </a:p>
          <a:p>
            <a:pPr marL="0" indent="0">
              <a:buNone/>
            </a:pPr>
            <a:r>
              <a:rPr lang="en-US" altLang="zh-TW" dirty="0" err="1"/>
              <a:t>Shxxrxxyxxg</a:t>
            </a:r>
            <a:r>
              <a:rPr lang="en-US" altLang="zh-TW" dirty="0"/>
              <a:t> the NTHUCS </a:t>
            </a:r>
            <a:r>
              <a:rPr lang="en-US" altLang="zh-TW" dirty="0" err="1"/>
              <a:t>Sharpedo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Huxxgsusu</a:t>
            </a:r>
            <a:r>
              <a:rPr lang="en-US" altLang="zh-TW" dirty="0"/>
              <a:t> is looking for swimming tutor, too!</a:t>
            </a:r>
          </a:p>
          <a:p>
            <a:pPr marL="0" indent="0">
              <a:buNone/>
            </a:pPr>
            <a:r>
              <a:rPr lang="en-US" altLang="zh-TW" dirty="0" err="1"/>
              <a:t>Megumin</a:t>
            </a:r>
            <a:r>
              <a:rPr lang="en-US" altLang="zh-TW" dirty="0"/>
              <a:t> the NCTU Mega </a:t>
            </a:r>
            <a:r>
              <a:rPr lang="en-US" altLang="zh-TW" dirty="0" err="1"/>
              <a:t>Gyarados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295401" y="806824"/>
            <a:ext cx="4610547" cy="52604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dirty="0" smtClean="0"/>
              <a:t>Sample Input :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8</a:t>
            </a:r>
          </a:p>
          <a:p>
            <a:pPr marL="0" indent="0">
              <a:buFont typeface="Arial"/>
              <a:buNone/>
            </a:pPr>
            <a:r>
              <a:rPr lang="en-US" altLang="zh-TW" dirty="0" err="1" smtClean="0"/>
              <a:t>Wangxiaoming</a:t>
            </a:r>
            <a:r>
              <a:rPr lang="en-US" altLang="zh-TW" dirty="0" smtClean="0"/>
              <a:t> NTHU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Emmanuel NTHU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Peter NCTU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Tanner NCTU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Milos NTHU</a:t>
            </a:r>
          </a:p>
          <a:p>
            <a:pPr marL="0" indent="0">
              <a:buFont typeface="Arial"/>
              <a:buNone/>
            </a:pPr>
            <a:r>
              <a:rPr lang="en-US" altLang="zh-TW" dirty="0" err="1" smtClean="0"/>
              <a:t>Shxxrxxyxxg</a:t>
            </a:r>
            <a:r>
              <a:rPr lang="en-US" altLang="zh-TW" dirty="0" smtClean="0"/>
              <a:t> NTHUCS</a:t>
            </a:r>
          </a:p>
          <a:p>
            <a:pPr marL="0" indent="0">
              <a:buFont typeface="Arial"/>
              <a:buNone/>
            </a:pPr>
            <a:r>
              <a:rPr lang="en-US" altLang="zh-TW" dirty="0" err="1" smtClean="0"/>
              <a:t>Huxxgsusu</a:t>
            </a:r>
            <a:r>
              <a:rPr lang="en-US" altLang="zh-TW" dirty="0" smtClean="0"/>
              <a:t> NTHU</a:t>
            </a:r>
          </a:p>
          <a:p>
            <a:pPr marL="0" indent="0">
              <a:buFont typeface="Arial"/>
              <a:buNone/>
            </a:pPr>
            <a:r>
              <a:rPr lang="en-US" altLang="zh-TW" dirty="0" err="1" smtClean="0"/>
              <a:t>Megumin</a:t>
            </a:r>
            <a:r>
              <a:rPr lang="en-US" altLang="zh-TW" dirty="0" smtClean="0"/>
              <a:t> NCTU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2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Need to implement the beginning rhythm list</a:t>
            </a:r>
          </a:p>
          <a:p>
            <a:r>
              <a:rPr lang="en-US" altLang="zh-TW" dirty="0" smtClean="0"/>
              <a:t>Use the list to check which case does the input meet</a:t>
            </a:r>
          </a:p>
          <a:p>
            <a:r>
              <a:rPr lang="en-US" altLang="zh-TW" dirty="0" smtClean="0"/>
              <a:t>But how to implement the list ??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83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Method </a:t>
            </a:r>
            <a:r>
              <a:rPr lang="en-US" altLang="zh-TW" dirty="0"/>
              <a:t>0</a:t>
            </a:r>
            <a:r>
              <a:rPr lang="en-US" altLang="zh-TW" dirty="0" smtClean="0"/>
              <a:t> (</a:t>
            </a:r>
            <a:r>
              <a:rPr lang="en-US" altLang="zh-TW" b="1" i="1" dirty="0">
                <a:solidFill>
                  <a:srgbClr val="00B0F0"/>
                </a:solidFill>
              </a:rPr>
              <a:t>using C++ string </a:t>
            </a:r>
            <a:r>
              <a:rPr lang="en-US" altLang="zh-TW" b="1" i="1" dirty="0" smtClean="0">
                <a:solidFill>
                  <a:srgbClr val="00B0F0"/>
                </a:solidFill>
              </a:rPr>
              <a:t>class directly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556932"/>
            <a:ext cx="9860279" cy="366098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Simply check the first two(four) letters of each input string</a:t>
            </a:r>
            <a:endParaRPr lang="en-US" altLang="zh-TW" dirty="0"/>
          </a:p>
          <a:p>
            <a:r>
              <a:rPr lang="en-US" altLang="zh-TW" dirty="0" smtClean="0"/>
              <a:t>string pre_2 = </a:t>
            </a:r>
            <a:r>
              <a:rPr lang="en-US" altLang="zh-TW" dirty="0" err="1" smtClean="0"/>
              <a:t>student_name</a:t>
            </a:r>
            <a:r>
              <a:rPr lang="en-US" altLang="zh-TW" b="1" dirty="0" err="1" smtClean="0">
                <a:solidFill>
                  <a:srgbClr val="FF0000"/>
                </a:solidFill>
              </a:rPr>
              <a:t>.substr</a:t>
            </a:r>
            <a:r>
              <a:rPr lang="en-US" altLang="zh-TW" b="1" dirty="0" smtClean="0">
                <a:solidFill>
                  <a:srgbClr val="FF0000"/>
                </a:solidFill>
              </a:rPr>
              <a:t>(0</a:t>
            </a:r>
            <a:r>
              <a:rPr lang="en-US" altLang="zh-TW" b="1" dirty="0">
                <a:solidFill>
                  <a:srgbClr val="FF0000"/>
                </a:solidFill>
              </a:rPr>
              <a:t>, 2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;  // Take the first two characters from </a:t>
            </a:r>
            <a:r>
              <a:rPr lang="en-US" altLang="zh-TW" dirty="0" err="1" smtClean="0"/>
              <a:t>student_name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string pre_4 = </a:t>
            </a:r>
            <a:r>
              <a:rPr lang="en-US" altLang="zh-TW" dirty="0" err="1" smtClean="0"/>
              <a:t>student_name</a:t>
            </a:r>
            <a:r>
              <a:rPr lang="en-US" altLang="zh-TW" b="1" dirty="0" err="1" smtClean="0">
                <a:solidFill>
                  <a:srgbClr val="FF0000"/>
                </a:solidFill>
              </a:rPr>
              <a:t>.substr</a:t>
            </a:r>
            <a:r>
              <a:rPr lang="en-US" altLang="zh-TW" b="1" dirty="0" smtClean="0">
                <a:solidFill>
                  <a:srgbClr val="FF0000"/>
                </a:solidFill>
              </a:rPr>
              <a:t>(0, 4)</a:t>
            </a:r>
            <a:r>
              <a:rPr lang="en-US" altLang="zh-TW" dirty="0" smtClean="0"/>
              <a:t>;  // Take the first four characters from </a:t>
            </a:r>
            <a:r>
              <a:rPr lang="en-US" altLang="zh-TW" dirty="0" err="1" smtClean="0"/>
              <a:t>student_name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if </a:t>
            </a:r>
            <a:r>
              <a:rPr lang="en-US" altLang="zh-TW" b="1" dirty="0" smtClean="0">
                <a:solidFill>
                  <a:srgbClr val="FF0000"/>
                </a:solidFill>
              </a:rPr>
              <a:t>pre_2 == “</a:t>
            </a:r>
            <a:r>
              <a:rPr lang="en-US" altLang="zh-TW" b="1" dirty="0" err="1" smtClean="0">
                <a:solidFill>
                  <a:srgbClr val="FF0000"/>
                </a:solidFill>
              </a:rPr>
              <a:t>Wa</a:t>
            </a:r>
            <a:r>
              <a:rPr lang="en-US" altLang="zh-TW" b="1" dirty="0" smtClean="0">
                <a:solidFill>
                  <a:srgbClr val="FF0000"/>
                </a:solidFill>
              </a:rPr>
              <a:t>”                                       </a:t>
            </a:r>
            <a:r>
              <a:rPr lang="en-US" altLang="zh-TW" dirty="0" smtClean="0"/>
              <a:t>// directly use == to check if pre_2 is equal to “</a:t>
            </a:r>
            <a:r>
              <a:rPr lang="en-US" altLang="zh-TW" dirty="0" err="1" smtClean="0"/>
              <a:t>Wa</a:t>
            </a:r>
            <a:r>
              <a:rPr lang="en-US" altLang="zh-TW" dirty="0" smtClean="0"/>
              <a:t>”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output (</a:t>
            </a:r>
            <a:r>
              <a:rPr lang="en-US" altLang="zh-TW" dirty="0" err="1" smtClean="0"/>
              <a:t>student_name</a:t>
            </a:r>
            <a:r>
              <a:rPr lang="en-US" altLang="zh-TW" dirty="0" smtClean="0"/>
              <a:t> the </a:t>
            </a:r>
            <a:r>
              <a:rPr lang="en-US" altLang="zh-TW" dirty="0" err="1" smtClean="0"/>
              <a:t>school_name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Waninoko</a:t>
            </a:r>
            <a:r>
              <a:rPr lang="en-US" altLang="zh-TW" dirty="0" smtClean="0"/>
              <a:t>)  // output the answer with special format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else if pre_2 == “??”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output (??)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…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else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output (</a:t>
            </a:r>
            <a:r>
              <a:rPr lang="en-US" altLang="zh-TW" dirty="0" err="1" smtClean="0"/>
              <a:t>student_name</a:t>
            </a:r>
            <a:r>
              <a:rPr lang="en-US" altLang="zh-TW" dirty="0" smtClean="0"/>
              <a:t> is looking for a Chinese tutor, too!)</a:t>
            </a:r>
          </a:p>
        </p:txBody>
      </p:sp>
    </p:spTree>
    <p:extLst>
      <p:ext uri="{BB962C8B-B14F-4D97-AF65-F5344CB8AC3E}">
        <p14:creationId xmlns:p14="http://schemas.microsoft.com/office/powerpoint/2010/main" val="31368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471</TotalTime>
  <Words>850</Words>
  <Application>Microsoft Office PowerPoint</Application>
  <PresentationFormat>寬螢幕</PresentationFormat>
  <Paragraphs>171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Garamond</vt:lpstr>
      <vt:lpstr>有機</vt:lpstr>
      <vt:lpstr>Looking for Chinese Tutor</vt:lpstr>
      <vt:lpstr>Description</vt:lpstr>
      <vt:lpstr>Description</vt:lpstr>
      <vt:lpstr>Beginning Rhymes List</vt:lpstr>
      <vt:lpstr>Input</vt:lpstr>
      <vt:lpstr>Output</vt:lpstr>
      <vt:lpstr>PowerPoint 簡報</vt:lpstr>
      <vt:lpstr>Idea</vt:lpstr>
      <vt:lpstr>Method 0 (using C++ string class directly)</vt:lpstr>
      <vt:lpstr>Drawbacks of Method 0</vt:lpstr>
      <vt:lpstr>Method 1 (using C++ map)</vt:lpstr>
      <vt:lpstr>What is map?</vt:lpstr>
      <vt:lpstr>PowerPoint 簡報</vt:lpstr>
      <vt:lpstr>PowerPoint 簡報</vt:lpstr>
      <vt:lpstr>Method 2: Enhancement  (Deal with different lengths of beginning rhymes )</vt:lpstr>
      <vt:lpstr>Method 2: Enhancement  (Deal with different lengths of beginning rhymes 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Tutor</dc:title>
  <dc:creator>翔予 鄭</dc:creator>
  <cp:lastModifiedBy>springping65@gmail.com</cp:lastModifiedBy>
  <cp:revision>112</cp:revision>
  <dcterms:created xsi:type="dcterms:W3CDTF">2019-05-27T17:49:01Z</dcterms:created>
  <dcterms:modified xsi:type="dcterms:W3CDTF">2019-06-05T13:04:47Z</dcterms:modified>
</cp:coreProperties>
</file>