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83"/>
  </p:notesMasterIdLst>
  <p:sldIdLst>
    <p:sldId id="296" r:id="rId2"/>
    <p:sldId id="342" r:id="rId3"/>
    <p:sldId id="365" r:id="rId4"/>
    <p:sldId id="262" r:id="rId5"/>
    <p:sldId id="258" r:id="rId6"/>
    <p:sldId id="260" r:id="rId7"/>
    <p:sldId id="343" r:id="rId8"/>
    <p:sldId id="344" r:id="rId9"/>
    <p:sldId id="345" r:id="rId10"/>
    <p:sldId id="346" r:id="rId11"/>
    <p:sldId id="269" r:id="rId12"/>
    <p:sldId id="350" r:id="rId13"/>
    <p:sldId id="352" r:id="rId14"/>
    <p:sldId id="353" r:id="rId15"/>
    <p:sldId id="354" r:id="rId16"/>
    <p:sldId id="355" r:id="rId17"/>
    <p:sldId id="356" r:id="rId18"/>
    <p:sldId id="359" r:id="rId19"/>
    <p:sldId id="360" r:id="rId20"/>
    <p:sldId id="361" r:id="rId21"/>
    <p:sldId id="373" r:id="rId22"/>
    <p:sldId id="362" r:id="rId23"/>
    <p:sldId id="364" r:id="rId24"/>
    <p:sldId id="363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298" r:id="rId39"/>
    <p:sldId id="300" r:id="rId40"/>
    <p:sldId id="374" r:id="rId41"/>
    <p:sldId id="301" r:id="rId42"/>
    <p:sldId id="302" r:id="rId43"/>
    <p:sldId id="303" r:id="rId44"/>
    <p:sldId id="304" r:id="rId45"/>
    <p:sldId id="305" r:id="rId46"/>
    <p:sldId id="306" r:id="rId47"/>
    <p:sldId id="366" r:id="rId48"/>
    <p:sldId id="367" r:id="rId49"/>
    <p:sldId id="369" r:id="rId50"/>
    <p:sldId id="308" r:id="rId51"/>
    <p:sldId id="309" r:id="rId52"/>
    <p:sldId id="310" r:id="rId53"/>
    <p:sldId id="375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70" r:id="rId80"/>
    <p:sldId id="371" r:id="rId81"/>
    <p:sldId id="372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C3A52-77E8-4684-9A33-F101473160F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BB0481F3-B531-4F09-ADE5-8C3E7CC4909F}">
      <dgm:prSet phldrT="[文字]" custT="1"/>
      <dgm:spPr/>
      <dgm:t>
        <a:bodyPr/>
        <a:lstStyle/>
        <a:p>
          <a:r>
            <a:rPr lang="en-US" altLang="zh-TW" sz="2800" dirty="0" smtClean="0">
              <a:latin typeface="Calibri" panose="020F0502020204030204" pitchFamily="34" charset="0"/>
            </a:rPr>
            <a:t>Caller calls the function</a:t>
          </a:r>
          <a:endParaRPr lang="zh-TW" altLang="en-US" sz="2800" dirty="0">
            <a:latin typeface="Calibri" panose="020F0502020204030204" pitchFamily="34" charset="0"/>
          </a:endParaRPr>
        </a:p>
      </dgm:t>
    </dgm:pt>
    <dgm:pt modelId="{22CC1B17-48B5-4DDB-809B-8063AAACBE0E}" type="parTrans" cxnId="{F16745C7-974B-49B4-BF74-88D0EA9E2747}">
      <dgm:prSet/>
      <dgm:spPr/>
      <dgm:t>
        <a:bodyPr/>
        <a:lstStyle/>
        <a:p>
          <a:endParaRPr lang="zh-TW" altLang="en-US" sz="2000"/>
        </a:p>
      </dgm:t>
    </dgm:pt>
    <dgm:pt modelId="{24DCDED2-3EC6-4C44-A230-5C9BEFBD0F4F}" type="sibTrans" cxnId="{F16745C7-974B-49B4-BF74-88D0EA9E2747}">
      <dgm:prSet custT="1"/>
      <dgm:spPr/>
      <dgm:t>
        <a:bodyPr/>
        <a:lstStyle/>
        <a:p>
          <a:endParaRPr lang="zh-TW" altLang="en-US" sz="2000"/>
        </a:p>
      </dgm:t>
    </dgm:pt>
    <dgm:pt modelId="{9EE956C1-FE08-4B49-9A41-88B7820923A7}">
      <dgm:prSet phldrT="[文字]" custT="1"/>
      <dgm:spPr/>
      <dgm:t>
        <a:bodyPr/>
        <a:lstStyle/>
        <a:p>
          <a:r>
            <a:rPr lang="en-US" altLang="zh-TW" sz="2800" dirty="0" err="1" smtClean="0">
              <a:latin typeface="Calibri" panose="020F0502020204030204" pitchFamily="34" charset="0"/>
            </a:rPr>
            <a:t>Callee</a:t>
          </a:r>
          <a:r>
            <a:rPr lang="en-US" altLang="zh-TW" sz="2800" dirty="0" smtClean="0">
              <a:latin typeface="Calibri" panose="020F0502020204030204" pitchFamily="34" charset="0"/>
            </a:rPr>
            <a:t> starts the function</a:t>
          </a:r>
          <a:endParaRPr lang="zh-TW" altLang="en-US" sz="2800" dirty="0">
            <a:latin typeface="Calibri" panose="020F0502020204030204" pitchFamily="34" charset="0"/>
          </a:endParaRPr>
        </a:p>
      </dgm:t>
    </dgm:pt>
    <dgm:pt modelId="{F514D35C-52D0-4128-8E2A-A9E1FAFB6900}" type="parTrans" cxnId="{6BD903A7-6E0C-4DA1-8191-9952042715F5}">
      <dgm:prSet/>
      <dgm:spPr/>
      <dgm:t>
        <a:bodyPr/>
        <a:lstStyle/>
        <a:p>
          <a:endParaRPr lang="zh-TW" altLang="en-US" sz="2000"/>
        </a:p>
      </dgm:t>
    </dgm:pt>
    <dgm:pt modelId="{060AE4D6-74A9-44DF-9B8D-16237BC8FB39}" type="sibTrans" cxnId="{6BD903A7-6E0C-4DA1-8191-9952042715F5}">
      <dgm:prSet custT="1"/>
      <dgm:spPr/>
      <dgm:t>
        <a:bodyPr/>
        <a:lstStyle/>
        <a:p>
          <a:endParaRPr lang="zh-TW" altLang="en-US" sz="2000"/>
        </a:p>
      </dgm:t>
    </dgm:pt>
    <dgm:pt modelId="{17F1F1EC-9B41-442C-9B53-6AF15FD2F937}">
      <dgm:prSet phldrT="[文字]" custT="1"/>
      <dgm:spPr>
        <a:noFill/>
      </dgm:spPr>
      <dgm:t>
        <a:bodyPr/>
        <a:lstStyle/>
        <a:p>
          <a:r>
            <a:rPr lang="en-US" altLang="zh-TW" sz="2800" dirty="0" err="1" smtClean="0">
              <a:solidFill>
                <a:schemeClr val="tx1"/>
              </a:solidFill>
              <a:latin typeface="Calibri" panose="020F0502020204030204" pitchFamily="34" charset="0"/>
            </a:rPr>
            <a:t>Callee</a:t>
          </a:r>
          <a:r>
            <a:rPr lang="en-US" altLang="zh-TW" sz="2800" dirty="0" smtClean="0">
              <a:solidFill>
                <a:schemeClr val="tx1"/>
              </a:solidFill>
              <a:latin typeface="Calibri" panose="020F0502020204030204" pitchFamily="34" charset="0"/>
            </a:rPr>
            <a:t> performs the function</a:t>
          </a:r>
          <a:endParaRPr lang="zh-TW" altLang="en-US" sz="28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80B730A6-FA9D-43B8-A3C2-5C3AAB9D0101}" type="parTrans" cxnId="{8E5765EE-4655-4E66-BFA5-804A1ABE46C6}">
      <dgm:prSet/>
      <dgm:spPr/>
      <dgm:t>
        <a:bodyPr/>
        <a:lstStyle/>
        <a:p>
          <a:endParaRPr lang="zh-TW" altLang="en-US" sz="2000"/>
        </a:p>
      </dgm:t>
    </dgm:pt>
    <dgm:pt modelId="{255EC9DE-4304-4CCB-9EF1-0CD69AFB9868}" type="sibTrans" cxnId="{8E5765EE-4655-4E66-BFA5-804A1ABE46C6}">
      <dgm:prSet custT="1"/>
      <dgm:spPr/>
      <dgm:t>
        <a:bodyPr/>
        <a:lstStyle/>
        <a:p>
          <a:endParaRPr lang="zh-TW" altLang="en-US" sz="2000"/>
        </a:p>
      </dgm:t>
    </dgm:pt>
    <dgm:pt modelId="{A8C85451-D8DB-41C3-A399-7C5F8CC7CDD2}">
      <dgm:prSet phldrT="[文字]" custT="1"/>
      <dgm:spPr/>
      <dgm:t>
        <a:bodyPr/>
        <a:lstStyle/>
        <a:p>
          <a:r>
            <a:rPr lang="en-US" altLang="zh-TW" sz="2800" dirty="0" err="1" smtClean="0">
              <a:latin typeface="Calibri" panose="020F0502020204030204" pitchFamily="34" charset="0"/>
            </a:rPr>
            <a:t>Callee</a:t>
          </a:r>
          <a:r>
            <a:rPr lang="en-US" altLang="zh-TW" sz="2800" dirty="0" smtClean="0">
              <a:latin typeface="Calibri" panose="020F0502020204030204" pitchFamily="34" charset="0"/>
            </a:rPr>
            <a:t> returns</a:t>
          </a:r>
          <a:endParaRPr lang="zh-TW" altLang="en-US" sz="2800" dirty="0">
            <a:latin typeface="Calibri" panose="020F0502020204030204" pitchFamily="34" charset="0"/>
          </a:endParaRPr>
        </a:p>
      </dgm:t>
    </dgm:pt>
    <dgm:pt modelId="{DB0BECD6-0673-4943-AF54-5EE27E4F29EF}" type="parTrans" cxnId="{C41A51C9-2F7C-4EDA-9F24-DC281D512046}">
      <dgm:prSet/>
      <dgm:spPr/>
      <dgm:t>
        <a:bodyPr/>
        <a:lstStyle/>
        <a:p>
          <a:endParaRPr lang="zh-TW" altLang="en-US" sz="2000"/>
        </a:p>
      </dgm:t>
    </dgm:pt>
    <dgm:pt modelId="{754A80CB-36F8-4BB9-9E8C-2D14901273F5}" type="sibTrans" cxnId="{C41A51C9-2F7C-4EDA-9F24-DC281D512046}">
      <dgm:prSet custT="1"/>
      <dgm:spPr/>
      <dgm:t>
        <a:bodyPr/>
        <a:lstStyle/>
        <a:p>
          <a:endParaRPr lang="zh-TW" altLang="en-US" sz="2000"/>
        </a:p>
      </dgm:t>
    </dgm:pt>
    <dgm:pt modelId="{18D4D43F-F9C0-4AA1-B432-3905C78E85C2}">
      <dgm:prSet phldrT="[文字]" custT="1"/>
      <dgm:spPr/>
      <dgm:t>
        <a:bodyPr/>
        <a:lstStyle/>
        <a:p>
          <a:r>
            <a:rPr lang="en-US" altLang="zh-TW" sz="2800" dirty="0" smtClean="0">
              <a:latin typeface="Calibri" panose="020F0502020204030204" pitchFamily="34" charset="0"/>
            </a:rPr>
            <a:t>Caller restores </a:t>
          </a:r>
          <a:endParaRPr lang="zh-TW" altLang="en-US" sz="2800" dirty="0">
            <a:latin typeface="Calibri" panose="020F0502020204030204" pitchFamily="34" charset="0"/>
          </a:endParaRPr>
        </a:p>
      </dgm:t>
    </dgm:pt>
    <dgm:pt modelId="{BF903E30-A73B-42A4-86DB-6F0F96FEA798}" type="parTrans" cxnId="{2E31E66A-749A-45B7-BF87-D86F1C48DD36}">
      <dgm:prSet/>
      <dgm:spPr/>
      <dgm:t>
        <a:bodyPr/>
        <a:lstStyle/>
        <a:p>
          <a:endParaRPr lang="zh-TW" altLang="en-US" sz="2000"/>
        </a:p>
      </dgm:t>
    </dgm:pt>
    <dgm:pt modelId="{4AA5750E-4EA4-4754-BC28-2BC9BCCFEDAB}" type="sibTrans" cxnId="{2E31E66A-749A-45B7-BF87-D86F1C48DD36}">
      <dgm:prSet/>
      <dgm:spPr/>
      <dgm:t>
        <a:bodyPr/>
        <a:lstStyle/>
        <a:p>
          <a:endParaRPr lang="zh-TW" altLang="en-US" sz="2000"/>
        </a:p>
      </dgm:t>
    </dgm:pt>
    <dgm:pt modelId="{DC3C8389-144A-4983-B35E-BE28B72D1B90}" type="pres">
      <dgm:prSet presAssocID="{BB1C3A52-77E8-4684-9A33-F101473160F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EBFFEA8-98FC-4084-A1C5-4513036B5D77}" type="pres">
      <dgm:prSet presAssocID="{BB1C3A52-77E8-4684-9A33-F101473160F1}" presName="dummyMaxCanvas" presStyleCnt="0">
        <dgm:presLayoutVars/>
      </dgm:prSet>
      <dgm:spPr/>
    </dgm:pt>
    <dgm:pt modelId="{34B058B0-11E8-419F-8208-0BC05BEE9C91}" type="pres">
      <dgm:prSet presAssocID="{BB1C3A52-77E8-4684-9A33-F101473160F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DD9CE2-AE09-470D-8745-B16EC1C770D2}" type="pres">
      <dgm:prSet presAssocID="{BB1C3A52-77E8-4684-9A33-F101473160F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5876A4-0C15-432D-BE19-912732A033B3}" type="pres">
      <dgm:prSet presAssocID="{BB1C3A52-77E8-4684-9A33-F101473160F1}" presName="FiveNodes_3" presStyleLbl="node1" presStyleIdx="2" presStyleCnt="5" custScaleX="114564" custLinFactNeighborX="7653" custLinFactNeighborY="-25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63071E-136A-489A-8F51-41049FB7BF85}" type="pres">
      <dgm:prSet presAssocID="{BB1C3A52-77E8-4684-9A33-F101473160F1}" presName="FiveNodes_4" presStyleLbl="node1" presStyleIdx="3" presStyleCnt="5" custLinFactNeighborX="-14263" custLinFactNeighborY="-25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D30E18-7A2F-4922-941D-AAACD0B212A3}" type="pres">
      <dgm:prSet presAssocID="{BB1C3A52-77E8-4684-9A33-F101473160F1}" presName="FiveNodes_5" presStyleLbl="node1" presStyleIdx="4" presStyleCnt="5" custLinFactNeighborX="-29870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6F19A-887B-4E72-A2A6-87871DF21747}" type="pres">
      <dgm:prSet presAssocID="{BB1C3A52-77E8-4684-9A33-F101473160F1}" presName="FiveConn_1-2" presStyleLbl="fgAccFollowNode1" presStyleIdx="0" presStyleCnt="4" custLinFactX="-200000" custLinFactNeighborX="-259169" custLinFactNeighborY="156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DF3DE7-FB00-4B27-8720-D9590290B7C8}" type="pres">
      <dgm:prSet presAssocID="{BB1C3A52-77E8-4684-9A33-F101473160F1}" presName="FiveConn_2-3" presStyleLbl="fgAccFollowNode1" presStyleIdx="1" presStyleCnt="4" custLinFactX="-243160" custLinFactNeighborX="-300000" custLinFactNeighborY="117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310554-F95F-4885-83E7-4FDB24D845F3}" type="pres">
      <dgm:prSet presAssocID="{BB1C3A52-77E8-4684-9A33-F101473160F1}" presName="FiveConn_3-4" presStyleLbl="fgAccFollowNode1" presStyleIdx="2" presStyleCnt="4" custLinFactX="-300000" custLinFactNeighborX="-327152" custLinFactNeighborY="156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06F337-56BB-4003-8482-8C478F542ECB}" type="pres">
      <dgm:prSet presAssocID="{BB1C3A52-77E8-4684-9A33-F101473160F1}" presName="FiveConn_4-5" presStyleLbl="fgAccFollowNode1" presStyleIdx="3" presStyleCnt="4" custLinFactX="-311144" custLinFactNeighborX="-400000" custLinFactNeighborY="1956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C45EF2-067F-442F-90FD-65A994607762}" type="pres">
      <dgm:prSet presAssocID="{BB1C3A52-77E8-4684-9A33-F101473160F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10E745-F2C3-4720-85FD-3D68D63BC6D8}" type="pres">
      <dgm:prSet presAssocID="{BB1C3A52-77E8-4684-9A33-F101473160F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BB4FA8-4E98-4833-BC44-19507A6274C6}" type="pres">
      <dgm:prSet presAssocID="{BB1C3A52-77E8-4684-9A33-F101473160F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1B202F-3E60-43AD-A12E-CC00E7D2CFEC}" type="pres">
      <dgm:prSet presAssocID="{BB1C3A52-77E8-4684-9A33-F101473160F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5A8B10-AACD-4410-8546-8055EF855C3D}" type="pres">
      <dgm:prSet presAssocID="{BB1C3A52-77E8-4684-9A33-F101473160F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CFE44CB-3692-4DCC-B928-4370339E881F}" type="presOf" srcId="{BB1C3A52-77E8-4684-9A33-F101473160F1}" destId="{DC3C8389-144A-4983-B35E-BE28B72D1B90}" srcOrd="0" destOrd="0" presId="urn:microsoft.com/office/officeart/2005/8/layout/vProcess5"/>
    <dgm:cxn modelId="{6BD903A7-6E0C-4DA1-8191-9952042715F5}" srcId="{BB1C3A52-77E8-4684-9A33-F101473160F1}" destId="{9EE956C1-FE08-4B49-9A41-88B7820923A7}" srcOrd="1" destOrd="0" parTransId="{F514D35C-52D0-4128-8E2A-A9E1FAFB6900}" sibTransId="{060AE4D6-74A9-44DF-9B8D-16237BC8FB39}"/>
    <dgm:cxn modelId="{ED72C549-91EB-4211-9A90-4A1F85CC4944}" type="presOf" srcId="{BB0481F3-B531-4F09-ADE5-8C3E7CC4909F}" destId="{34B058B0-11E8-419F-8208-0BC05BEE9C91}" srcOrd="0" destOrd="0" presId="urn:microsoft.com/office/officeart/2005/8/layout/vProcess5"/>
    <dgm:cxn modelId="{0615FB53-E740-40FE-9FFD-C665EB419A77}" type="presOf" srcId="{BB0481F3-B531-4F09-ADE5-8C3E7CC4909F}" destId="{7CC45EF2-067F-442F-90FD-65A994607762}" srcOrd="1" destOrd="0" presId="urn:microsoft.com/office/officeart/2005/8/layout/vProcess5"/>
    <dgm:cxn modelId="{33467B4F-DEAE-4847-90FA-BE18CBC189C2}" type="presOf" srcId="{9EE956C1-FE08-4B49-9A41-88B7820923A7}" destId="{A4DD9CE2-AE09-470D-8745-B16EC1C770D2}" srcOrd="0" destOrd="0" presId="urn:microsoft.com/office/officeart/2005/8/layout/vProcess5"/>
    <dgm:cxn modelId="{F16745C7-974B-49B4-BF74-88D0EA9E2747}" srcId="{BB1C3A52-77E8-4684-9A33-F101473160F1}" destId="{BB0481F3-B531-4F09-ADE5-8C3E7CC4909F}" srcOrd="0" destOrd="0" parTransId="{22CC1B17-48B5-4DDB-809B-8063AAACBE0E}" sibTransId="{24DCDED2-3EC6-4C44-A230-5C9BEFBD0F4F}"/>
    <dgm:cxn modelId="{334CCFB8-DC44-44DE-A8D6-B2CD1298A499}" type="presOf" srcId="{9EE956C1-FE08-4B49-9A41-88B7820923A7}" destId="{3E10E745-F2C3-4720-85FD-3D68D63BC6D8}" srcOrd="1" destOrd="0" presId="urn:microsoft.com/office/officeart/2005/8/layout/vProcess5"/>
    <dgm:cxn modelId="{32141EAF-0AD2-46A4-B5E6-86D16C7CC465}" type="presOf" srcId="{17F1F1EC-9B41-442C-9B53-6AF15FD2F937}" destId="{F5BB4FA8-4E98-4833-BC44-19507A6274C6}" srcOrd="1" destOrd="0" presId="urn:microsoft.com/office/officeart/2005/8/layout/vProcess5"/>
    <dgm:cxn modelId="{9F220EE6-BB13-466A-B0BA-E9CEE366702F}" type="presOf" srcId="{18D4D43F-F9C0-4AA1-B432-3905C78E85C2}" destId="{B35A8B10-AACD-4410-8546-8055EF855C3D}" srcOrd="1" destOrd="0" presId="urn:microsoft.com/office/officeart/2005/8/layout/vProcess5"/>
    <dgm:cxn modelId="{4A64AD24-15C0-49E7-AE0B-5A8175249DDC}" type="presOf" srcId="{754A80CB-36F8-4BB9-9E8C-2D14901273F5}" destId="{AF06F337-56BB-4003-8482-8C478F542ECB}" srcOrd="0" destOrd="0" presId="urn:microsoft.com/office/officeart/2005/8/layout/vProcess5"/>
    <dgm:cxn modelId="{CC6A2739-101F-4DF3-ADD4-7C35B5BD4A99}" type="presOf" srcId="{18D4D43F-F9C0-4AA1-B432-3905C78E85C2}" destId="{8DD30E18-7A2F-4922-941D-AAACD0B212A3}" srcOrd="0" destOrd="0" presId="urn:microsoft.com/office/officeart/2005/8/layout/vProcess5"/>
    <dgm:cxn modelId="{38C738D4-03FB-4FC4-A7EE-040069D46124}" type="presOf" srcId="{060AE4D6-74A9-44DF-9B8D-16237BC8FB39}" destId="{06DF3DE7-FB00-4B27-8720-D9590290B7C8}" srcOrd="0" destOrd="0" presId="urn:microsoft.com/office/officeart/2005/8/layout/vProcess5"/>
    <dgm:cxn modelId="{A0144923-D150-4FA1-B38F-E757881AACD5}" type="presOf" srcId="{A8C85451-D8DB-41C3-A399-7C5F8CC7CDD2}" destId="{8063071E-136A-489A-8F51-41049FB7BF85}" srcOrd="0" destOrd="0" presId="urn:microsoft.com/office/officeart/2005/8/layout/vProcess5"/>
    <dgm:cxn modelId="{8E5765EE-4655-4E66-BFA5-804A1ABE46C6}" srcId="{BB1C3A52-77E8-4684-9A33-F101473160F1}" destId="{17F1F1EC-9B41-442C-9B53-6AF15FD2F937}" srcOrd="2" destOrd="0" parTransId="{80B730A6-FA9D-43B8-A3C2-5C3AAB9D0101}" sibTransId="{255EC9DE-4304-4CCB-9EF1-0CD69AFB9868}"/>
    <dgm:cxn modelId="{F73C947D-FC17-4A9F-AE6C-0AB94967F262}" type="presOf" srcId="{255EC9DE-4304-4CCB-9EF1-0CD69AFB9868}" destId="{2C310554-F95F-4885-83E7-4FDB24D845F3}" srcOrd="0" destOrd="0" presId="urn:microsoft.com/office/officeart/2005/8/layout/vProcess5"/>
    <dgm:cxn modelId="{16BC751F-FF79-4237-BCFB-161A08946A5F}" type="presOf" srcId="{24DCDED2-3EC6-4C44-A230-5C9BEFBD0F4F}" destId="{7316F19A-887B-4E72-A2A6-87871DF21747}" srcOrd="0" destOrd="0" presId="urn:microsoft.com/office/officeart/2005/8/layout/vProcess5"/>
    <dgm:cxn modelId="{2E31E66A-749A-45B7-BF87-D86F1C48DD36}" srcId="{BB1C3A52-77E8-4684-9A33-F101473160F1}" destId="{18D4D43F-F9C0-4AA1-B432-3905C78E85C2}" srcOrd="4" destOrd="0" parTransId="{BF903E30-A73B-42A4-86DB-6F0F96FEA798}" sibTransId="{4AA5750E-4EA4-4754-BC28-2BC9BCCFEDAB}"/>
    <dgm:cxn modelId="{C41A51C9-2F7C-4EDA-9F24-DC281D512046}" srcId="{BB1C3A52-77E8-4684-9A33-F101473160F1}" destId="{A8C85451-D8DB-41C3-A399-7C5F8CC7CDD2}" srcOrd="3" destOrd="0" parTransId="{DB0BECD6-0673-4943-AF54-5EE27E4F29EF}" sibTransId="{754A80CB-36F8-4BB9-9E8C-2D14901273F5}"/>
    <dgm:cxn modelId="{B16F930E-DE59-43E5-86F2-A86B50F465C3}" type="presOf" srcId="{17F1F1EC-9B41-442C-9B53-6AF15FD2F937}" destId="{825876A4-0C15-432D-BE19-912732A033B3}" srcOrd="0" destOrd="0" presId="urn:microsoft.com/office/officeart/2005/8/layout/vProcess5"/>
    <dgm:cxn modelId="{768F5CD0-ACBC-4A79-AEDA-4BCF08437CD9}" type="presOf" srcId="{A8C85451-D8DB-41C3-A399-7C5F8CC7CDD2}" destId="{A81B202F-3E60-43AD-A12E-CC00E7D2CFEC}" srcOrd="1" destOrd="0" presId="urn:microsoft.com/office/officeart/2005/8/layout/vProcess5"/>
    <dgm:cxn modelId="{07F998DC-539A-4750-9769-41BD8FAD916C}" type="presParOf" srcId="{DC3C8389-144A-4983-B35E-BE28B72D1B90}" destId="{9EBFFEA8-98FC-4084-A1C5-4513036B5D77}" srcOrd="0" destOrd="0" presId="urn:microsoft.com/office/officeart/2005/8/layout/vProcess5"/>
    <dgm:cxn modelId="{DC0C7432-B9F1-4EA4-9918-B658E679F2AA}" type="presParOf" srcId="{DC3C8389-144A-4983-B35E-BE28B72D1B90}" destId="{34B058B0-11E8-419F-8208-0BC05BEE9C91}" srcOrd="1" destOrd="0" presId="urn:microsoft.com/office/officeart/2005/8/layout/vProcess5"/>
    <dgm:cxn modelId="{5997E46D-26C7-4F07-BB22-843FE50D20FF}" type="presParOf" srcId="{DC3C8389-144A-4983-B35E-BE28B72D1B90}" destId="{A4DD9CE2-AE09-470D-8745-B16EC1C770D2}" srcOrd="2" destOrd="0" presId="urn:microsoft.com/office/officeart/2005/8/layout/vProcess5"/>
    <dgm:cxn modelId="{0D0C3269-6AFE-4D62-9A72-5570DF00DFC2}" type="presParOf" srcId="{DC3C8389-144A-4983-B35E-BE28B72D1B90}" destId="{825876A4-0C15-432D-BE19-912732A033B3}" srcOrd="3" destOrd="0" presId="urn:microsoft.com/office/officeart/2005/8/layout/vProcess5"/>
    <dgm:cxn modelId="{9F0E1183-16D2-4E6E-8CAE-70B8B7D0D68E}" type="presParOf" srcId="{DC3C8389-144A-4983-B35E-BE28B72D1B90}" destId="{8063071E-136A-489A-8F51-41049FB7BF85}" srcOrd="4" destOrd="0" presId="urn:microsoft.com/office/officeart/2005/8/layout/vProcess5"/>
    <dgm:cxn modelId="{0AAFD45D-7557-47E2-8995-B613AC5093D3}" type="presParOf" srcId="{DC3C8389-144A-4983-B35E-BE28B72D1B90}" destId="{8DD30E18-7A2F-4922-941D-AAACD0B212A3}" srcOrd="5" destOrd="0" presId="urn:microsoft.com/office/officeart/2005/8/layout/vProcess5"/>
    <dgm:cxn modelId="{6AF5959D-1F37-4B7D-98CF-1B1C86B57350}" type="presParOf" srcId="{DC3C8389-144A-4983-B35E-BE28B72D1B90}" destId="{7316F19A-887B-4E72-A2A6-87871DF21747}" srcOrd="6" destOrd="0" presId="urn:microsoft.com/office/officeart/2005/8/layout/vProcess5"/>
    <dgm:cxn modelId="{93719D5C-C8D4-4AB4-82BA-C1ADE115F1BF}" type="presParOf" srcId="{DC3C8389-144A-4983-B35E-BE28B72D1B90}" destId="{06DF3DE7-FB00-4B27-8720-D9590290B7C8}" srcOrd="7" destOrd="0" presId="urn:microsoft.com/office/officeart/2005/8/layout/vProcess5"/>
    <dgm:cxn modelId="{12F16B6C-6E3C-4858-AF2C-09357A977A3D}" type="presParOf" srcId="{DC3C8389-144A-4983-B35E-BE28B72D1B90}" destId="{2C310554-F95F-4885-83E7-4FDB24D845F3}" srcOrd="8" destOrd="0" presId="urn:microsoft.com/office/officeart/2005/8/layout/vProcess5"/>
    <dgm:cxn modelId="{0DA0B82E-46CA-4C95-81AA-CF65C808D772}" type="presParOf" srcId="{DC3C8389-144A-4983-B35E-BE28B72D1B90}" destId="{AF06F337-56BB-4003-8482-8C478F542ECB}" srcOrd="9" destOrd="0" presId="urn:microsoft.com/office/officeart/2005/8/layout/vProcess5"/>
    <dgm:cxn modelId="{261BEE34-80B8-4451-B4FB-2390C8904184}" type="presParOf" srcId="{DC3C8389-144A-4983-B35E-BE28B72D1B90}" destId="{7CC45EF2-067F-442F-90FD-65A994607762}" srcOrd="10" destOrd="0" presId="urn:microsoft.com/office/officeart/2005/8/layout/vProcess5"/>
    <dgm:cxn modelId="{16575984-5631-4E66-8187-44F51AEEDAB4}" type="presParOf" srcId="{DC3C8389-144A-4983-B35E-BE28B72D1B90}" destId="{3E10E745-F2C3-4720-85FD-3D68D63BC6D8}" srcOrd="11" destOrd="0" presId="urn:microsoft.com/office/officeart/2005/8/layout/vProcess5"/>
    <dgm:cxn modelId="{3A7C5ACE-8811-45F7-B0C7-724F90A661C6}" type="presParOf" srcId="{DC3C8389-144A-4983-B35E-BE28B72D1B90}" destId="{F5BB4FA8-4E98-4833-BC44-19507A6274C6}" srcOrd="12" destOrd="0" presId="urn:microsoft.com/office/officeart/2005/8/layout/vProcess5"/>
    <dgm:cxn modelId="{F43D2B7E-E4CF-4D6F-BAE1-593975988394}" type="presParOf" srcId="{DC3C8389-144A-4983-B35E-BE28B72D1B90}" destId="{A81B202F-3E60-43AD-A12E-CC00E7D2CFEC}" srcOrd="13" destOrd="0" presId="urn:microsoft.com/office/officeart/2005/8/layout/vProcess5"/>
    <dgm:cxn modelId="{27F489EE-05AA-4502-81E1-31191374D3D2}" type="presParOf" srcId="{DC3C8389-144A-4983-B35E-BE28B72D1B90}" destId="{B35A8B10-AACD-4410-8546-8055EF855C3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058B0-11E8-419F-8208-0BC05BEE9C91}">
      <dsp:nvSpPr>
        <dsp:cNvPr id="0" name=""/>
        <dsp:cNvSpPr/>
      </dsp:nvSpPr>
      <dsp:spPr>
        <a:xfrm>
          <a:off x="0" y="0"/>
          <a:ext cx="4693920" cy="6420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Calibri" panose="020F0502020204030204" pitchFamily="34" charset="0"/>
            </a:rPr>
            <a:t>Caller calls the function</a:t>
          </a:r>
          <a:endParaRPr lang="zh-TW" altLang="en-US" sz="2800" kern="1200" dirty="0">
            <a:latin typeface="Calibri" panose="020F0502020204030204" pitchFamily="34" charset="0"/>
          </a:endParaRPr>
        </a:p>
      </dsp:txBody>
      <dsp:txXfrm>
        <a:off x="18805" y="18805"/>
        <a:ext cx="3925990" cy="604429"/>
      </dsp:txXfrm>
    </dsp:sp>
    <dsp:sp modelId="{A4DD9CE2-AE09-470D-8745-B16EC1C770D2}">
      <dsp:nvSpPr>
        <dsp:cNvPr id="0" name=""/>
        <dsp:cNvSpPr/>
      </dsp:nvSpPr>
      <dsp:spPr>
        <a:xfrm>
          <a:off x="350520" y="731211"/>
          <a:ext cx="4693920" cy="6420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err="1" smtClean="0">
              <a:latin typeface="Calibri" panose="020F0502020204030204" pitchFamily="34" charset="0"/>
            </a:rPr>
            <a:t>Callee</a:t>
          </a:r>
          <a:r>
            <a:rPr lang="en-US" altLang="zh-TW" sz="2800" kern="1200" dirty="0" smtClean="0">
              <a:latin typeface="Calibri" panose="020F0502020204030204" pitchFamily="34" charset="0"/>
            </a:rPr>
            <a:t> starts the function</a:t>
          </a:r>
          <a:endParaRPr lang="zh-TW" altLang="en-US" sz="2800" kern="1200" dirty="0">
            <a:latin typeface="Calibri" panose="020F0502020204030204" pitchFamily="34" charset="0"/>
          </a:endParaRPr>
        </a:p>
      </dsp:txBody>
      <dsp:txXfrm>
        <a:off x="369325" y="750016"/>
        <a:ext cx="3888464" cy="604429"/>
      </dsp:txXfrm>
    </dsp:sp>
    <dsp:sp modelId="{825876A4-0C15-432D-BE19-912732A033B3}">
      <dsp:nvSpPr>
        <dsp:cNvPr id="0" name=""/>
        <dsp:cNvSpPr/>
      </dsp:nvSpPr>
      <dsp:spPr>
        <a:xfrm>
          <a:off x="718454" y="1446096"/>
          <a:ext cx="5377542" cy="64203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err="1" smtClean="0">
              <a:solidFill>
                <a:schemeClr val="tx1"/>
              </a:solidFill>
              <a:latin typeface="Calibri" panose="020F0502020204030204" pitchFamily="34" charset="0"/>
            </a:rPr>
            <a:t>Callee</a:t>
          </a:r>
          <a:r>
            <a:rPr lang="en-US" altLang="zh-TW" sz="2800" kern="1200" dirty="0" smtClean="0">
              <a:solidFill>
                <a:schemeClr val="tx1"/>
              </a:solidFill>
              <a:latin typeface="Calibri" panose="020F0502020204030204" pitchFamily="34" charset="0"/>
            </a:rPr>
            <a:t> performs the function</a:t>
          </a:r>
          <a:endParaRPr lang="zh-TW" altLang="en-US" sz="28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737259" y="1464901"/>
        <a:ext cx="4460257" cy="604429"/>
      </dsp:txXfrm>
    </dsp:sp>
    <dsp:sp modelId="{8063071E-136A-489A-8F51-41049FB7BF85}">
      <dsp:nvSpPr>
        <dsp:cNvPr id="0" name=""/>
        <dsp:cNvSpPr/>
      </dsp:nvSpPr>
      <dsp:spPr>
        <a:xfrm>
          <a:off x="382066" y="2177307"/>
          <a:ext cx="4693920" cy="6420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err="1" smtClean="0">
              <a:latin typeface="Calibri" panose="020F0502020204030204" pitchFamily="34" charset="0"/>
            </a:rPr>
            <a:t>Callee</a:t>
          </a:r>
          <a:r>
            <a:rPr lang="en-US" altLang="zh-TW" sz="2800" kern="1200" dirty="0" smtClean="0">
              <a:latin typeface="Calibri" panose="020F0502020204030204" pitchFamily="34" charset="0"/>
            </a:rPr>
            <a:t> returns</a:t>
          </a:r>
          <a:endParaRPr lang="zh-TW" altLang="en-US" sz="2800" kern="1200" dirty="0">
            <a:latin typeface="Calibri" panose="020F0502020204030204" pitchFamily="34" charset="0"/>
          </a:endParaRPr>
        </a:p>
      </dsp:txBody>
      <dsp:txXfrm>
        <a:off x="400871" y="2196112"/>
        <a:ext cx="3888464" cy="604429"/>
      </dsp:txXfrm>
    </dsp:sp>
    <dsp:sp modelId="{8DD30E18-7A2F-4922-941D-AAACD0B212A3}">
      <dsp:nvSpPr>
        <dsp:cNvPr id="0" name=""/>
        <dsp:cNvSpPr/>
      </dsp:nvSpPr>
      <dsp:spPr>
        <a:xfrm>
          <a:off x="6" y="2924846"/>
          <a:ext cx="4693920" cy="64203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Calibri" panose="020F0502020204030204" pitchFamily="34" charset="0"/>
            </a:rPr>
            <a:t>Caller restores </a:t>
          </a:r>
          <a:endParaRPr lang="zh-TW" altLang="en-US" sz="2800" kern="1200" dirty="0">
            <a:latin typeface="Calibri" panose="020F0502020204030204" pitchFamily="34" charset="0"/>
          </a:endParaRPr>
        </a:p>
      </dsp:txBody>
      <dsp:txXfrm>
        <a:off x="18811" y="2943651"/>
        <a:ext cx="3888464" cy="604429"/>
      </dsp:txXfrm>
    </dsp:sp>
    <dsp:sp modelId="{7316F19A-887B-4E72-A2A6-87871DF21747}">
      <dsp:nvSpPr>
        <dsp:cNvPr id="0" name=""/>
        <dsp:cNvSpPr/>
      </dsp:nvSpPr>
      <dsp:spPr>
        <a:xfrm>
          <a:off x="2360364" y="534361"/>
          <a:ext cx="417325" cy="41732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2454262" y="534361"/>
        <a:ext cx="229529" cy="314037"/>
      </dsp:txXfrm>
    </dsp:sp>
    <dsp:sp modelId="{06DF3DE7-FB00-4B27-8720-D9590290B7C8}">
      <dsp:nvSpPr>
        <dsp:cNvPr id="0" name=""/>
        <dsp:cNvSpPr/>
      </dsp:nvSpPr>
      <dsp:spPr>
        <a:xfrm>
          <a:off x="2360368" y="1249242"/>
          <a:ext cx="417325" cy="41732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2454266" y="1249242"/>
        <a:ext cx="229529" cy="314037"/>
      </dsp:txXfrm>
    </dsp:sp>
    <dsp:sp modelId="{2C310554-F95F-4885-83E7-4FDB24D845F3}">
      <dsp:nvSpPr>
        <dsp:cNvPr id="0" name=""/>
        <dsp:cNvSpPr/>
      </dsp:nvSpPr>
      <dsp:spPr>
        <a:xfrm>
          <a:off x="2360368" y="1986079"/>
          <a:ext cx="417325" cy="41732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2454266" y="1986079"/>
        <a:ext cx="229529" cy="314037"/>
      </dsp:txXfrm>
    </dsp:sp>
    <dsp:sp modelId="{AF06F337-56BB-4003-8482-8C478F542ECB}">
      <dsp:nvSpPr>
        <dsp:cNvPr id="0" name=""/>
        <dsp:cNvSpPr/>
      </dsp:nvSpPr>
      <dsp:spPr>
        <a:xfrm>
          <a:off x="2360367" y="2740759"/>
          <a:ext cx="417325" cy="41732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2454265" y="2740759"/>
        <a:ext cx="229529" cy="314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2017/3/28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973388" y="549275"/>
            <a:ext cx="3654425" cy="27416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116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43CCAE-D7FE-4097-9A76-575B542F1B28}" type="slidenum">
              <a:rPr lang="zh-TW" altLang="en-US"/>
              <a:pPr eaLnBrk="1" hangingPunct="1"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530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EEE8F-0B5A-4657-B2BD-0473DCB0B51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538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EEE8F-0B5A-4657-B2BD-0473DCB0B51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30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973388" y="549275"/>
            <a:ext cx="3654425" cy="27416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42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1AC914-98DC-4637-B7BE-B097CF823039}" type="slidenum">
              <a:rPr lang="zh-TW" altLang="en-US"/>
              <a:pPr eaLnBrk="1" hangingPunct="1"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3464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EEE8F-0B5A-4657-B2BD-0473DCB0B51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28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EEE8F-0B5A-4657-B2BD-0473DCB0B51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66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EEE8F-0B5A-4657-B2BD-0473DCB0B51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82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1857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8058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 the game,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each student to have a number in hand.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Put a</a:t>
            </a:r>
            <a:r>
              <a:rPr lang="en-US" altLang="zh-TW" baseline="0" dirty="0" smtClean="0"/>
              <a:t> number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, for example, 20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[esp+12], put that to </a:t>
            </a:r>
            <a:r>
              <a:rPr lang="en-US" altLang="zh-TW" baseline="0" dirty="0" err="1" smtClean="0"/>
              <a:t>eax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Ask the student in [esp+8] to have the same number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172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 the game,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each student to have a number in hand.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Put a</a:t>
            </a:r>
            <a:r>
              <a:rPr lang="en-US" altLang="zh-TW" baseline="0" dirty="0" smtClean="0"/>
              <a:t> number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, for example, 20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[esp+8], put that to </a:t>
            </a:r>
            <a:r>
              <a:rPr lang="en-US" altLang="zh-TW" baseline="0" dirty="0" err="1" smtClean="0"/>
              <a:t>eax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[esp+12], put that to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Perform add </a:t>
            </a:r>
            <a:r>
              <a:rPr lang="en-US" altLang="zh-TW" baseline="0" dirty="0" err="1" smtClean="0"/>
              <a:t>eax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Ask the student in [esp+4] to have the number in </a:t>
            </a:r>
            <a:r>
              <a:rPr lang="en-US" altLang="zh-TW" baseline="0" dirty="0" err="1" smtClean="0"/>
              <a:t>eax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82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395C7C2F-E78A-4CDD-927E-08F328C30E39}" type="slidenum">
              <a:rPr lang="zh-TW" altLang="en-US" sz="1200">
                <a:ea typeface="新細明體" panose="02020500000000000000" pitchFamily="18" charset="-120"/>
              </a:rPr>
              <a:pPr/>
              <a:t>22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8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 the game,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each student to have a number in hand.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Put a</a:t>
            </a:r>
            <a:r>
              <a:rPr lang="en-US" altLang="zh-TW" baseline="0" dirty="0" smtClean="0"/>
              <a:t> number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, for example, 20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[esp+8], put that to </a:t>
            </a:r>
            <a:r>
              <a:rPr lang="en-US" altLang="zh-TW" baseline="0" dirty="0" err="1" smtClean="0"/>
              <a:t>eax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[esp+12], put that to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Perform add </a:t>
            </a:r>
            <a:r>
              <a:rPr lang="en-US" altLang="zh-TW" baseline="0" dirty="0" err="1" smtClean="0"/>
              <a:t>eax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Ask the student in [esp+4] to have the number in </a:t>
            </a:r>
            <a:r>
              <a:rPr lang="en-US" altLang="zh-TW" baseline="0" dirty="0" err="1" smtClean="0"/>
              <a:t>eax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9463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Play the game that</a:t>
            </a:r>
            <a:r>
              <a:rPr lang="en-US" altLang="zh-TW" baseline="0" dirty="0" smtClean="0"/>
              <a:t> give 5 students the following instructions</a:t>
            </a:r>
          </a:p>
          <a:p>
            <a:r>
              <a:rPr lang="zh-TW" altLang="en-US" baseline="0" dirty="0" smtClean="0"/>
              <a:t>模擬一下不同的執行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1.call	___main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	</a:t>
            </a:r>
            <a:r>
              <a:rPr lang="en-US" altLang="zh-TW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3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	</a:t>
            </a:r>
            <a:r>
              <a:rPr lang="en-US" altLang="zh-TW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L3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	add	DWORD PTR [esp+8], 1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	leave</a:t>
            </a:r>
            <a:endParaRPr lang="zh-TW" alt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6708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 the game,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each student to have a number in hand.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Put a</a:t>
            </a:r>
            <a:r>
              <a:rPr lang="en-US" altLang="zh-TW" baseline="0" dirty="0" smtClean="0"/>
              <a:t> number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, for example, 20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[esp+8], put that to </a:t>
            </a:r>
            <a:r>
              <a:rPr lang="en-US" altLang="zh-TW" baseline="0" dirty="0" err="1" smtClean="0"/>
              <a:t>eax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[esp+12], put that to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Perform add </a:t>
            </a:r>
            <a:r>
              <a:rPr lang="en-US" altLang="zh-TW" baseline="0" dirty="0" err="1" smtClean="0"/>
              <a:t>eax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Ask the student in [esp+4] to have the number in </a:t>
            </a:r>
            <a:r>
              <a:rPr lang="en-US" altLang="zh-TW" baseline="0" dirty="0" err="1" smtClean="0"/>
              <a:t>eax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7165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66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35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F12EA950-C467-4590-8284-6C442FA4BD2F}" type="slidenum">
              <a:rPr lang="zh-TW" altLang="en-US" sz="1200">
                <a:ea typeface="新細明體" panose="02020500000000000000" pitchFamily="18" charset="-120"/>
              </a:rPr>
              <a:pPr/>
              <a:t>23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7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09647385-3D4B-49F8-9607-6C2C9DD6DFC7}" type="slidenum">
              <a:rPr lang="zh-TW" altLang="en-US" sz="1200">
                <a:ea typeface="新細明體" panose="02020500000000000000" pitchFamily="18" charset="-120"/>
              </a:rPr>
              <a:pPr/>
              <a:t>24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5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973388" y="549275"/>
            <a:ext cx="3654425" cy="27416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33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0268FE-F6F2-4037-B363-2DF778F68A84}" type="slidenum">
              <a:rPr lang="zh-TW" altLang="en-US"/>
              <a:pPr eaLnBrk="1" hangingPunct="1"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852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C7CB9C-EB09-4D57-A41F-F85384688E81}" type="slidenum">
              <a:rPr lang="en-US" altLang="zh-TW" sz="1200"/>
              <a:pPr/>
              <a:t>27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9349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A5C844-2C82-48AC-A588-860F2C492084}" type="slidenum">
              <a:rPr lang="en-US" altLang="zh-TW" sz="1200"/>
              <a:pPr/>
              <a:t>28</a:t>
            </a:fld>
            <a:endParaRPr lang="en-US" altLang="zh-TW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8220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B553AF-947A-4BCC-8F73-B215C76735D6}" type="slidenum">
              <a:rPr lang="en-US" altLang="zh-TW" sz="1200"/>
              <a:pPr/>
              <a:t>29</a:t>
            </a:fld>
            <a:endParaRPr lang="en-US" altLang="zh-TW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4154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FC9FD4-DD71-46F7-9649-C697B9F650A2}" type="slidenum">
              <a:rPr lang="en-US" altLang="zh-TW" sz="1200"/>
              <a:pPr/>
              <a:t>30</a:t>
            </a:fld>
            <a:endParaRPr lang="en-US" altLang="zh-TW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2477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397625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6-</a:t>
            </a:r>
            <a:fld id="{071F608E-CE3A-45EE-8487-5D6C0035CE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692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  <p:sldLayoutId id="2147484939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m.us/pub/nasm/releasebuilds/2.09.02/win32/nasm-2.09.02-win32.zip" TargetMode="External"/><Relationship Id="rId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cckmit.wikidot.com/as:inlinec" TargetMode="External"/><Relationship Id="rId5" Type="http://schemas.openxmlformats.org/officeDocument/2006/relationships/hyperlink" Target="http://www.ibiblio.org/gferg/ldp/GCC-Inline-Assembly-HOWTO.html" TargetMode="External"/><Relationship Id="rId4" Type="http://schemas.openxmlformats.org/officeDocument/2006/relationships/hyperlink" Target="http://eli.thegreenplace.net/2011/02/04/where-the-top-of-the-stack-is-on-x86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 smtClean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  <a:endParaRPr kumimoji="1" lang="zh-TW" altLang="en-US" kern="0" dirty="0">
              <a:solidFill>
                <a:srgbClr val="545454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Computer System and Assembly</a:t>
            </a: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Terminology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alibri" panose="020F0502020204030204" pitchFamily="34" charset="0"/>
              </a:rPr>
              <a:t>Machine instruction:</a:t>
            </a:r>
            <a:r>
              <a:rPr lang="en-US" altLang="zh-TW" smtClean="0">
                <a:latin typeface="Calibri" panose="020F0502020204030204" pitchFamily="34" charset="0"/>
              </a:rPr>
              <a:t> An instruction (or command) encoded as a bit pattern recognizable by the CPU</a:t>
            </a:r>
          </a:p>
          <a:p>
            <a:pPr eaLnBrk="1" hangingPunct="1"/>
            <a:r>
              <a:rPr lang="en-US" altLang="zh-TW" b="1" smtClean="0">
                <a:latin typeface="Calibri" panose="020F0502020204030204" pitchFamily="34" charset="0"/>
              </a:rPr>
              <a:t>Machine language:</a:t>
            </a:r>
            <a:r>
              <a:rPr lang="en-US" altLang="zh-TW" smtClean="0">
                <a:latin typeface="Calibri" panose="020F0502020204030204" pitchFamily="34" charset="0"/>
              </a:rPr>
              <a:t> The set of all instructions recognized by a machine</a:t>
            </a:r>
          </a:p>
        </p:txBody>
      </p:sp>
    </p:spTree>
    <p:extLst>
      <p:ext uri="{BB962C8B-B14F-4D97-AF65-F5344CB8AC3E}">
        <p14:creationId xmlns:p14="http://schemas.microsoft.com/office/powerpoint/2010/main" val="28604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Instruction Types</a:t>
            </a: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5616"/>
            <a:ext cx="8305800" cy="439938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 Transfer</a:t>
            </a:r>
          </a:p>
          <a:p>
            <a:pPr lvl="1" eaLnBrk="1" hangingPunct="1">
              <a:defRPr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Copy data between CPU and memory/devices</a:t>
            </a:r>
          </a:p>
          <a:p>
            <a:pPr lvl="1" eaLnBrk="1" hangingPunct="1">
              <a:defRPr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E.g., LOAD, STORE, device I/O,</a:t>
            </a:r>
          </a:p>
          <a:p>
            <a:pPr eaLnBrk="1" hangingPunct="1">
              <a:defRPr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Control</a:t>
            </a:r>
          </a:p>
          <a:p>
            <a:pPr lvl="1" eaLnBrk="1" hangingPunct="1">
              <a:defRPr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Direct the execution of the program</a:t>
            </a:r>
          </a:p>
          <a:p>
            <a:pPr lvl="1" eaLnBrk="1" hangingPunct="1">
              <a:defRPr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E.g., JUMP, BRANCH, JNE (conditional jump),</a:t>
            </a:r>
          </a:p>
          <a:p>
            <a:pPr eaLnBrk="1" hangingPunct="1">
              <a:defRPr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Arithmetic/Logic</a:t>
            </a:r>
          </a:p>
          <a:p>
            <a:pPr lvl="1" eaLnBrk="1" hangingPunct="1">
              <a:defRPr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Use existing data values to compute a new value</a:t>
            </a:r>
          </a:p>
          <a:p>
            <a:pPr lvl="1" eaLnBrk="1" hangingPunct="1">
              <a:defRPr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E.g.,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ADD, AND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OR, XOR, SHIFT,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etc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3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Dividing values stored in memory</a:t>
            </a:r>
          </a:p>
        </p:txBody>
      </p:sp>
      <p:pic>
        <p:nvPicPr>
          <p:cNvPr id="12292" name="Picture 6" descr="fig_02_03"/>
          <p:cNvPicPr preferRelativeResize="0"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1600200"/>
            <a:ext cx="37846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917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Parts of a Machine Instruction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alibri" panose="020F0502020204030204" pitchFamily="34" charset="0"/>
              </a:rPr>
              <a:t>Op-code:</a:t>
            </a:r>
            <a:r>
              <a:rPr lang="en-US" altLang="zh-TW" smtClean="0">
                <a:latin typeface="Calibri" panose="020F0502020204030204" pitchFamily="34" charset="0"/>
              </a:rPr>
              <a:t> Specifies which operation to execute</a:t>
            </a:r>
          </a:p>
          <a:p>
            <a:pPr eaLnBrk="1" hangingPunct="1"/>
            <a:r>
              <a:rPr lang="en-US" altLang="zh-TW" b="1" smtClean="0">
                <a:latin typeface="Calibri" panose="020F0502020204030204" pitchFamily="34" charset="0"/>
              </a:rPr>
              <a:t>Operand:</a:t>
            </a:r>
            <a:r>
              <a:rPr lang="en-US" altLang="zh-TW" smtClean="0">
                <a:latin typeface="Calibri" panose="020F0502020204030204" pitchFamily="34" charset="0"/>
              </a:rPr>
              <a:t> Gives more detailed information about the operation</a:t>
            </a:r>
          </a:p>
          <a:p>
            <a:pPr lvl="1" eaLnBrk="1" hangingPunct="1"/>
            <a:r>
              <a:rPr lang="en-US" altLang="zh-TW" smtClean="0">
                <a:latin typeface="Calibri" panose="020F0502020204030204" pitchFamily="34" charset="0"/>
              </a:rPr>
              <a:t>Interpretation of operand varies depending on op-code</a:t>
            </a:r>
          </a:p>
        </p:txBody>
      </p:sp>
    </p:spTree>
    <p:extLst>
      <p:ext uri="{BB962C8B-B14F-4D97-AF65-F5344CB8AC3E}">
        <p14:creationId xmlns:p14="http://schemas.microsoft.com/office/powerpoint/2010/main" val="25619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676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The composition of an instruction</a:t>
            </a:r>
          </a:p>
        </p:txBody>
      </p:sp>
      <p:pic>
        <p:nvPicPr>
          <p:cNvPr id="15364" name="Picture 4" descr="fig_02_05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532063"/>
            <a:ext cx="7927975" cy="2362200"/>
          </a:xfrm>
          <a:noFill/>
        </p:spPr>
      </p:pic>
    </p:spTree>
    <p:extLst>
      <p:ext uri="{BB962C8B-B14F-4D97-AF65-F5344CB8AC3E}">
        <p14:creationId xmlns:p14="http://schemas.microsoft.com/office/powerpoint/2010/main" val="103041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Decoding the instruction 35A7</a:t>
            </a:r>
          </a:p>
        </p:txBody>
      </p:sp>
      <p:pic>
        <p:nvPicPr>
          <p:cNvPr id="16388" name="Picture 4" descr="fig_02_06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33563"/>
            <a:ext cx="7927975" cy="3783012"/>
          </a:xfrm>
          <a:noFill/>
        </p:spPr>
      </p:pic>
    </p:spTree>
    <p:extLst>
      <p:ext uri="{BB962C8B-B14F-4D97-AF65-F5344CB8AC3E}">
        <p14:creationId xmlns:p14="http://schemas.microsoft.com/office/powerpoint/2010/main" val="1158676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An encoded version of the instructions</a:t>
            </a:r>
          </a:p>
        </p:txBody>
      </p:sp>
      <p:pic>
        <p:nvPicPr>
          <p:cNvPr id="17412" name="Picture 4" descr="fig_02_07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1875" y="1752600"/>
            <a:ext cx="4098925" cy="4648200"/>
          </a:xfrm>
          <a:noFill/>
        </p:spPr>
      </p:pic>
    </p:spTree>
    <p:extLst>
      <p:ext uri="{BB962C8B-B14F-4D97-AF65-F5344CB8AC3E}">
        <p14:creationId xmlns:p14="http://schemas.microsoft.com/office/powerpoint/2010/main" val="3049885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Calibri" panose="020F0502020204030204" pitchFamily="34" charset="0"/>
              </a:rPr>
              <a:t>Program Execution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Calibri" panose="020F0502020204030204" pitchFamily="34" charset="0"/>
              </a:rPr>
              <a:t>Controlled by two special-purpose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Calibri" panose="020F0502020204030204" pitchFamily="34" charset="0"/>
              </a:rPr>
              <a:t>Program counter: address of next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Calibri" panose="020F0502020204030204" pitchFamily="34" charset="0"/>
              </a:rPr>
              <a:t>Instruction register: current 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Calibri" panose="020F0502020204030204" pitchFamily="34" charset="0"/>
              </a:rPr>
              <a:t>Machine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Calibri" panose="020F0502020204030204" pitchFamily="34" charset="0"/>
              </a:rPr>
              <a:t>Fetch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Calibri" panose="020F0502020204030204" pitchFamily="34" charset="0"/>
              </a:rPr>
              <a:t>Decode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Calibri" panose="020F0502020204030204" pitchFamily="34" charset="0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29237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latin typeface="Calibri" panose="020F0502020204030204" pitchFamily="34" charset="0"/>
              </a:rPr>
              <a:t>The program stored in main memory ready for execution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pic>
        <p:nvPicPr>
          <p:cNvPr id="21508" name="Picture 6" descr="fig_02_10"/>
          <p:cNvPicPr preferRelativeResize="0"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553200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988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Performing the fetch step of the machine cycle</a:t>
            </a:r>
          </a:p>
        </p:txBody>
      </p:sp>
      <p:pic>
        <p:nvPicPr>
          <p:cNvPr id="22532" name="Picture 6" descr="fig_02_11"/>
          <p:cNvPicPr preferRelativeResize="0"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31"/>
          <a:stretch>
            <a:fillRect/>
          </a:stretch>
        </p:blipFill>
        <p:spPr bwMode="auto">
          <a:xfrm>
            <a:off x="762000" y="1885950"/>
            <a:ext cx="728345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166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References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6201"/>
            <a:ext cx="8305800" cy="479334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李哲榮教授上課投影片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&amp;</a:t>
            </a:r>
            <a:r>
              <a:rPr lang="zh-TW" altLang="en-US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講義</a:t>
            </a: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  <a:hlinkClick r:id="rId2"/>
            </a:endParaRPr>
          </a:p>
          <a:p>
            <a:r>
              <a:rPr lang="en-US" altLang="zh-TW" sz="2400" dirty="0" err="1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J.Glenn</a:t>
            </a: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 </a:t>
            </a:r>
            <a:r>
              <a:rPr lang="en-US" altLang="zh-TW" sz="2400" dirty="0" err="1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Brookshear</a:t>
            </a: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 "Computer Science - AN OVERVIEW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", Addison-Wesley</a:t>
            </a:r>
          </a:p>
          <a:p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http</a:t>
            </a: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://www.cs.virginia.edu/~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evans/cs216/guides/x86.html</a:t>
            </a: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3"/>
              </a:rPr>
              <a:t>http://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3"/>
              </a:rPr>
              <a:t>www.nasm.us/pub/nasm/releasebuilds/2.09.02/win32/nasm-2.09.02-win32.zip</a:t>
            </a: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4"/>
              </a:rPr>
              <a:t>http://eli.thegreenplace.net/2011/02/04/where-the-top-of-the-stack-is-on-x86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4"/>
              </a:rPr>
              <a:t>/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5"/>
              </a:rPr>
              <a:t>http://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5"/>
              </a:rPr>
              <a:t>www.ibiblio.org/gferg/ldp/GCC-Inline-Assembly-HOWTO.html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6"/>
              </a:rPr>
              <a:t>http://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6"/>
              </a:rPr>
              <a:t>ccckmit.wikidot.com/as:inlinec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陳鍾誠 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(2010</a:t>
            </a:r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年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10</a:t>
            </a:r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月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11</a:t>
            </a:r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日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，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網頁標題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) </a:t>
            </a:r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組合語言 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— </a:t>
            </a:r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在 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C </a:t>
            </a:r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語言當中內嵌組合語言，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網站標題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) </a:t>
            </a:r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陳鍾誠的網站，取自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hlinkClick r:id="rId6"/>
              </a:rPr>
              <a:t>http://ccckmit.wikidot.com/as:inlinec</a:t>
            </a:r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 ，網頁修改第 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0 </a:t>
            </a:r>
            <a:r>
              <a:rPr lang="zh-TW" altLang="en-US" sz="2000" dirty="0">
                <a:latin typeface="Calibri" panose="020F0502020204030204" pitchFamily="34" charset="0"/>
                <a:ea typeface="新細明體" panose="02020500000000000000" pitchFamily="18" charset="-120"/>
              </a:rPr>
              <a:t>版。</a:t>
            </a:r>
            <a:endParaRPr lang="en-US" altLang="zh-TW" sz="20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sz="24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2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Performing the fetch step of the machine cycle (cont’d)</a:t>
            </a:r>
          </a:p>
        </p:txBody>
      </p:sp>
      <p:pic>
        <p:nvPicPr>
          <p:cNvPr id="23556" name="Picture 6" descr="fig_02_11"/>
          <p:cNvPicPr preferRelativeResize="0"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9"/>
          <a:stretch>
            <a:fillRect/>
          </a:stretch>
        </p:blipFill>
        <p:spPr bwMode="auto">
          <a:xfrm>
            <a:off x="990600" y="1525588"/>
            <a:ext cx="709930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873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The machine cycle</a:t>
            </a:r>
          </a:p>
        </p:txBody>
      </p:sp>
      <p:pic>
        <p:nvPicPr>
          <p:cNvPr id="19460" name="Picture 6" descr="fig_02_08"/>
          <p:cNvPicPr preferRelativeResize="0"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00200"/>
            <a:ext cx="69342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54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Assembly language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mnemonic (</a:t>
            </a:r>
            <a:r>
              <a:rPr lang="zh-TW" altLang="en-US" dirty="0"/>
              <a:t>幫助記憶的詞句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) system for representing machine instructions</a:t>
            </a:r>
          </a:p>
          <a:p>
            <a:pPr lvl="1" eaLnBrk="1" hangingPunct="1"/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Mnemonic names for op-codes</a:t>
            </a:r>
          </a:p>
          <a:p>
            <a:pPr lvl="1" eaLnBrk="1" hangingPunct="1"/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Identifiers: Descriptive names for memory locations, chosen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40713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Program Example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Machine language</a:t>
            </a:r>
            <a:b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156C</a:t>
            </a:r>
            <a:b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166D</a:t>
            </a:r>
            <a:b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5056</a:t>
            </a:r>
            <a:b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30CE</a:t>
            </a:r>
            <a:b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C000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86300" y="1600200"/>
            <a:ext cx="44577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  <a:t>Assembly language</a:t>
            </a:r>
            <a:b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  <a:t>LD R5, Price</a:t>
            </a:r>
            <a:b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  <a:t>LD R6, ShippingCharge</a:t>
            </a:r>
            <a:b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  <a:t>ADDI R0, R5 R6</a:t>
            </a:r>
            <a:b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  <a:t>ST R0, TotalCost</a:t>
            </a:r>
            <a:b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  <a:t>HLT</a:t>
            </a:r>
          </a:p>
        </p:txBody>
      </p:sp>
    </p:spTree>
    <p:extLst>
      <p:ext uri="{BB962C8B-B14F-4D97-AF65-F5344CB8AC3E}">
        <p14:creationId xmlns:p14="http://schemas.microsoft.com/office/powerpoint/2010/main" val="32845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  <a:t>Assembly Language Characteristics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  <a:t>One-to-one correspondence between machine instructions and assembly instructions</a:t>
            </a:r>
          </a:p>
          <a:p>
            <a:pPr lvl="1" eaLnBrk="1" hangingPunct="1"/>
            <a: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  <a:t>Programmer must think like the machine</a:t>
            </a:r>
          </a:p>
          <a:p>
            <a:pPr eaLnBrk="1" hangingPunct="1"/>
            <a: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  <a:t>Inherently machine-dependent</a:t>
            </a:r>
          </a:p>
          <a:p>
            <a:pPr eaLnBrk="1" hangingPunct="1"/>
            <a:r>
              <a:rPr lang="en-US" altLang="zh-TW" smtClean="0">
                <a:latin typeface="Calibri" panose="020F0502020204030204" pitchFamily="34" charset="0"/>
                <a:ea typeface="新細明體" panose="02020500000000000000" pitchFamily="18" charset="-120"/>
              </a:rPr>
              <a:t>Converted to machine language by a program called an </a:t>
            </a:r>
            <a:r>
              <a:rPr lang="en-US" altLang="zh-TW" b="1" smtClean="0">
                <a:latin typeface="Calibri" panose="020F0502020204030204" pitchFamily="34" charset="0"/>
                <a:ea typeface="新細明體" panose="02020500000000000000" pitchFamily="18" charset="-120"/>
              </a:rPr>
              <a:t>assembler</a:t>
            </a:r>
          </a:p>
        </p:txBody>
      </p:sp>
    </p:spTree>
    <p:extLst>
      <p:ext uri="{BB962C8B-B14F-4D97-AF65-F5344CB8AC3E}">
        <p14:creationId xmlns:p14="http://schemas.microsoft.com/office/powerpoint/2010/main" val="28537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logic circuit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 gate to semi-conductor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Instruction execution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7774"/>
            <a:ext cx="8305800" cy="448627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Data </a:t>
            </a:r>
            <a:r>
              <a:rPr lang="en-US" altLang="zh-TW" dirty="0"/>
              <a:t>transfer: load, store, </a:t>
            </a:r>
            <a:r>
              <a:rPr lang="en-US" altLang="zh-TW" dirty="0" smtClean="0"/>
              <a:t>…</a:t>
            </a:r>
            <a:endParaRPr lang="en-US" altLang="zh-TW" dirty="0"/>
          </a:p>
          <a:p>
            <a:pPr eaLnBrk="1" hangingPunct="1"/>
            <a:r>
              <a:rPr lang="en-US" altLang="zh-TW" dirty="0"/>
              <a:t>Control: jump, jump-equal, … </a:t>
            </a:r>
          </a:p>
          <a:p>
            <a:pPr lvl="1" eaLnBrk="1" hangingPunct="1"/>
            <a:r>
              <a:rPr lang="en-US" altLang="zh-TW" dirty="0"/>
              <a:t>Change the value of program counter (PC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eaLnBrk="1" hangingPunct="1"/>
            <a:r>
              <a:rPr lang="en-US" altLang="zh-TW" dirty="0"/>
              <a:t>Arithmetic/Logic: add, and, shift, </a:t>
            </a:r>
            <a:r>
              <a:rPr lang="en-US" altLang="zh-TW" dirty="0" smtClean="0"/>
              <a:t>…</a:t>
            </a:r>
          </a:p>
          <a:p>
            <a:pPr eaLnBrk="1" hangingPunct="1"/>
            <a:endParaRPr lang="en-US" altLang="zh-TW" sz="2000" dirty="0"/>
          </a:p>
          <a:p>
            <a:pPr marL="0" indent="0" eaLnBrk="1" hangingPunct="1">
              <a:buNone/>
            </a:pPr>
            <a:r>
              <a:rPr lang="en-US" altLang="zh-TW" dirty="0" smtClean="0"/>
              <a:t>=&gt; All implemented using logic circuits</a:t>
            </a:r>
          </a:p>
        </p:txBody>
      </p:sp>
    </p:spTree>
    <p:extLst>
      <p:ext uri="{BB962C8B-B14F-4D97-AF65-F5344CB8AC3E}">
        <p14:creationId xmlns:p14="http://schemas.microsoft.com/office/powerpoint/2010/main" val="3437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Boolean Operations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099"/>
            <a:ext cx="8305800" cy="5172075"/>
          </a:xfrm>
        </p:spPr>
        <p:txBody>
          <a:bodyPr/>
          <a:lstStyle/>
          <a:p>
            <a:r>
              <a:rPr lang="en-US" altLang="zh-TW" dirty="0"/>
              <a:t>Inside today’s computers information is encoded as patterns of 0s and 1s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bit 0: </a:t>
            </a:r>
            <a:r>
              <a:rPr lang="en-US" altLang="zh-TW" i="1" dirty="0" smtClean="0"/>
              <a:t>false</a:t>
            </a:r>
            <a:endParaRPr lang="en-US" altLang="zh-TW" dirty="0"/>
          </a:p>
          <a:p>
            <a:pPr lvl="1"/>
            <a:r>
              <a:rPr lang="en-US" altLang="zh-TW" dirty="0" smtClean="0"/>
              <a:t>bit 1: </a:t>
            </a:r>
            <a:r>
              <a:rPr lang="en-US" altLang="zh-TW" i="1" dirty="0"/>
              <a:t>true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Boolean Operation:</a:t>
            </a:r>
            <a:r>
              <a:rPr lang="en-US" altLang="zh-TW" dirty="0" smtClean="0">
                <a:ea typeface="新細明體" panose="02020500000000000000" pitchFamily="18" charset="-120"/>
              </a:rPr>
              <a:t> An operation that manipulates one or more true/false values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AND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OR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XOR (exclusive or)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22006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The Boolean operations AND, OR, and XOR (exclusive or)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7173" name="Picture 4" descr="fig_01_01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1963" y="1619250"/>
            <a:ext cx="5507037" cy="4819650"/>
          </a:xfrm>
          <a:noFill/>
        </p:spPr>
      </p:pic>
    </p:spTree>
    <p:extLst>
      <p:ext uri="{BB962C8B-B14F-4D97-AF65-F5344CB8AC3E}">
        <p14:creationId xmlns:p14="http://schemas.microsoft.com/office/powerpoint/2010/main" val="4099934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Gates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2525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Gate:</a:t>
            </a:r>
            <a:r>
              <a:rPr lang="en-US" altLang="zh-TW" dirty="0" smtClean="0">
                <a:ea typeface="新細明體" panose="02020500000000000000" pitchFamily="18" charset="-120"/>
              </a:rPr>
              <a:t> A device that computes a Boolean operation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Often implemented as (small) electronic circuits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Provide the building blocks from which computers are constructed</a:t>
            </a:r>
          </a:p>
        </p:txBody>
      </p:sp>
    </p:spTree>
    <p:extLst>
      <p:ext uri="{BB962C8B-B14F-4D97-AF65-F5344CB8AC3E}">
        <p14:creationId xmlns:p14="http://schemas.microsoft.com/office/powerpoint/2010/main" val="30010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From C code to assembly code to machine </a:t>
            </a:r>
            <a:r>
              <a:rPr lang="en-US" altLang="zh-TW" dirty="0" smtClean="0">
                <a:latin typeface="Calibri" panose="020F0502020204030204" pitchFamily="34" charset="0"/>
              </a:rPr>
              <a:t>code</a:t>
            </a:r>
          </a:p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From logic circuit to gate to semi-conductor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How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to get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assembly code?</a:t>
            </a:r>
          </a:p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From C to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assembly code</a:t>
            </a:r>
          </a:p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Advanced syntaxes in assembly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Pointers 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Arrays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3395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A pictorial representation of AND, OR, XOR, and NOT gates as well as their input and output values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9221" name="Picture 4" descr="fig_01_02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1675" y="1088431"/>
            <a:ext cx="5391149" cy="5589474"/>
          </a:xfrm>
          <a:noFill/>
        </p:spPr>
      </p:pic>
    </p:spTree>
    <p:extLst>
      <p:ext uri="{BB962C8B-B14F-4D97-AF65-F5344CB8AC3E}">
        <p14:creationId xmlns:p14="http://schemas.microsoft.com/office/powerpoint/2010/main" val="192765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Boolean functions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6825"/>
            <a:ext cx="8305800" cy="4114800"/>
          </a:xfrm>
        </p:spPr>
        <p:txBody>
          <a:bodyPr/>
          <a:lstStyle/>
          <a:p>
            <a:r>
              <a:rPr lang="en-US" altLang="zh-TW" dirty="0"/>
              <a:t>Almost all binary operations of computers can be carried out by logic gates</a:t>
            </a:r>
          </a:p>
          <a:p>
            <a:r>
              <a:rPr lang="en-US" altLang="zh-TW" dirty="0"/>
              <a:t>Example: One bit adder </a:t>
            </a:r>
          </a:p>
          <a:p>
            <a:pPr lvl="1"/>
            <a:r>
              <a:rPr lang="en-US" altLang="zh-TW" dirty="0"/>
              <a:t>Two inputs and two outputs (S: sum, C: carry out)</a:t>
            </a:r>
          </a:p>
          <a:p>
            <a:endParaRPr lang="zh-TW" alt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43608" y="3669077"/>
            <a:ext cx="6840538" cy="1620838"/>
            <a:chOff x="1066" y="3022"/>
            <a:chExt cx="4309" cy="1021"/>
          </a:xfrm>
        </p:grpSpPr>
        <p:pic>
          <p:nvPicPr>
            <p:cNvPr id="5" name="Picture 4" descr="fig_01_19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" y="3113"/>
              <a:ext cx="2624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488" y="3022"/>
              <a:ext cx="1887" cy="1021"/>
              <a:chOff x="3488" y="3022"/>
              <a:chExt cx="1887" cy="1021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4468" y="3022"/>
                <a:ext cx="9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2000" b="0">
                    <a:ea typeface="新細明體" charset="-120"/>
                  </a:rPr>
                  <a:t>A: input 1</a:t>
                </a: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4468" y="3294"/>
                <a:ext cx="9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2000" b="0">
                    <a:ea typeface="新細明體" charset="-120"/>
                  </a:rPr>
                  <a:t>B: input 2</a:t>
                </a: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4468" y="3566"/>
                <a:ext cx="9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2000" b="0">
                    <a:ea typeface="新細明體" charset="-120"/>
                  </a:rPr>
                  <a:t>S: output 1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4468" y="3793"/>
                <a:ext cx="9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2000" b="0">
                    <a:ea typeface="新細明體" charset="-120"/>
                  </a:rPr>
                  <a:t>C: output 2</a:t>
                </a:r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3716" y="3036"/>
                <a:ext cx="752" cy="171"/>
              </a:xfrm>
              <a:custGeom>
                <a:avLst/>
                <a:gdLst>
                  <a:gd name="T0" fmla="*/ 752 w 752"/>
                  <a:gd name="T1" fmla="*/ 171 h 171"/>
                  <a:gd name="T2" fmla="*/ 442 w 752"/>
                  <a:gd name="T3" fmla="*/ 2 h 171"/>
                  <a:gd name="T4" fmla="*/ 0 w 752"/>
                  <a:gd name="T5" fmla="*/ 160 h 171"/>
                  <a:gd name="T6" fmla="*/ 0 60000 65536"/>
                  <a:gd name="T7" fmla="*/ 0 60000 65536"/>
                  <a:gd name="T8" fmla="*/ 0 60000 65536"/>
                  <a:gd name="T9" fmla="*/ 0 w 752"/>
                  <a:gd name="T10" fmla="*/ 0 h 171"/>
                  <a:gd name="T11" fmla="*/ 752 w 752"/>
                  <a:gd name="T12" fmla="*/ 171 h 1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2" h="171">
                    <a:moveTo>
                      <a:pt x="752" y="171"/>
                    </a:moveTo>
                    <a:cubicBezTo>
                      <a:pt x="700" y="143"/>
                      <a:pt x="567" y="4"/>
                      <a:pt x="442" y="2"/>
                    </a:cubicBezTo>
                    <a:cubicBezTo>
                      <a:pt x="317" y="0"/>
                      <a:pt x="92" y="127"/>
                      <a:pt x="0" y="16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3724" y="3264"/>
                <a:ext cx="770" cy="208"/>
              </a:xfrm>
              <a:custGeom>
                <a:avLst/>
                <a:gdLst>
                  <a:gd name="T0" fmla="*/ 770 w 770"/>
                  <a:gd name="T1" fmla="*/ 166 h 208"/>
                  <a:gd name="T2" fmla="*/ 553 w 770"/>
                  <a:gd name="T3" fmla="*/ 3 h 208"/>
                  <a:gd name="T4" fmla="*/ 418 w 770"/>
                  <a:gd name="T5" fmla="*/ 145 h 208"/>
                  <a:gd name="T6" fmla="*/ 0 w 770"/>
                  <a:gd name="T7" fmla="*/ 208 h 2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0"/>
                  <a:gd name="T13" fmla="*/ 0 h 208"/>
                  <a:gd name="T14" fmla="*/ 770 w 770"/>
                  <a:gd name="T15" fmla="*/ 208 h 2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0" h="208">
                    <a:moveTo>
                      <a:pt x="770" y="166"/>
                    </a:moveTo>
                    <a:cubicBezTo>
                      <a:pt x="734" y="139"/>
                      <a:pt x="612" y="6"/>
                      <a:pt x="553" y="3"/>
                    </a:cubicBezTo>
                    <a:cubicBezTo>
                      <a:pt x="494" y="0"/>
                      <a:pt x="510" y="111"/>
                      <a:pt x="418" y="145"/>
                    </a:cubicBezTo>
                    <a:cubicBezTo>
                      <a:pt x="326" y="179"/>
                      <a:pt x="87" y="195"/>
                      <a:pt x="0" y="208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488" y="3843"/>
                <a:ext cx="1006" cy="168"/>
              </a:xfrm>
              <a:custGeom>
                <a:avLst/>
                <a:gdLst>
                  <a:gd name="T0" fmla="*/ 1006 w 1006"/>
                  <a:gd name="T1" fmla="*/ 76 h 168"/>
                  <a:gd name="T2" fmla="*/ 702 w 1006"/>
                  <a:gd name="T3" fmla="*/ 157 h 168"/>
                  <a:gd name="T4" fmla="*/ 276 w 1006"/>
                  <a:gd name="T5" fmla="*/ 142 h 168"/>
                  <a:gd name="T6" fmla="*/ 0 w 1006"/>
                  <a:gd name="T7" fmla="*/ 0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6"/>
                  <a:gd name="T13" fmla="*/ 0 h 168"/>
                  <a:gd name="T14" fmla="*/ 1006 w 1006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6" h="168">
                    <a:moveTo>
                      <a:pt x="1006" y="76"/>
                    </a:moveTo>
                    <a:cubicBezTo>
                      <a:pt x="956" y="89"/>
                      <a:pt x="824" y="146"/>
                      <a:pt x="702" y="157"/>
                    </a:cubicBezTo>
                    <a:cubicBezTo>
                      <a:pt x="580" y="168"/>
                      <a:pt x="393" y="168"/>
                      <a:pt x="276" y="142"/>
                    </a:cubicBezTo>
                    <a:cubicBezTo>
                      <a:pt x="159" y="116"/>
                      <a:pt x="57" y="30"/>
                      <a:pt x="0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H="1">
                <a:off x="3742" y="3702"/>
                <a:ext cx="7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33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Implementation of one bit adder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6825"/>
            <a:ext cx="8305800" cy="41148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dirty="0" smtClean="0">
                <a:ea typeface="新細明體" charset="-120"/>
              </a:rPr>
              <a:t>The truth table of an one-bit adder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dirty="0" smtClean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dirty="0" smtClean="0">
                <a:ea typeface="新細明體" charset="-120"/>
              </a:rPr>
              <a:t>Compare it to the truth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table of Boolean function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AND, OR, XOR, NOT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S = A .XOR. 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C = A .AND. B</a:t>
            </a:r>
          </a:p>
          <a:p>
            <a:endParaRPr lang="zh-TW" altLang="en-US" sz="2400" dirty="0"/>
          </a:p>
        </p:txBody>
      </p:sp>
      <p:graphicFrame>
        <p:nvGraphicFramePr>
          <p:cNvPr id="4" name="Group 40"/>
          <p:cNvGraphicFramePr>
            <a:graphicFrameLocks/>
          </p:cNvGraphicFramePr>
          <p:nvPr>
            <p:extLst/>
          </p:nvPr>
        </p:nvGraphicFramePr>
        <p:xfrm>
          <a:off x="6156177" y="1910995"/>
          <a:ext cx="2088331" cy="1981200"/>
        </p:xfrm>
        <a:graphic>
          <a:graphicData uri="http://schemas.openxmlformats.org/drawingml/2006/table">
            <a:tbl>
              <a:tblPr/>
              <a:tblGrid>
                <a:gridCol w="52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5" descr="File:Half Adder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4770" y="4176564"/>
            <a:ext cx="2954143" cy="164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82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4 bit parallel adder</a:t>
            </a:r>
            <a:endParaRPr lang="zh-TW" altLang="en-US" dirty="0"/>
          </a:p>
        </p:txBody>
      </p:sp>
      <p:grpSp>
        <p:nvGrpSpPr>
          <p:cNvPr id="54275" name="Group 7"/>
          <p:cNvGrpSpPr>
            <a:grpSpLocks/>
          </p:cNvGrpSpPr>
          <p:nvPr/>
        </p:nvGrpSpPr>
        <p:grpSpPr bwMode="auto">
          <a:xfrm>
            <a:off x="611188" y="1331913"/>
            <a:ext cx="8135937" cy="4537075"/>
            <a:chOff x="295" y="1026"/>
            <a:chExt cx="5125" cy="2858"/>
          </a:xfrm>
        </p:grpSpPr>
        <p:sp>
          <p:nvSpPr>
            <p:cNvPr id="54279" name="Rectangle 6"/>
            <p:cNvSpPr>
              <a:spLocks noChangeArrowheads="1"/>
            </p:cNvSpPr>
            <p:nvPr/>
          </p:nvSpPr>
          <p:spPr bwMode="auto">
            <a:xfrm>
              <a:off x="295" y="1026"/>
              <a:ext cx="5125" cy="2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pic>
          <p:nvPicPr>
            <p:cNvPr id="5428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162"/>
              <a:ext cx="1235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1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570"/>
              <a:ext cx="4309" cy="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22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Circuit gates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5734050"/>
            <a:ext cx="8135938" cy="6048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Can we flip the switches without hands?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250825" y="1484313"/>
            <a:ext cx="4465638" cy="1943100"/>
            <a:chOff x="158" y="935"/>
            <a:chExt cx="2813" cy="1224"/>
          </a:xfrm>
        </p:grpSpPr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204" y="1000"/>
              <a:ext cx="2670" cy="684"/>
              <a:chOff x="295" y="1525"/>
              <a:chExt cx="2670" cy="684"/>
            </a:xfrm>
          </p:grpSpPr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295" y="1525"/>
                <a:ext cx="2670" cy="684"/>
                <a:chOff x="1662" y="2565"/>
                <a:chExt cx="2670" cy="684"/>
              </a:xfrm>
            </p:grpSpPr>
            <p:pic>
              <p:nvPicPr>
                <p:cNvPr id="12" name="Picture 13" descr="MCj03457700000[1]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662" y="2865"/>
                  <a:ext cx="1439" cy="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" name="Picture 14" descr="MCj03457700000[1]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653" y="2889"/>
                  <a:ext cx="1439" cy="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" name="Litebulb"/>
                <p:cNvSpPr>
                  <a:spLocks noEditPoints="1" noChangeArrowheads="1"/>
                </p:cNvSpPr>
                <p:nvPr/>
              </p:nvSpPr>
              <p:spPr bwMode="auto">
                <a:xfrm>
                  <a:off x="3833" y="2565"/>
                  <a:ext cx="499" cy="6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549 w 21600"/>
                    <a:gd name="T13" fmla="*/ 2179 h 21600"/>
                    <a:gd name="T14" fmla="*/ 18267 w 21600"/>
                    <a:gd name="T15" fmla="*/ 92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 extrusionOk="0">
                      <a:moveTo>
                        <a:pt x="10825" y="21723"/>
                      </a:moveTo>
                      <a:lnTo>
                        <a:pt x="11215" y="21723"/>
                      </a:lnTo>
                      <a:lnTo>
                        <a:pt x="11552" y="21688"/>
                      </a:lnTo>
                      <a:lnTo>
                        <a:pt x="11916" y="21617"/>
                      </a:lnTo>
                      <a:lnTo>
                        <a:pt x="12253" y="21547"/>
                      </a:lnTo>
                      <a:lnTo>
                        <a:pt x="12617" y="21441"/>
                      </a:lnTo>
                      <a:lnTo>
                        <a:pt x="12902" y="21317"/>
                      </a:lnTo>
                      <a:lnTo>
                        <a:pt x="13162" y="21176"/>
                      </a:lnTo>
                      <a:lnTo>
                        <a:pt x="13396" y="21000"/>
                      </a:lnTo>
                      <a:lnTo>
                        <a:pt x="13655" y="20841"/>
                      </a:lnTo>
                      <a:lnTo>
                        <a:pt x="13863" y="20629"/>
                      </a:lnTo>
                      <a:lnTo>
                        <a:pt x="14045" y="20435"/>
                      </a:lnTo>
                      <a:lnTo>
                        <a:pt x="14200" y="20223"/>
                      </a:lnTo>
                      <a:lnTo>
                        <a:pt x="14356" y="19994"/>
                      </a:lnTo>
                      <a:lnTo>
                        <a:pt x="14460" y="19747"/>
                      </a:lnTo>
                      <a:lnTo>
                        <a:pt x="14512" y="19482"/>
                      </a:lnTo>
                      <a:lnTo>
                        <a:pt x="14512" y="19235"/>
                      </a:lnTo>
                      <a:lnTo>
                        <a:pt x="14512" y="19147"/>
                      </a:lnTo>
                      <a:lnTo>
                        <a:pt x="14512" y="18900"/>
                      </a:lnTo>
                      <a:lnTo>
                        <a:pt x="14512" y="18529"/>
                      </a:lnTo>
                      <a:lnTo>
                        <a:pt x="14512" y="18052"/>
                      </a:lnTo>
                      <a:lnTo>
                        <a:pt x="14512" y="17505"/>
                      </a:lnTo>
                      <a:lnTo>
                        <a:pt x="14512" y="16976"/>
                      </a:lnTo>
                      <a:lnTo>
                        <a:pt x="14512" y="16464"/>
                      </a:lnTo>
                      <a:lnTo>
                        <a:pt x="14512" y="15952"/>
                      </a:lnTo>
                      <a:lnTo>
                        <a:pt x="14512" y="15758"/>
                      </a:lnTo>
                      <a:lnTo>
                        <a:pt x="14616" y="15547"/>
                      </a:lnTo>
                      <a:lnTo>
                        <a:pt x="14694" y="15352"/>
                      </a:lnTo>
                      <a:lnTo>
                        <a:pt x="14798" y="15141"/>
                      </a:lnTo>
                      <a:lnTo>
                        <a:pt x="15161" y="14735"/>
                      </a:lnTo>
                      <a:lnTo>
                        <a:pt x="15602" y="14329"/>
                      </a:lnTo>
                      <a:lnTo>
                        <a:pt x="16745" y="13552"/>
                      </a:lnTo>
                      <a:lnTo>
                        <a:pt x="18043" y="12670"/>
                      </a:lnTo>
                      <a:lnTo>
                        <a:pt x="18744" y="12194"/>
                      </a:lnTo>
                      <a:lnTo>
                        <a:pt x="19341" y="11647"/>
                      </a:lnTo>
                      <a:lnTo>
                        <a:pt x="19938" y="11099"/>
                      </a:lnTo>
                      <a:lnTo>
                        <a:pt x="20483" y="10464"/>
                      </a:lnTo>
                      <a:lnTo>
                        <a:pt x="20743" y="10164"/>
                      </a:lnTo>
                      <a:lnTo>
                        <a:pt x="20950" y="9794"/>
                      </a:lnTo>
                      <a:lnTo>
                        <a:pt x="21132" y="9441"/>
                      </a:lnTo>
                      <a:lnTo>
                        <a:pt x="21288" y="9035"/>
                      </a:lnTo>
                      <a:lnTo>
                        <a:pt x="21444" y="8664"/>
                      </a:lnTo>
                      <a:lnTo>
                        <a:pt x="21548" y="8223"/>
                      </a:lnTo>
                      <a:lnTo>
                        <a:pt x="21600" y="7782"/>
                      </a:lnTo>
                      <a:lnTo>
                        <a:pt x="21600" y="7341"/>
                      </a:lnTo>
                      <a:lnTo>
                        <a:pt x="21600" y="6935"/>
                      </a:lnTo>
                      <a:lnTo>
                        <a:pt x="21548" y="6564"/>
                      </a:lnTo>
                      <a:lnTo>
                        <a:pt x="21496" y="6229"/>
                      </a:lnTo>
                      <a:lnTo>
                        <a:pt x="21392" y="5858"/>
                      </a:lnTo>
                      <a:lnTo>
                        <a:pt x="21288" y="5523"/>
                      </a:lnTo>
                      <a:lnTo>
                        <a:pt x="21132" y="5135"/>
                      </a:lnTo>
                      <a:lnTo>
                        <a:pt x="20950" y="4800"/>
                      </a:lnTo>
                      <a:lnTo>
                        <a:pt x="20743" y="4464"/>
                      </a:lnTo>
                      <a:lnTo>
                        <a:pt x="20535" y="4164"/>
                      </a:lnTo>
                      <a:lnTo>
                        <a:pt x="20301" y="3847"/>
                      </a:lnTo>
                      <a:lnTo>
                        <a:pt x="20042" y="3547"/>
                      </a:lnTo>
                      <a:lnTo>
                        <a:pt x="19782" y="3247"/>
                      </a:lnTo>
                      <a:lnTo>
                        <a:pt x="19133" y="2664"/>
                      </a:lnTo>
                      <a:lnTo>
                        <a:pt x="18458" y="2152"/>
                      </a:lnTo>
                      <a:lnTo>
                        <a:pt x="17705" y="1694"/>
                      </a:lnTo>
                      <a:lnTo>
                        <a:pt x="16849" y="1252"/>
                      </a:lnTo>
                      <a:lnTo>
                        <a:pt x="16407" y="1076"/>
                      </a:lnTo>
                      <a:lnTo>
                        <a:pt x="15940" y="900"/>
                      </a:lnTo>
                      <a:lnTo>
                        <a:pt x="15499" y="741"/>
                      </a:lnTo>
                      <a:lnTo>
                        <a:pt x="15057" y="600"/>
                      </a:lnTo>
                      <a:lnTo>
                        <a:pt x="14564" y="458"/>
                      </a:lnTo>
                      <a:lnTo>
                        <a:pt x="14045" y="335"/>
                      </a:lnTo>
                      <a:lnTo>
                        <a:pt x="13500" y="229"/>
                      </a:lnTo>
                      <a:lnTo>
                        <a:pt x="13006" y="158"/>
                      </a:lnTo>
                      <a:lnTo>
                        <a:pt x="12461" y="88"/>
                      </a:lnTo>
                      <a:lnTo>
                        <a:pt x="11968" y="52"/>
                      </a:lnTo>
                      <a:lnTo>
                        <a:pt x="11423" y="17"/>
                      </a:lnTo>
                      <a:lnTo>
                        <a:pt x="10825" y="17"/>
                      </a:lnTo>
                      <a:lnTo>
                        <a:pt x="10254" y="17"/>
                      </a:lnTo>
                      <a:lnTo>
                        <a:pt x="9709" y="52"/>
                      </a:lnTo>
                      <a:lnTo>
                        <a:pt x="9216" y="88"/>
                      </a:lnTo>
                      <a:lnTo>
                        <a:pt x="8671" y="158"/>
                      </a:lnTo>
                      <a:lnTo>
                        <a:pt x="8177" y="229"/>
                      </a:lnTo>
                      <a:lnTo>
                        <a:pt x="7632" y="335"/>
                      </a:lnTo>
                      <a:lnTo>
                        <a:pt x="7113" y="458"/>
                      </a:lnTo>
                      <a:lnTo>
                        <a:pt x="6620" y="600"/>
                      </a:lnTo>
                      <a:lnTo>
                        <a:pt x="6178" y="741"/>
                      </a:lnTo>
                      <a:lnTo>
                        <a:pt x="5737" y="900"/>
                      </a:lnTo>
                      <a:lnTo>
                        <a:pt x="5270" y="1076"/>
                      </a:lnTo>
                      <a:lnTo>
                        <a:pt x="4828" y="1252"/>
                      </a:lnTo>
                      <a:lnTo>
                        <a:pt x="3972" y="1694"/>
                      </a:lnTo>
                      <a:lnTo>
                        <a:pt x="3219" y="2152"/>
                      </a:lnTo>
                      <a:lnTo>
                        <a:pt x="2544" y="2664"/>
                      </a:lnTo>
                      <a:lnTo>
                        <a:pt x="1895" y="3247"/>
                      </a:lnTo>
                      <a:lnTo>
                        <a:pt x="1635" y="3547"/>
                      </a:lnTo>
                      <a:lnTo>
                        <a:pt x="1375" y="3847"/>
                      </a:lnTo>
                      <a:lnTo>
                        <a:pt x="1142" y="4164"/>
                      </a:lnTo>
                      <a:lnTo>
                        <a:pt x="934" y="4464"/>
                      </a:lnTo>
                      <a:lnTo>
                        <a:pt x="726" y="4800"/>
                      </a:lnTo>
                      <a:lnTo>
                        <a:pt x="545" y="5135"/>
                      </a:lnTo>
                      <a:lnTo>
                        <a:pt x="389" y="5523"/>
                      </a:lnTo>
                      <a:lnTo>
                        <a:pt x="285" y="5858"/>
                      </a:lnTo>
                      <a:lnTo>
                        <a:pt x="181" y="6229"/>
                      </a:lnTo>
                      <a:lnTo>
                        <a:pt x="129" y="6564"/>
                      </a:lnTo>
                      <a:lnTo>
                        <a:pt x="77" y="6935"/>
                      </a:lnTo>
                      <a:lnTo>
                        <a:pt x="77" y="7341"/>
                      </a:lnTo>
                      <a:lnTo>
                        <a:pt x="77" y="7782"/>
                      </a:lnTo>
                      <a:lnTo>
                        <a:pt x="129" y="8223"/>
                      </a:lnTo>
                      <a:lnTo>
                        <a:pt x="233" y="8664"/>
                      </a:lnTo>
                      <a:lnTo>
                        <a:pt x="389" y="9035"/>
                      </a:lnTo>
                      <a:lnTo>
                        <a:pt x="545" y="9441"/>
                      </a:lnTo>
                      <a:lnTo>
                        <a:pt x="726" y="9794"/>
                      </a:lnTo>
                      <a:lnTo>
                        <a:pt x="934" y="10164"/>
                      </a:lnTo>
                      <a:lnTo>
                        <a:pt x="1194" y="10464"/>
                      </a:lnTo>
                      <a:lnTo>
                        <a:pt x="1739" y="11099"/>
                      </a:lnTo>
                      <a:lnTo>
                        <a:pt x="2336" y="11647"/>
                      </a:lnTo>
                      <a:lnTo>
                        <a:pt x="2933" y="12194"/>
                      </a:lnTo>
                      <a:lnTo>
                        <a:pt x="3634" y="12670"/>
                      </a:lnTo>
                      <a:lnTo>
                        <a:pt x="4932" y="13552"/>
                      </a:lnTo>
                      <a:lnTo>
                        <a:pt x="6075" y="14329"/>
                      </a:lnTo>
                      <a:lnTo>
                        <a:pt x="6516" y="14735"/>
                      </a:lnTo>
                      <a:lnTo>
                        <a:pt x="6879" y="15141"/>
                      </a:lnTo>
                      <a:lnTo>
                        <a:pt x="6983" y="15352"/>
                      </a:lnTo>
                      <a:lnTo>
                        <a:pt x="7061" y="15547"/>
                      </a:lnTo>
                      <a:lnTo>
                        <a:pt x="7165" y="15758"/>
                      </a:lnTo>
                      <a:lnTo>
                        <a:pt x="7165" y="15952"/>
                      </a:lnTo>
                      <a:lnTo>
                        <a:pt x="7165" y="16464"/>
                      </a:lnTo>
                      <a:lnTo>
                        <a:pt x="7165" y="16976"/>
                      </a:lnTo>
                      <a:lnTo>
                        <a:pt x="7165" y="17505"/>
                      </a:lnTo>
                      <a:lnTo>
                        <a:pt x="7165" y="18052"/>
                      </a:lnTo>
                      <a:lnTo>
                        <a:pt x="7165" y="18529"/>
                      </a:lnTo>
                      <a:lnTo>
                        <a:pt x="7165" y="18900"/>
                      </a:lnTo>
                      <a:lnTo>
                        <a:pt x="7165" y="19147"/>
                      </a:lnTo>
                      <a:lnTo>
                        <a:pt x="7165" y="19235"/>
                      </a:lnTo>
                      <a:lnTo>
                        <a:pt x="7165" y="19482"/>
                      </a:lnTo>
                      <a:lnTo>
                        <a:pt x="7217" y="19747"/>
                      </a:lnTo>
                      <a:lnTo>
                        <a:pt x="7321" y="19994"/>
                      </a:lnTo>
                      <a:lnTo>
                        <a:pt x="7476" y="20223"/>
                      </a:lnTo>
                      <a:lnTo>
                        <a:pt x="7632" y="20435"/>
                      </a:lnTo>
                      <a:lnTo>
                        <a:pt x="7814" y="20629"/>
                      </a:lnTo>
                      <a:lnTo>
                        <a:pt x="8022" y="20841"/>
                      </a:lnTo>
                      <a:lnTo>
                        <a:pt x="8281" y="21000"/>
                      </a:lnTo>
                      <a:lnTo>
                        <a:pt x="8515" y="21176"/>
                      </a:lnTo>
                      <a:lnTo>
                        <a:pt x="8775" y="21317"/>
                      </a:lnTo>
                      <a:lnTo>
                        <a:pt x="9060" y="21441"/>
                      </a:lnTo>
                      <a:lnTo>
                        <a:pt x="9424" y="21547"/>
                      </a:lnTo>
                      <a:lnTo>
                        <a:pt x="9761" y="21617"/>
                      </a:lnTo>
                      <a:lnTo>
                        <a:pt x="10125" y="21688"/>
                      </a:lnTo>
                      <a:lnTo>
                        <a:pt x="10462" y="21723"/>
                      </a:lnTo>
                      <a:lnTo>
                        <a:pt x="10825" y="21723"/>
                      </a:lnTo>
                      <a:close/>
                    </a:path>
                    <a:path w="21600" h="21600" extrusionOk="0">
                      <a:moveTo>
                        <a:pt x="9242" y="14417"/>
                      </a:moveTo>
                      <a:lnTo>
                        <a:pt x="8541" y="12035"/>
                      </a:lnTo>
                      <a:lnTo>
                        <a:pt x="7295" y="10129"/>
                      </a:lnTo>
                      <a:lnTo>
                        <a:pt x="6905" y="9652"/>
                      </a:lnTo>
                      <a:lnTo>
                        <a:pt x="8541" y="10182"/>
                      </a:lnTo>
                      <a:lnTo>
                        <a:pt x="9787" y="9547"/>
                      </a:lnTo>
                      <a:lnTo>
                        <a:pt x="11189" y="10129"/>
                      </a:lnTo>
                      <a:lnTo>
                        <a:pt x="12279" y="9547"/>
                      </a:lnTo>
                      <a:lnTo>
                        <a:pt x="13370" y="10076"/>
                      </a:lnTo>
                      <a:lnTo>
                        <a:pt x="14850" y="9652"/>
                      </a:lnTo>
                      <a:lnTo>
                        <a:pt x="12902" y="12247"/>
                      </a:lnTo>
                      <a:lnTo>
                        <a:pt x="12357" y="14417"/>
                      </a:lnTo>
                      <a:moveTo>
                        <a:pt x="7191" y="15952"/>
                      </a:moveTo>
                      <a:lnTo>
                        <a:pt x="14512" y="15952"/>
                      </a:lnTo>
                      <a:lnTo>
                        <a:pt x="14512" y="17064"/>
                      </a:lnTo>
                      <a:lnTo>
                        <a:pt x="7191" y="17047"/>
                      </a:lnTo>
                      <a:lnTo>
                        <a:pt x="7191" y="18123"/>
                      </a:lnTo>
                      <a:lnTo>
                        <a:pt x="14512" y="18158"/>
                      </a:lnTo>
                      <a:lnTo>
                        <a:pt x="14538" y="19182"/>
                      </a:lnTo>
                      <a:lnTo>
                        <a:pt x="7217" y="19182"/>
                      </a:lnTo>
                    </a:path>
                  </a:pathLst>
                </a:custGeom>
                <a:solidFill>
                  <a:srgbClr val="FFFFCC"/>
                </a:solidFill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" name="Text Box 33"/>
              <p:cNvSpPr txBox="1">
                <a:spLocks noChangeArrowheads="1"/>
              </p:cNvSpPr>
              <p:nvPr/>
            </p:nvSpPr>
            <p:spPr bwMode="auto">
              <a:xfrm>
                <a:off x="1066" y="1683"/>
                <a:ext cx="2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2000" b="0"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11" name="Text Box 34"/>
              <p:cNvSpPr txBox="1">
                <a:spLocks noChangeArrowheads="1"/>
              </p:cNvSpPr>
              <p:nvPr/>
            </p:nvSpPr>
            <p:spPr bwMode="auto">
              <a:xfrm>
                <a:off x="2064" y="1661"/>
                <a:ext cx="2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2000" b="0">
                    <a:ea typeface="新細明體" charset="-120"/>
                  </a:rPr>
                  <a:t>B</a:t>
                </a:r>
              </a:p>
            </p:txBody>
          </p:sp>
        </p:grpSp>
        <p:sp>
          <p:nvSpPr>
            <p:cNvPr id="7" name="Text Box 7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2400" b="0">
                  <a:ea typeface="新細明體" charset="-120"/>
                </a:rPr>
                <a:t>AND gate</a:t>
              </a:r>
            </a:p>
          </p:txBody>
        </p:sp>
        <p:sp>
          <p:nvSpPr>
            <p:cNvPr id="8" name="Rectangle 77"/>
            <p:cNvSpPr>
              <a:spLocks noChangeArrowheads="1"/>
            </p:cNvSpPr>
            <p:nvPr/>
          </p:nvSpPr>
          <p:spPr bwMode="auto">
            <a:xfrm>
              <a:off x="158" y="935"/>
              <a:ext cx="2813" cy="122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TW" altLang="en-US" b="0">
                <a:latin typeface="Courier" pitchFamily="49" charset="0"/>
                <a:ea typeface="新細明體" charset="-120"/>
              </a:endParaRPr>
            </a:p>
          </p:txBody>
        </p:sp>
      </p:grpSp>
      <p:grpSp>
        <p:nvGrpSpPr>
          <p:cNvPr id="15" name="Group 87"/>
          <p:cNvGrpSpPr>
            <a:grpSpLocks/>
          </p:cNvGrpSpPr>
          <p:nvPr/>
        </p:nvGrpSpPr>
        <p:grpSpPr bwMode="auto">
          <a:xfrm>
            <a:off x="4859338" y="1484313"/>
            <a:ext cx="3960812" cy="1968500"/>
            <a:chOff x="3107" y="845"/>
            <a:chExt cx="2495" cy="1240"/>
          </a:xfrm>
        </p:grpSpPr>
        <p:grpSp>
          <p:nvGrpSpPr>
            <p:cNvPr id="16" name="Group 52"/>
            <p:cNvGrpSpPr>
              <a:grpSpLocks/>
            </p:cNvGrpSpPr>
            <p:nvPr/>
          </p:nvGrpSpPr>
          <p:grpSpPr bwMode="auto">
            <a:xfrm>
              <a:off x="3288" y="845"/>
              <a:ext cx="2268" cy="976"/>
              <a:chOff x="249" y="2636"/>
              <a:chExt cx="2268" cy="976"/>
            </a:xfrm>
          </p:grpSpPr>
          <p:pic>
            <p:nvPicPr>
              <p:cNvPr id="19" name="Picture 6" descr="MCj03457700000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" y="2775"/>
                <a:ext cx="1439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7" descr="MCj03457700000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" y="3298"/>
                <a:ext cx="1439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1655" y="3068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V="1">
                <a:off x="1655" y="3320"/>
                <a:ext cx="6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Litebulb"/>
              <p:cNvSpPr>
                <a:spLocks noEditPoints="1" noChangeArrowheads="1"/>
              </p:cNvSpPr>
              <p:nvPr/>
            </p:nvSpPr>
            <p:spPr bwMode="auto">
              <a:xfrm>
                <a:off x="2018" y="2796"/>
                <a:ext cx="499" cy="6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549 w 21600"/>
                  <a:gd name="T13" fmla="*/ 2179 h 21600"/>
                  <a:gd name="T14" fmla="*/ 18267 w 21600"/>
                  <a:gd name="T15" fmla="*/ 92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0825" y="21723"/>
                    </a:moveTo>
                    <a:lnTo>
                      <a:pt x="11215" y="21723"/>
                    </a:lnTo>
                    <a:lnTo>
                      <a:pt x="11552" y="21688"/>
                    </a:lnTo>
                    <a:lnTo>
                      <a:pt x="11916" y="21617"/>
                    </a:lnTo>
                    <a:lnTo>
                      <a:pt x="12253" y="21547"/>
                    </a:lnTo>
                    <a:lnTo>
                      <a:pt x="12617" y="21441"/>
                    </a:lnTo>
                    <a:lnTo>
                      <a:pt x="12902" y="21317"/>
                    </a:lnTo>
                    <a:lnTo>
                      <a:pt x="13162" y="21176"/>
                    </a:lnTo>
                    <a:lnTo>
                      <a:pt x="13396" y="21000"/>
                    </a:lnTo>
                    <a:lnTo>
                      <a:pt x="13655" y="20841"/>
                    </a:lnTo>
                    <a:lnTo>
                      <a:pt x="13863" y="20629"/>
                    </a:lnTo>
                    <a:lnTo>
                      <a:pt x="14045" y="20435"/>
                    </a:lnTo>
                    <a:lnTo>
                      <a:pt x="14200" y="20223"/>
                    </a:lnTo>
                    <a:lnTo>
                      <a:pt x="14356" y="19994"/>
                    </a:lnTo>
                    <a:lnTo>
                      <a:pt x="14460" y="19747"/>
                    </a:lnTo>
                    <a:lnTo>
                      <a:pt x="14512" y="19482"/>
                    </a:lnTo>
                    <a:lnTo>
                      <a:pt x="14512" y="19235"/>
                    </a:lnTo>
                    <a:lnTo>
                      <a:pt x="14512" y="19147"/>
                    </a:lnTo>
                    <a:lnTo>
                      <a:pt x="14512" y="18900"/>
                    </a:lnTo>
                    <a:lnTo>
                      <a:pt x="14512" y="18529"/>
                    </a:lnTo>
                    <a:lnTo>
                      <a:pt x="14512" y="18052"/>
                    </a:lnTo>
                    <a:lnTo>
                      <a:pt x="14512" y="17505"/>
                    </a:lnTo>
                    <a:lnTo>
                      <a:pt x="14512" y="16976"/>
                    </a:lnTo>
                    <a:lnTo>
                      <a:pt x="14512" y="16464"/>
                    </a:lnTo>
                    <a:lnTo>
                      <a:pt x="14512" y="15952"/>
                    </a:lnTo>
                    <a:lnTo>
                      <a:pt x="14512" y="15758"/>
                    </a:lnTo>
                    <a:lnTo>
                      <a:pt x="14616" y="15547"/>
                    </a:lnTo>
                    <a:lnTo>
                      <a:pt x="14694" y="15352"/>
                    </a:lnTo>
                    <a:lnTo>
                      <a:pt x="14798" y="15141"/>
                    </a:lnTo>
                    <a:lnTo>
                      <a:pt x="15161" y="14735"/>
                    </a:lnTo>
                    <a:lnTo>
                      <a:pt x="15602" y="14329"/>
                    </a:lnTo>
                    <a:lnTo>
                      <a:pt x="16745" y="13552"/>
                    </a:lnTo>
                    <a:lnTo>
                      <a:pt x="18043" y="12670"/>
                    </a:lnTo>
                    <a:lnTo>
                      <a:pt x="18744" y="12194"/>
                    </a:lnTo>
                    <a:lnTo>
                      <a:pt x="19341" y="11647"/>
                    </a:lnTo>
                    <a:lnTo>
                      <a:pt x="19938" y="11099"/>
                    </a:lnTo>
                    <a:lnTo>
                      <a:pt x="20483" y="10464"/>
                    </a:lnTo>
                    <a:lnTo>
                      <a:pt x="20743" y="10164"/>
                    </a:lnTo>
                    <a:lnTo>
                      <a:pt x="20950" y="9794"/>
                    </a:lnTo>
                    <a:lnTo>
                      <a:pt x="21132" y="9441"/>
                    </a:lnTo>
                    <a:lnTo>
                      <a:pt x="21288" y="9035"/>
                    </a:lnTo>
                    <a:lnTo>
                      <a:pt x="21444" y="8664"/>
                    </a:lnTo>
                    <a:lnTo>
                      <a:pt x="21548" y="8223"/>
                    </a:lnTo>
                    <a:lnTo>
                      <a:pt x="21600" y="7782"/>
                    </a:lnTo>
                    <a:lnTo>
                      <a:pt x="21600" y="7341"/>
                    </a:lnTo>
                    <a:lnTo>
                      <a:pt x="21600" y="6935"/>
                    </a:lnTo>
                    <a:lnTo>
                      <a:pt x="21548" y="6564"/>
                    </a:lnTo>
                    <a:lnTo>
                      <a:pt x="21496" y="6229"/>
                    </a:lnTo>
                    <a:lnTo>
                      <a:pt x="21392" y="5858"/>
                    </a:lnTo>
                    <a:lnTo>
                      <a:pt x="21288" y="5523"/>
                    </a:lnTo>
                    <a:lnTo>
                      <a:pt x="21132" y="5135"/>
                    </a:lnTo>
                    <a:lnTo>
                      <a:pt x="20950" y="4800"/>
                    </a:lnTo>
                    <a:lnTo>
                      <a:pt x="20743" y="4464"/>
                    </a:lnTo>
                    <a:lnTo>
                      <a:pt x="20535" y="4164"/>
                    </a:lnTo>
                    <a:lnTo>
                      <a:pt x="20301" y="3847"/>
                    </a:lnTo>
                    <a:lnTo>
                      <a:pt x="20042" y="3547"/>
                    </a:lnTo>
                    <a:lnTo>
                      <a:pt x="19782" y="3247"/>
                    </a:lnTo>
                    <a:lnTo>
                      <a:pt x="19133" y="2664"/>
                    </a:lnTo>
                    <a:lnTo>
                      <a:pt x="18458" y="2152"/>
                    </a:lnTo>
                    <a:lnTo>
                      <a:pt x="17705" y="1694"/>
                    </a:lnTo>
                    <a:lnTo>
                      <a:pt x="16849" y="1252"/>
                    </a:lnTo>
                    <a:lnTo>
                      <a:pt x="16407" y="1076"/>
                    </a:lnTo>
                    <a:lnTo>
                      <a:pt x="15940" y="900"/>
                    </a:lnTo>
                    <a:lnTo>
                      <a:pt x="15499" y="741"/>
                    </a:lnTo>
                    <a:lnTo>
                      <a:pt x="15057" y="600"/>
                    </a:lnTo>
                    <a:lnTo>
                      <a:pt x="14564" y="458"/>
                    </a:lnTo>
                    <a:lnTo>
                      <a:pt x="14045" y="335"/>
                    </a:lnTo>
                    <a:lnTo>
                      <a:pt x="13500" y="229"/>
                    </a:lnTo>
                    <a:lnTo>
                      <a:pt x="13006" y="158"/>
                    </a:lnTo>
                    <a:lnTo>
                      <a:pt x="12461" y="88"/>
                    </a:lnTo>
                    <a:lnTo>
                      <a:pt x="11968" y="52"/>
                    </a:lnTo>
                    <a:lnTo>
                      <a:pt x="11423" y="17"/>
                    </a:lnTo>
                    <a:lnTo>
                      <a:pt x="10825" y="17"/>
                    </a:lnTo>
                    <a:lnTo>
                      <a:pt x="10254" y="17"/>
                    </a:lnTo>
                    <a:lnTo>
                      <a:pt x="9709" y="52"/>
                    </a:lnTo>
                    <a:lnTo>
                      <a:pt x="9216" y="88"/>
                    </a:lnTo>
                    <a:lnTo>
                      <a:pt x="8671" y="158"/>
                    </a:lnTo>
                    <a:lnTo>
                      <a:pt x="8177" y="229"/>
                    </a:lnTo>
                    <a:lnTo>
                      <a:pt x="7632" y="335"/>
                    </a:lnTo>
                    <a:lnTo>
                      <a:pt x="7113" y="458"/>
                    </a:lnTo>
                    <a:lnTo>
                      <a:pt x="6620" y="600"/>
                    </a:lnTo>
                    <a:lnTo>
                      <a:pt x="6178" y="741"/>
                    </a:lnTo>
                    <a:lnTo>
                      <a:pt x="5737" y="900"/>
                    </a:lnTo>
                    <a:lnTo>
                      <a:pt x="5270" y="1076"/>
                    </a:lnTo>
                    <a:lnTo>
                      <a:pt x="4828" y="1252"/>
                    </a:lnTo>
                    <a:lnTo>
                      <a:pt x="3972" y="1694"/>
                    </a:lnTo>
                    <a:lnTo>
                      <a:pt x="3219" y="2152"/>
                    </a:lnTo>
                    <a:lnTo>
                      <a:pt x="2544" y="2664"/>
                    </a:lnTo>
                    <a:lnTo>
                      <a:pt x="1895" y="3247"/>
                    </a:lnTo>
                    <a:lnTo>
                      <a:pt x="1635" y="3547"/>
                    </a:lnTo>
                    <a:lnTo>
                      <a:pt x="1375" y="3847"/>
                    </a:lnTo>
                    <a:lnTo>
                      <a:pt x="1142" y="4164"/>
                    </a:lnTo>
                    <a:lnTo>
                      <a:pt x="934" y="4464"/>
                    </a:lnTo>
                    <a:lnTo>
                      <a:pt x="726" y="4800"/>
                    </a:lnTo>
                    <a:lnTo>
                      <a:pt x="545" y="5135"/>
                    </a:lnTo>
                    <a:lnTo>
                      <a:pt x="389" y="5523"/>
                    </a:lnTo>
                    <a:lnTo>
                      <a:pt x="285" y="5858"/>
                    </a:lnTo>
                    <a:lnTo>
                      <a:pt x="181" y="6229"/>
                    </a:lnTo>
                    <a:lnTo>
                      <a:pt x="129" y="6564"/>
                    </a:lnTo>
                    <a:lnTo>
                      <a:pt x="77" y="6935"/>
                    </a:lnTo>
                    <a:lnTo>
                      <a:pt x="77" y="7341"/>
                    </a:lnTo>
                    <a:lnTo>
                      <a:pt x="77" y="7782"/>
                    </a:lnTo>
                    <a:lnTo>
                      <a:pt x="129" y="8223"/>
                    </a:lnTo>
                    <a:lnTo>
                      <a:pt x="233" y="8664"/>
                    </a:lnTo>
                    <a:lnTo>
                      <a:pt x="389" y="9035"/>
                    </a:lnTo>
                    <a:lnTo>
                      <a:pt x="545" y="9441"/>
                    </a:lnTo>
                    <a:lnTo>
                      <a:pt x="726" y="9794"/>
                    </a:lnTo>
                    <a:lnTo>
                      <a:pt x="934" y="10164"/>
                    </a:lnTo>
                    <a:lnTo>
                      <a:pt x="1194" y="10464"/>
                    </a:lnTo>
                    <a:lnTo>
                      <a:pt x="1739" y="11099"/>
                    </a:lnTo>
                    <a:lnTo>
                      <a:pt x="2336" y="11647"/>
                    </a:lnTo>
                    <a:lnTo>
                      <a:pt x="2933" y="12194"/>
                    </a:lnTo>
                    <a:lnTo>
                      <a:pt x="3634" y="12670"/>
                    </a:lnTo>
                    <a:lnTo>
                      <a:pt x="4932" y="13552"/>
                    </a:lnTo>
                    <a:lnTo>
                      <a:pt x="6075" y="14329"/>
                    </a:lnTo>
                    <a:lnTo>
                      <a:pt x="6516" y="14735"/>
                    </a:lnTo>
                    <a:lnTo>
                      <a:pt x="6879" y="15141"/>
                    </a:lnTo>
                    <a:lnTo>
                      <a:pt x="6983" y="15352"/>
                    </a:lnTo>
                    <a:lnTo>
                      <a:pt x="7061" y="15547"/>
                    </a:lnTo>
                    <a:lnTo>
                      <a:pt x="7165" y="15758"/>
                    </a:lnTo>
                    <a:lnTo>
                      <a:pt x="7165" y="15952"/>
                    </a:lnTo>
                    <a:lnTo>
                      <a:pt x="7165" y="16464"/>
                    </a:lnTo>
                    <a:lnTo>
                      <a:pt x="7165" y="16976"/>
                    </a:lnTo>
                    <a:lnTo>
                      <a:pt x="7165" y="17505"/>
                    </a:lnTo>
                    <a:lnTo>
                      <a:pt x="7165" y="18052"/>
                    </a:lnTo>
                    <a:lnTo>
                      <a:pt x="7165" y="18529"/>
                    </a:lnTo>
                    <a:lnTo>
                      <a:pt x="7165" y="18900"/>
                    </a:lnTo>
                    <a:lnTo>
                      <a:pt x="7165" y="19147"/>
                    </a:lnTo>
                    <a:lnTo>
                      <a:pt x="7165" y="19235"/>
                    </a:lnTo>
                    <a:lnTo>
                      <a:pt x="7165" y="19482"/>
                    </a:lnTo>
                    <a:lnTo>
                      <a:pt x="7217" y="19747"/>
                    </a:lnTo>
                    <a:lnTo>
                      <a:pt x="7321" y="19994"/>
                    </a:lnTo>
                    <a:lnTo>
                      <a:pt x="7476" y="20223"/>
                    </a:lnTo>
                    <a:lnTo>
                      <a:pt x="7632" y="20435"/>
                    </a:lnTo>
                    <a:lnTo>
                      <a:pt x="7814" y="20629"/>
                    </a:lnTo>
                    <a:lnTo>
                      <a:pt x="8022" y="20841"/>
                    </a:lnTo>
                    <a:lnTo>
                      <a:pt x="8281" y="21000"/>
                    </a:lnTo>
                    <a:lnTo>
                      <a:pt x="8515" y="21176"/>
                    </a:lnTo>
                    <a:lnTo>
                      <a:pt x="8775" y="21317"/>
                    </a:lnTo>
                    <a:lnTo>
                      <a:pt x="9060" y="21441"/>
                    </a:lnTo>
                    <a:lnTo>
                      <a:pt x="9424" y="21547"/>
                    </a:lnTo>
                    <a:lnTo>
                      <a:pt x="9761" y="21617"/>
                    </a:lnTo>
                    <a:lnTo>
                      <a:pt x="10125" y="21688"/>
                    </a:lnTo>
                    <a:lnTo>
                      <a:pt x="10462" y="21723"/>
                    </a:lnTo>
                    <a:lnTo>
                      <a:pt x="10825" y="21723"/>
                    </a:lnTo>
                    <a:close/>
                  </a:path>
                  <a:path w="21600" h="21600" extrusionOk="0">
                    <a:moveTo>
                      <a:pt x="9242" y="14417"/>
                    </a:moveTo>
                    <a:lnTo>
                      <a:pt x="8541" y="12035"/>
                    </a:lnTo>
                    <a:lnTo>
                      <a:pt x="7295" y="10129"/>
                    </a:lnTo>
                    <a:lnTo>
                      <a:pt x="6905" y="9652"/>
                    </a:lnTo>
                    <a:lnTo>
                      <a:pt x="8541" y="10182"/>
                    </a:lnTo>
                    <a:lnTo>
                      <a:pt x="9787" y="9547"/>
                    </a:lnTo>
                    <a:lnTo>
                      <a:pt x="11189" y="10129"/>
                    </a:lnTo>
                    <a:lnTo>
                      <a:pt x="12279" y="9547"/>
                    </a:lnTo>
                    <a:lnTo>
                      <a:pt x="13370" y="10076"/>
                    </a:lnTo>
                    <a:lnTo>
                      <a:pt x="14850" y="9652"/>
                    </a:lnTo>
                    <a:lnTo>
                      <a:pt x="12902" y="12247"/>
                    </a:lnTo>
                    <a:lnTo>
                      <a:pt x="12357" y="14417"/>
                    </a:lnTo>
                    <a:moveTo>
                      <a:pt x="7191" y="15952"/>
                    </a:moveTo>
                    <a:lnTo>
                      <a:pt x="14512" y="15952"/>
                    </a:lnTo>
                    <a:lnTo>
                      <a:pt x="14512" y="17064"/>
                    </a:lnTo>
                    <a:lnTo>
                      <a:pt x="7191" y="17047"/>
                    </a:lnTo>
                    <a:lnTo>
                      <a:pt x="7191" y="18123"/>
                    </a:lnTo>
                    <a:lnTo>
                      <a:pt x="14512" y="18158"/>
                    </a:lnTo>
                    <a:lnTo>
                      <a:pt x="14538" y="19182"/>
                    </a:lnTo>
                    <a:lnTo>
                      <a:pt x="7217" y="19182"/>
                    </a:lnTo>
                  </a:path>
                </a:pathLst>
              </a:custGeom>
              <a:solidFill>
                <a:srgbClr val="FFFF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Text Box 35"/>
              <p:cNvSpPr txBox="1">
                <a:spLocks noChangeArrowheads="1"/>
              </p:cNvSpPr>
              <p:nvPr/>
            </p:nvSpPr>
            <p:spPr bwMode="auto">
              <a:xfrm>
                <a:off x="1020" y="2636"/>
                <a:ext cx="2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2000" b="0"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25" name="Text Box 36"/>
              <p:cNvSpPr txBox="1">
                <a:spLocks noChangeArrowheads="1"/>
              </p:cNvSpPr>
              <p:nvPr/>
            </p:nvSpPr>
            <p:spPr bwMode="auto">
              <a:xfrm>
                <a:off x="1020" y="3158"/>
                <a:ext cx="2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2000" b="0">
                    <a:ea typeface="新細明體" charset="-120"/>
                  </a:rPr>
                  <a:t>B</a:t>
                </a:r>
              </a:p>
            </p:txBody>
          </p:sp>
        </p:grpSp>
        <p:sp>
          <p:nvSpPr>
            <p:cNvPr id="17" name="Text Box 74"/>
            <p:cNvSpPr txBox="1">
              <a:spLocks noChangeArrowheads="1"/>
            </p:cNvSpPr>
            <p:nvPr/>
          </p:nvSpPr>
          <p:spPr bwMode="auto">
            <a:xfrm>
              <a:off x="3878" y="1797"/>
              <a:ext cx="10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2400" b="0">
                  <a:ea typeface="新細明體" charset="-120"/>
                </a:rPr>
                <a:t>OR gate</a:t>
              </a:r>
            </a:p>
          </p:txBody>
        </p:sp>
        <p:sp>
          <p:nvSpPr>
            <p:cNvPr id="18" name="Rectangle 79"/>
            <p:cNvSpPr>
              <a:spLocks noChangeArrowheads="1"/>
            </p:cNvSpPr>
            <p:nvPr/>
          </p:nvSpPr>
          <p:spPr bwMode="auto">
            <a:xfrm>
              <a:off x="3107" y="845"/>
              <a:ext cx="2495" cy="122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TW" altLang="en-US" b="0">
                <a:latin typeface="Courier" pitchFamily="49" charset="0"/>
                <a:ea typeface="新細明體" charset="-120"/>
              </a:endParaRPr>
            </a:p>
          </p:txBody>
        </p:sp>
      </p:grpSp>
      <p:grpSp>
        <p:nvGrpSpPr>
          <p:cNvPr id="26" name="Group 98"/>
          <p:cNvGrpSpPr>
            <a:grpSpLocks/>
          </p:cNvGrpSpPr>
          <p:nvPr/>
        </p:nvGrpSpPr>
        <p:grpSpPr bwMode="auto">
          <a:xfrm>
            <a:off x="250825" y="3573463"/>
            <a:ext cx="3313113" cy="1968500"/>
            <a:chOff x="158" y="2251"/>
            <a:chExt cx="2087" cy="1240"/>
          </a:xfrm>
        </p:grpSpPr>
        <p:grpSp>
          <p:nvGrpSpPr>
            <p:cNvPr id="27" name="Group 60"/>
            <p:cNvGrpSpPr>
              <a:grpSpLocks/>
            </p:cNvGrpSpPr>
            <p:nvPr/>
          </p:nvGrpSpPr>
          <p:grpSpPr bwMode="auto">
            <a:xfrm>
              <a:off x="203" y="2432"/>
              <a:ext cx="1951" cy="684"/>
              <a:chOff x="3378" y="1616"/>
              <a:chExt cx="1951" cy="684"/>
            </a:xfrm>
          </p:grpSpPr>
          <p:sp>
            <p:nvSpPr>
              <p:cNvPr id="30" name="Litebulb"/>
              <p:cNvSpPr>
                <a:spLocks noEditPoints="1" noChangeArrowheads="1"/>
              </p:cNvSpPr>
              <p:nvPr/>
            </p:nvSpPr>
            <p:spPr bwMode="auto">
              <a:xfrm>
                <a:off x="4830" y="1616"/>
                <a:ext cx="499" cy="6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549 w 21600"/>
                  <a:gd name="T13" fmla="*/ 2179 h 21600"/>
                  <a:gd name="T14" fmla="*/ 18267 w 21600"/>
                  <a:gd name="T15" fmla="*/ 92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0825" y="21723"/>
                    </a:moveTo>
                    <a:lnTo>
                      <a:pt x="11215" y="21723"/>
                    </a:lnTo>
                    <a:lnTo>
                      <a:pt x="11552" y="21688"/>
                    </a:lnTo>
                    <a:lnTo>
                      <a:pt x="11916" y="21617"/>
                    </a:lnTo>
                    <a:lnTo>
                      <a:pt x="12253" y="21547"/>
                    </a:lnTo>
                    <a:lnTo>
                      <a:pt x="12617" y="21441"/>
                    </a:lnTo>
                    <a:lnTo>
                      <a:pt x="12902" y="21317"/>
                    </a:lnTo>
                    <a:lnTo>
                      <a:pt x="13162" y="21176"/>
                    </a:lnTo>
                    <a:lnTo>
                      <a:pt x="13396" y="21000"/>
                    </a:lnTo>
                    <a:lnTo>
                      <a:pt x="13655" y="20841"/>
                    </a:lnTo>
                    <a:lnTo>
                      <a:pt x="13863" y="20629"/>
                    </a:lnTo>
                    <a:lnTo>
                      <a:pt x="14045" y="20435"/>
                    </a:lnTo>
                    <a:lnTo>
                      <a:pt x="14200" y="20223"/>
                    </a:lnTo>
                    <a:lnTo>
                      <a:pt x="14356" y="19994"/>
                    </a:lnTo>
                    <a:lnTo>
                      <a:pt x="14460" y="19747"/>
                    </a:lnTo>
                    <a:lnTo>
                      <a:pt x="14512" y="19482"/>
                    </a:lnTo>
                    <a:lnTo>
                      <a:pt x="14512" y="19235"/>
                    </a:lnTo>
                    <a:lnTo>
                      <a:pt x="14512" y="19147"/>
                    </a:lnTo>
                    <a:lnTo>
                      <a:pt x="14512" y="18900"/>
                    </a:lnTo>
                    <a:lnTo>
                      <a:pt x="14512" y="18529"/>
                    </a:lnTo>
                    <a:lnTo>
                      <a:pt x="14512" y="18052"/>
                    </a:lnTo>
                    <a:lnTo>
                      <a:pt x="14512" y="17505"/>
                    </a:lnTo>
                    <a:lnTo>
                      <a:pt x="14512" y="16976"/>
                    </a:lnTo>
                    <a:lnTo>
                      <a:pt x="14512" y="16464"/>
                    </a:lnTo>
                    <a:lnTo>
                      <a:pt x="14512" y="15952"/>
                    </a:lnTo>
                    <a:lnTo>
                      <a:pt x="14512" y="15758"/>
                    </a:lnTo>
                    <a:lnTo>
                      <a:pt x="14616" y="15547"/>
                    </a:lnTo>
                    <a:lnTo>
                      <a:pt x="14694" y="15352"/>
                    </a:lnTo>
                    <a:lnTo>
                      <a:pt x="14798" y="15141"/>
                    </a:lnTo>
                    <a:lnTo>
                      <a:pt x="15161" y="14735"/>
                    </a:lnTo>
                    <a:lnTo>
                      <a:pt x="15602" y="14329"/>
                    </a:lnTo>
                    <a:lnTo>
                      <a:pt x="16745" y="13552"/>
                    </a:lnTo>
                    <a:lnTo>
                      <a:pt x="18043" y="12670"/>
                    </a:lnTo>
                    <a:lnTo>
                      <a:pt x="18744" y="12194"/>
                    </a:lnTo>
                    <a:lnTo>
                      <a:pt x="19341" y="11647"/>
                    </a:lnTo>
                    <a:lnTo>
                      <a:pt x="19938" y="11099"/>
                    </a:lnTo>
                    <a:lnTo>
                      <a:pt x="20483" y="10464"/>
                    </a:lnTo>
                    <a:lnTo>
                      <a:pt x="20743" y="10164"/>
                    </a:lnTo>
                    <a:lnTo>
                      <a:pt x="20950" y="9794"/>
                    </a:lnTo>
                    <a:lnTo>
                      <a:pt x="21132" y="9441"/>
                    </a:lnTo>
                    <a:lnTo>
                      <a:pt x="21288" y="9035"/>
                    </a:lnTo>
                    <a:lnTo>
                      <a:pt x="21444" y="8664"/>
                    </a:lnTo>
                    <a:lnTo>
                      <a:pt x="21548" y="8223"/>
                    </a:lnTo>
                    <a:lnTo>
                      <a:pt x="21600" y="7782"/>
                    </a:lnTo>
                    <a:lnTo>
                      <a:pt x="21600" y="7341"/>
                    </a:lnTo>
                    <a:lnTo>
                      <a:pt x="21600" y="6935"/>
                    </a:lnTo>
                    <a:lnTo>
                      <a:pt x="21548" y="6564"/>
                    </a:lnTo>
                    <a:lnTo>
                      <a:pt x="21496" y="6229"/>
                    </a:lnTo>
                    <a:lnTo>
                      <a:pt x="21392" y="5858"/>
                    </a:lnTo>
                    <a:lnTo>
                      <a:pt x="21288" y="5523"/>
                    </a:lnTo>
                    <a:lnTo>
                      <a:pt x="21132" y="5135"/>
                    </a:lnTo>
                    <a:lnTo>
                      <a:pt x="20950" y="4800"/>
                    </a:lnTo>
                    <a:lnTo>
                      <a:pt x="20743" y="4464"/>
                    </a:lnTo>
                    <a:lnTo>
                      <a:pt x="20535" y="4164"/>
                    </a:lnTo>
                    <a:lnTo>
                      <a:pt x="20301" y="3847"/>
                    </a:lnTo>
                    <a:lnTo>
                      <a:pt x="20042" y="3547"/>
                    </a:lnTo>
                    <a:lnTo>
                      <a:pt x="19782" y="3247"/>
                    </a:lnTo>
                    <a:lnTo>
                      <a:pt x="19133" y="2664"/>
                    </a:lnTo>
                    <a:lnTo>
                      <a:pt x="18458" y="2152"/>
                    </a:lnTo>
                    <a:lnTo>
                      <a:pt x="17705" y="1694"/>
                    </a:lnTo>
                    <a:lnTo>
                      <a:pt x="16849" y="1252"/>
                    </a:lnTo>
                    <a:lnTo>
                      <a:pt x="16407" y="1076"/>
                    </a:lnTo>
                    <a:lnTo>
                      <a:pt x="15940" y="900"/>
                    </a:lnTo>
                    <a:lnTo>
                      <a:pt x="15499" y="741"/>
                    </a:lnTo>
                    <a:lnTo>
                      <a:pt x="15057" y="600"/>
                    </a:lnTo>
                    <a:lnTo>
                      <a:pt x="14564" y="458"/>
                    </a:lnTo>
                    <a:lnTo>
                      <a:pt x="14045" y="335"/>
                    </a:lnTo>
                    <a:lnTo>
                      <a:pt x="13500" y="229"/>
                    </a:lnTo>
                    <a:lnTo>
                      <a:pt x="13006" y="158"/>
                    </a:lnTo>
                    <a:lnTo>
                      <a:pt x="12461" y="88"/>
                    </a:lnTo>
                    <a:lnTo>
                      <a:pt x="11968" y="52"/>
                    </a:lnTo>
                    <a:lnTo>
                      <a:pt x="11423" y="17"/>
                    </a:lnTo>
                    <a:lnTo>
                      <a:pt x="10825" y="17"/>
                    </a:lnTo>
                    <a:lnTo>
                      <a:pt x="10254" y="17"/>
                    </a:lnTo>
                    <a:lnTo>
                      <a:pt x="9709" y="52"/>
                    </a:lnTo>
                    <a:lnTo>
                      <a:pt x="9216" y="88"/>
                    </a:lnTo>
                    <a:lnTo>
                      <a:pt x="8671" y="158"/>
                    </a:lnTo>
                    <a:lnTo>
                      <a:pt x="8177" y="229"/>
                    </a:lnTo>
                    <a:lnTo>
                      <a:pt x="7632" y="335"/>
                    </a:lnTo>
                    <a:lnTo>
                      <a:pt x="7113" y="458"/>
                    </a:lnTo>
                    <a:lnTo>
                      <a:pt x="6620" y="600"/>
                    </a:lnTo>
                    <a:lnTo>
                      <a:pt x="6178" y="741"/>
                    </a:lnTo>
                    <a:lnTo>
                      <a:pt x="5737" y="900"/>
                    </a:lnTo>
                    <a:lnTo>
                      <a:pt x="5270" y="1076"/>
                    </a:lnTo>
                    <a:lnTo>
                      <a:pt x="4828" y="1252"/>
                    </a:lnTo>
                    <a:lnTo>
                      <a:pt x="3972" y="1694"/>
                    </a:lnTo>
                    <a:lnTo>
                      <a:pt x="3219" y="2152"/>
                    </a:lnTo>
                    <a:lnTo>
                      <a:pt x="2544" y="2664"/>
                    </a:lnTo>
                    <a:lnTo>
                      <a:pt x="1895" y="3247"/>
                    </a:lnTo>
                    <a:lnTo>
                      <a:pt x="1635" y="3547"/>
                    </a:lnTo>
                    <a:lnTo>
                      <a:pt x="1375" y="3847"/>
                    </a:lnTo>
                    <a:lnTo>
                      <a:pt x="1142" y="4164"/>
                    </a:lnTo>
                    <a:lnTo>
                      <a:pt x="934" y="4464"/>
                    </a:lnTo>
                    <a:lnTo>
                      <a:pt x="726" y="4800"/>
                    </a:lnTo>
                    <a:lnTo>
                      <a:pt x="545" y="5135"/>
                    </a:lnTo>
                    <a:lnTo>
                      <a:pt x="389" y="5523"/>
                    </a:lnTo>
                    <a:lnTo>
                      <a:pt x="285" y="5858"/>
                    </a:lnTo>
                    <a:lnTo>
                      <a:pt x="181" y="6229"/>
                    </a:lnTo>
                    <a:lnTo>
                      <a:pt x="129" y="6564"/>
                    </a:lnTo>
                    <a:lnTo>
                      <a:pt x="77" y="6935"/>
                    </a:lnTo>
                    <a:lnTo>
                      <a:pt x="77" y="7341"/>
                    </a:lnTo>
                    <a:lnTo>
                      <a:pt x="77" y="7782"/>
                    </a:lnTo>
                    <a:lnTo>
                      <a:pt x="129" y="8223"/>
                    </a:lnTo>
                    <a:lnTo>
                      <a:pt x="233" y="8664"/>
                    </a:lnTo>
                    <a:lnTo>
                      <a:pt x="389" y="9035"/>
                    </a:lnTo>
                    <a:lnTo>
                      <a:pt x="545" y="9441"/>
                    </a:lnTo>
                    <a:lnTo>
                      <a:pt x="726" y="9794"/>
                    </a:lnTo>
                    <a:lnTo>
                      <a:pt x="934" y="10164"/>
                    </a:lnTo>
                    <a:lnTo>
                      <a:pt x="1194" y="10464"/>
                    </a:lnTo>
                    <a:lnTo>
                      <a:pt x="1739" y="11099"/>
                    </a:lnTo>
                    <a:lnTo>
                      <a:pt x="2336" y="11647"/>
                    </a:lnTo>
                    <a:lnTo>
                      <a:pt x="2933" y="12194"/>
                    </a:lnTo>
                    <a:lnTo>
                      <a:pt x="3634" y="12670"/>
                    </a:lnTo>
                    <a:lnTo>
                      <a:pt x="4932" y="13552"/>
                    </a:lnTo>
                    <a:lnTo>
                      <a:pt x="6075" y="14329"/>
                    </a:lnTo>
                    <a:lnTo>
                      <a:pt x="6516" y="14735"/>
                    </a:lnTo>
                    <a:lnTo>
                      <a:pt x="6879" y="15141"/>
                    </a:lnTo>
                    <a:lnTo>
                      <a:pt x="6983" y="15352"/>
                    </a:lnTo>
                    <a:lnTo>
                      <a:pt x="7061" y="15547"/>
                    </a:lnTo>
                    <a:lnTo>
                      <a:pt x="7165" y="15758"/>
                    </a:lnTo>
                    <a:lnTo>
                      <a:pt x="7165" y="15952"/>
                    </a:lnTo>
                    <a:lnTo>
                      <a:pt x="7165" y="16464"/>
                    </a:lnTo>
                    <a:lnTo>
                      <a:pt x="7165" y="16976"/>
                    </a:lnTo>
                    <a:lnTo>
                      <a:pt x="7165" y="17505"/>
                    </a:lnTo>
                    <a:lnTo>
                      <a:pt x="7165" y="18052"/>
                    </a:lnTo>
                    <a:lnTo>
                      <a:pt x="7165" y="18529"/>
                    </a:lnTo>
                    <a:lnTo>
                      <a:pt x="7165" y="18900"/>
                    </a:lnTo>
                    <a:lnTo>
                      <a:pt x="7165" y="19147"/>
                    </a:lnTo>
                    <a:lnTo>
                      <a:pt x="7165" y="19235"/>
                    </a:lnTo>
                    <a:lnTo>
                      <a:pt x="7165" y="19482"/>
                    </a:lnTo>
                    <a:lnTo>
                      <a:pt x="7217" y="19747"/>
                    </a:lnTo>
                    <a:lnTo>
                      <a:pt x="7321" y="19994"/>
                    </a:lnTo>
                    <a:lnTo>
                      <a:pt x="7476" y="20223"/>
                    </a:lnTo>
                    <a:lnTo>
                      <a:pt x="7632" y="20435"/>
                    </a:lnTo>
                    <a:lnTo>
                      <a:pt x="7814" y="20629"/>
                    </a:lnTo>
                    <a:lnTo>
                      <a:pt x="8022" y="20841"/>
                    </a:lnTo>
                    <a:lnTo>
                      <a:pt x="8281" y="21000"/>
                    </a:lnTo>
                    <a:lnTo>
                      <a:pt x="8515" y="21176"/>
                    </a:lnTo>
                    <a:lnTo>
                      <a:pt x="8775" y="21317"/>
                    </a:lnTo>
                    <a:lnTo>
                      <a:pt x="9060" y="21441"/>
                    </a:lnTo>
                    <a:lnTo>
                      <a:pt x="9424" y="21547"/>
                    </a:lnTo>
                    <a:lnTo>
                      <a:pt x="9761" y="21617"/>
                    </a:lnTo>
                    <a:lnTo>
                      <a:pt x="10125" y="21688"/>
                    </a:lnTo>
                    <a:lnTo>
                      <a:pt x="10462" y="21723"/>
                    </a:lnTo>
                    <a:lnTo>
                      <a:pt x="10825" y="21723"/>
                    </a:lnTo>
                    <a:close/>
                  </a:path>
                  <a:path w="21600" h="21600" extrusionOk="0">
                    <a:moveTo>
                      <a:pt x="9242" y="14417"/>
                    </a:moveTo>
                    <a:lnTo>
                      <a:pt x="8541" y="12035"/>
                    </a:lnTo>
                    <a:lnTo>
                      <a:pt x="7295" y="10129"/>
                    </a:lnTo>
                    <a:lnTo>
                      <a:pt x="6905" y="9652"/>
                    </a:lnTo>
                    <a:lnTo>
                      <a:pt x="8541" y="10182"/>
                    </a:lnTo>
                    <a:lnTo>
                      <a:pt x="9787" y="9547"/>
                    </a:lnTo>
                    <a:lnTo>
                      <a:pt x="11189" y="10129"/>
                    </a:lnTo>
                    <a:lnTo>
                      <a:pt x="12279" y="9547"/>
                    </a:lnTo>
                    <a:lnTo>
                      <a:pt x="13370" y="10076"/>
                    </a:lnTo>
                    <a:lnTo>
                      <a:pt x="14850" y="9652"/>
                    </a:lnTo>
                    <a:lnTo>
                      <a:pt x="12902" y="12247"/>
                    </a:lnTo>
                    <a:lnTo>
                      <a:pt x="12357" y="14417"/>
                    </a:lnTo>
                    <a:moveTo>
                      <a:pt x="7191" y="15952"/>
                    </a:moveTo>
                    <a:lnTo>
                      <a:pt x="14512" y="15952"/>
                    </a:lnTo>
                    <a:lnTo>
                      <a:pt x="14512" y="17064"/>
                    </a:lnTo>
                    <a:lnTo>
                      <a:pt x="7191" y="17047"/>
                    </a:lnTo>
                    <a:lnTo>
                      <a:pt x="7191" y="18123"/>
                    </a:lnTo>
                    <a:lnTo>
                      <a:pt x="14512" y="18158"/>
                    </a:lnTo>
                    <a:lnTo>
                      <a:pt x="14538" y="19182"/>
                    </a:lnTo>
                    <a:lnTo>
                      <a:pt x="7217" y="19182"/>
                    </a:lnTo>
                  </a:path>
                </a:pathLst>
              </a:custGeom>
              <a:solidFill>
                <a:srgbClr val="FFFF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Text Box 37"/>
              <p:cNvSpPr txBox="1">
                <a:spLocks noChangeArrowheads="1"/>
              </p:cNvSpPr>
              <p:nvPr/>
            </p:nvSpPr>
            <p:spPr bwMode="auto">
              <a:xfrm>
                <a:off x="4014" y="1797"/>
                <a:ext cx="2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2000" b="0">
                    <a:ea typeface="新細明體" charset="-120"/>
                  </a:rPr>
                  <a:t>A</a:t>
                </a:r>
              </a:p>
            </p:txBody>
          </p:sp>
          <p:grpSp>
            <p:nvGrpSpPr>
              <p:cNvPr id="32" name="Group 42"/>
              <p:cNvGrpSpPr>
                <a:grpSpLocks/>
              </p:cNvGrpSpPr>
              <p:nvPr/>
            </p:nvGrpSpPr>
            <p:grpSpPr bwMode="auto">
              <a:xfrm>
                <a:off x="3378" y="1846"/>
                <a:ext cx="1407" cy="363"/>
                <a:chOff x="3378" y="1846"/>
                <a:chExt cx="1407" cy="363"/>
              </a:xfrm>
            </p:grpSpPr>
            <p:sp>
              <p:nvSpPr>
                <p:cNvPr id="34" name="Line 15"/>
                <p:cNvSpPr>
                  <a:spLocks noChangeShapeType="1"/>
                </p:cNvSpPr>
                <p:nvPr/>
              </p:nvSpPr>
              <p:spPr bwMode="auto">
                <a:xfrm>
                  <a:off x="4558" y="1891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558" y="2205"/>
                  <a:ext cx="227" cy="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6" name="Rectangle 27"/>
                <p:cNvSpPr>
                  <a:spLocks noChangeArrowheads="1"/>
                </p:cNvSpPr>
                <p:nvPr/>
              </p:nvSpPr>
              <p:spPr bwMode="auto">
                <a:xfrm>
                  <a:off x="3378" y="2139"/>
                  <a:ext cx="488" cy="2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TW" altLang="en-US" b="0">
                    <a:latin typeface="Courier" pitchFamily="49" charset="0"/>
                    <a:ea typeface="新細明體" charset="-120"/>
                  </a:endParaRPr>
                </a:p>
              </p:txBody>
            </p:sp>
            <p:sp>
              <p:nvSpPr>
                <p:cNvPr id="37" name="Freeform 28"/>
                <p:cNvSpPr>
                  <a:spLocks noEditPoints="1"/>
                </p:cNvSpPr>
                <p:nvPr/>
              </p:nvSpPr>
              <p:spPr bwMode="auto">
                <a:xfrm>
                  <a:off x="3856" y="2107"/>
                  <a:ext cx="79" cy="78"/>
                </a:xfrm>
                <a:custGeom>
                  <a:avLst/>
                  <a:gdLst>
                    <a:gd name="T0" fmla="*/ 1 w 158"/>
                    <a:gd name="T1" fmla="*/ 0 h 158"/>
                    <a:gd name="T2" fmla="*/ 1 w 158"/>
                    <a:gd name="T3" fmla="*/ 0 h 158"/>
                    <a:gd name="T4" fmla="*/ 1 w 158"/>
                    <a:gd name="T5" fmla="*/ 0 h 158"/>
                    <a:gd name="T6" fmla="*/ 1 w 158"/>
                    <a:gd name="T7" fmla="*/ 0 h 158"/>
                    <a:gd name="T8" fmla="*/ 1 w 158"/>
                    <a:gd name="T9" fmla="*/ 0 h 158"/>
                    <a:gd name="T10" fmla="*/ 1 w 158"/>
                    <a:gd name="T11" fmla="*/ 0 h 158"/>
                    <a:gd name="T12" fmla="*/ 1 w 158"/>
                    <a:gd name="T13" fmla="*/ 0 h 158"/>
                    <a:gd name="T14" fmla="*/ 1 w 158"/>
                    <a:gd name="T15" fmla="*/ 0 h 158"/>
                    <a:gd name="T16" fmla="*/ 1 w 158"/>
                    <a:gd name="T17" fmla="*/ 0 h 158"/>
                    <a:gd name="T18" fmla="*/ 1 w 158"/>
                    <a:gd name="T19" fmla="*/ 0 h 158"/>
                    <a:gd name="T20" fmla="*/ 1 w 158"/>
                    <a:gd name="T21" fmla="*/ 0 h 158"/>
                    <a:gd name="T22" fmla="*/ 1 w 158"/>
                    <a:gd name="T23" fmla="*/ 0 h 158"/>
                    <a:gd name="T24" fmla="*/ 1 w 158"/>
                    <a:gd name="T25" fmla="*/ 0 h 158"/>
                    <a:gd name="T26" fmla="*/ 1 w 158"/>
                    <a:gd name="T27" fmla="*/ 0 h 158"/>
                    <a:gd name="T28" fmla="*/ 1 w 158"/>
                    <a:gd name="T29" fmla="*/ 0 h 158"/>
                    <a:gd name="T30" fmla="*/ 1 w 158"/>
                    <a:gd name="T31" fmla="*/ 0 h 158"/>
                    <a:gd name="T32" fmla="*/ 1 w 158"/>
                    <a:gd name="T33" fmla="*/ 0 h 158"/>
                    <a:gd name="T34" fmla="*/ 1 w 158"/>
                    <a:gd name="T35" fmla="*/ 0 h 158"/>
                    <a:gd name="T36" fmla="*/ 1 w 158"/>
                    <a:gd name="T37" fmla="*/ 0 h 158"/>
                    <a:gd name="T38" fmla="*/ 1 w 158"/>
                    <a:gd name="T39" fmla="*/ 0 h 158"/>
                    <a:gd name="T40" fmla="*/ 1 w 158"/>
                    <a:gd name="T41" fmla="*/ 0 h 158"/>
                    <a:gd name="T42" fmla="*/ 1 w 158"/>
                    <a:gd name="T43" fmla="*/ 0 h 158"/>
                    <a:gd name="T44" fmla="*/ 1 w 158"/>
                    <a:gd name="T45" fmla="*/ 0 h 158"/>
                    <a:gd name="T46" fmla="*/ 1 w 158"/>
                    <a:gd name="T47" fmla="*/ 0 h 158"/>
                    <a:gd name="T48" fmla="*/ 1 w 158"/>
                    <a:gd name="T49" fmla="*/ 0 h 158"/>
                    <a:gd name="T50" fmla="*/ 1 w 158"/>
                    <a:gd name="T51" fmla="*/ 0 h 158"/>
                    <a:gd name="T52" fmla="*/ 1 w 158"/>
                    <a:gd name="T53" fmla="*/ 0 h 158"/>
                    <a:gd name="T54" fmla="*/ 1 w 158"/>
                    <a:gd name="T55" fmla="*/ 0 h 158"/>
                    <a:gd name="T56" fmla="*/ 1 w 158"/>
                    <a:gd name="T57" fmla="*/ 0 h 158"/>
                    <a:gd name="T58" fmla="*/ 1 w 158"/>
                    <a:gd name="T59" fmla="*/ 0 h 158"/>
                    <a:gd name="T60" fmla="*/ 1 w 158"/>
                    <a:gd name="T61" fmla="*/ 0 h 158"/>
                    <a:gd name="T62" fmla="*/ 1 w 158"/>
                    <a:gd name="T63" fmla="*/ 0 h 158"/>
                    <a:gd name="T64" fmla="*/ 1 w 158"/>
                    <a:gd name="T65" fmla="*/ 0 h 15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58"/>
                    <a:gd name="T100" fmla="*/ 0 h 158"/>
                    <a:gd name="T101" fmla="*/ 158 w 158"/>
                    <a:gd name="T102" fmla="*/ 158 h 15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58" h="158">
                      <a:moveTo>
                        <a:pt x="78" y="0"/>
                      </a:moveTo>
                      <a:lnTo>
                        <a:pt x="62" y="0"/>
                      </a:lnTo>
                      <a:lnTo>
                        <a:pt x="49" y="6"/>
                      </a:lnTo>
                      <a:lnTo>
                        <a:pt x="36" y="13"/>
                      </a:lnTo>
                      <a:lnTo>
                        <a:pt x="23" y="23"/>
                      </a:lnTo>
                      <a:lnTo>
                        <a:pt x="13" y="36"/>
                      </a:lnTo>
                      <a:lnTo>
                        <a:pt x="6" y="49"/>
                      </a:lnTo>
                      <a:lnTo>
                        <a:pt x="3" y="62"/>
                      </a:lnTo>
                      <a:lnTo>
                        <a:pt x="0" y="79"/>
                      </a:lnTo>
                      <a:lnTo>
                        <a:pt x="3" y="96"/>
                      </a:lnTo>
                      <a:lnTo>
                        <a:pt x="6" y="112"/>
                      </a:lnTo>
                      <a:lnTo>
                        <a:pt x="13" y="125"/>
                      </a:lnTo>
                      <a:lnTo>
                        <a:pt x="23" y="135"/>
                      </a:lnTo>
                      <a:lnTo>
                        <a:pt x="36" y="144"/>
                      </a:lnTo>
                      <a:lnTo>
                        <a:pt x="49" y="151"/>
                      </a:lnTo>
                      <a:lnTo>
                        <a:pt x="62" y="158"/>
                      </a:lnTo>
                      <a:lnTo>
                        <a:pt x="78" y="158"/>
                      </a:lnTo>
                      <a:lnTo>
                        <a:pt x="95" y="158"/>
                      </a:lnTo>
                      <a:lnTo>
                        <a:pt x="112" y="151"/>
                      </a:lnTo>
                      <a:lnTo>
                        <a:pt x="124" y="144"/>
                      </a:lnTo>
                      <a:lnTo>
                        <a:pt x="135" y="135"/>
                      </a:lnTo>
                      <a:lnTo>
                        <a:pt x="145" y="125"/>
                      </a:lnTo>
                      <a:lnTo>
                        <a:pt x="151" y="112"/>
                      </a:lnTo>
                      <a:lnTo>
                        <a:pt x="158" y="96"/>
                      </a:lnTo>
                      <a:lnTo>
                        <a:pt x="158" y="79"/>
                      </a:lnTo>
                      <a:lnTo>
                        <a:pt x="158" y="62"/>
                      </a:lnTo>
                      <a:lnTo>
                        <a:pt x="151" y="49"/>
                      </a:lnTo>
                      <a:lnTo>
                        <a:pt x="145" y="36"/>
                      </a:lnTo>
                      <a:lnTo>
                        <a:pt x="135" y="23"/>
                      </a:lnTo>
                      <a:lnTo>
                        <a:pt x="124" y="13"/>
                      </a:lnTo>
                      <a:lnTo>
                        <a:pt x="112" y="6"/>
                      </a:lnTo>
                      <a:lnTo>
                        <a:pt x="95" y="0"/>
                      </a:lnTo>
                      <a:lnTo>
                        <a:pt x="78" y="0"/>
                      </a:lnTo>
                      <a:close/>
                      <a:moveTo>
                        <a:pt x="78" y="125"/>
                      </a:moveTo>
                      <a:lnTo>
                        <a:pt x="72" y="125"/>
                      </a:lnTo>
                      <a:lnTo>
                        <a:pt x="62" y="121"/>
                      </a:lnTo>
                      <a:lnTo>
                        <a:pt x="52" y="119"/>
                      </a:lnTo>
                      <a:lnTo>
                        <a:pt x="49" y="112"/>
                      </a:lnTo>
                      <a:lnTo>
                        <a:pt x="42" y="105"/>
                      </a:lnTo>
                      <a:lnTo>
                        <a:pt x="36" y="98"/>
                      </a:lnTo>
                      <a:lnTo>
                        <a:pt x="32" y="89"/>
                      </a:lnTo>
                      <a:lnTo>
                        <a:pt x="32" y="79"/>
                      </a:lnTo>
                      <a:lnTo>
                        <a:pt x="32" y="72"/>
                      </a:lnTo>
                      <a:lnTo>
                        <a:pt x="36" y="62"/>
                      </a:lnTo>
                      <a:lnTo>
                        <a:pt x="42" y="56"/>
                      </a:lnTo>
                      <a:lnTo>
                        <a:pt x="49" y="46"/>
                      </a:lnTo>
                      <a:lnTo>
                        <a:pt x="52" y="39"/>
                      </a:lnTo>
                      <a:lnTo>
                        <a:pt x="62" y="36"/>
                      </a:lnTo>
                      <a:lnTo>
                        <a:pt x="72" y="33"/>
                      </a:lnTo>
                      <a:lnTo>
                        <a:pt x="78" y="33"/>
                      </a:lnTo>
                      <a:lnTo>
                        <a:pt x="89" y="33"/>
                      </a:lnTo>
                      <a:lnTo>
                        <a:pt x="99" y="36"/>
                      </a:lnTo>
                      <a:lnTo>
                        <a:pt x="108" y="39"/>
                      </a:lnTo>
                      <a:lnTo>
                        <a:pt x="115" y="46"/>
                      </a:lnTo>
                      <a:lnTo>
                        <a:pt x="122" y="56"/>
                      </a:lnTo>
                      <a:lnTo>
                        <a:pt x="124" y="62"/>
                      </a:lnTo>
                      <a:lnTo>
                        <a:pt x="128" y="72"/>
                      </a:lnTo>
                      <a:lnTo>
                        <a:pt x="128" y="79"/>
                      </a:lnTo>
                      <a:lnTo>
                        <a:pt x="128" y="89"/>
                      </a:lnTo>
                      <a:lnTo>
                        <a:pt x="124" y="98"/>
                      </a:lnTo>
                      <a:lnTo>
                        <a:pt x="122" y="105"/>
                      </a:lnTo>
                      <a:lnTo>
                        <a:pt x="115" y="112"/>
                      </a:lnTo>
                      <a:lnTo>
                        <a:pt x="108" y="119"/>
                      </a:lnTo>
                      <a:lnTo>
                        <a:pt x="99" y="121"/>
                      </a:lnTo>
                      <a:lnTo>
                        <a:pt x="89" y="125"/>
                      </a:lnTo>
                      <a:lnTo>
                        <a:pt x="78" y="1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" name="Freeform 29"/>
                <p:cNvSpPr>
                  <a:spLocks noEditPoints="1"/>
                </p:cNvSpPr>
                <p:nvPr/>
              </p:nvSpPr>
              <p:spPr bwMode="auto">
                <a:xfrm>
                  <a:off x="4251" y="1846"/>
                  <a:ext cx="79" cy="79"/>
                </a:xfrm>
                <a:custGeom>
                  <a:avLst/>
                  <a:gdLst>
                    <a:gd name="T0" fmla="*/ 1 w 157"/>
                    <a:gd name="T1" fmla="*/ 0 h 158"/>
                    <a:gd name="T2" fmla="*/ 1 w 157"/>
                    <a:gd name="T3" fmla="*/ 1 h 158"/>
                    <a:gd name="T4" fmla="*/ 1 w 157"/>
                    <a:gd name="T5" fmla="*/ 1 h 158"/>
                    <a:gd name="T6" fmla="*/ 1 w 157"/>
                    <a:gd name="T7" fmla="*/ 1 h 158"/>
                    <a:gd name="T8" fmla="*/ 1 w 157"/>
                    <a:gd name="T9" fmla="*/ 1 h 158"/>
                    <a:gd name="T10" fmla="*/ 1 w 157"/>
                    <a:gd name="T11" fmla="*/ 1 h 158"/>
                    <a:gd name="T12" fmla="*/ 1 w 157"/>
                    <a:gd name="T13" fmla="*/ 1 h 158"/>
                    <a:gd name="T14" fmla="*/ 1 w 157"/>
                    <a:gd name="T15" fmla="*/ 1 h 158"/>
                    <a:gd name="T16" fmla="*/ 1 w 157"/>
                    <a:gd name="T17" fmla="*/ 1 h 158"/>
                    <a:gd name="T18" fmla="*/ 1 w 157"/>
                    <a:gd name="T19" fmla="*/ 1 h 158"/>
                    <a:gd name="T20" fmla="*/ 1 w 157"/>
                    <a:gd name="T21" fmla="*/ 1 h 158"/>
                    <a:gd name="T22" fmla="*/ 1 w 157"/>
                    <a:gd name="T23" fmla="*/ 1 h 158"/>
                    <a:gd name="T24" fmla="*/ 1 w 157"/>
                    <a:gd name="T25" fmla="*/ 1 h 158"/>
                    <a:gd name="T26" fmla="*/ 1 w 157"/>
                    <a:gd name="T27" fmla="*/ 1 h 158"/>
                    <a:gd name="T28" fmla="*/ 1 w 157"/>
                    <a:gd name="T29" fmla="*/ 1 h 158"/>
                    <a:gd name="T30" fmla="*/ 1 w 157"/>
                    <a:gd name="T31" fmla="*/ 0 h 158"/>
                    <a:gd name="T32" fmla="*/ 1 w 157"/>
                    <a:gd name="T33" fmla="*/ 1 h 158"/>
                    <a:gd name="T34" fmla="*/ 1 w 157"/>
                    <a:gd name="T35" fmla="*/ 1 h 158"/>
                    <a:gd name="T36" fmla="*/ 1 w 157"/>
                    <a:gd name="T37" fmla="*/ 1 h 158"/>
                    <a:gd name="T38" fmla="*/ 1 w 157"/>
                    <a:gd name="T39" fmla="*/ 1 h 158"/>
                    <a:gd name="T40" fmla="*/ 1 w 157"/>
                    <a:gd name="T41" fmla="*/ 1 h 158"/>
                    <a:gd name="T42" fmla="*/ 1 w 157"/>
                    <a:gd name="T43" fmla="*/ 1 h 158"/>
                    <a:gd name="T44" fmla="*/ 1 w 157"/>
                    <a:gd name="T45" fmla="*/ 1 h 158"/>
                    <a:gd name="T46" fmla="*/ 1 w 157"/>
                    <a:gd name="T47" fmla="*/ 1 h 158"/>
                    <a:gd name="T48" fmla="*/ 1 w 157"/>
                    <a:gd name="T49" fmla="*/ 1 h 158"/>
                    <a:gd name="T50" fmla="*/ 1 w 157"/>
                    <a:gd name="T51" fmla="*/ 1 h 158"/>
                    <a:gd name="T52" fmla="*/ 1 w 157"/>
                    <a:gd name="T53" fmla="*/ 1 h 158"/>
                    <a:gd name="T54" fmla="*/ 1 w 157"/>
                    <a:gd name="T55" fmla="*/ 1 h 158"/>
                    <a:gd name="T56" fmla="*/ 1 w 157"/>
                    <a:gd name="T57" fmla="*/ 1 h 158"/>
                    <a:gd name="T58" fmla="*/ 1 w 157"/>
                    <a:gd name="T59" fmla="*/ 1 h 158"/>
                    <a:gd name="T60" fmla="*/ 1 w 157"/>
                    <a:gd name="T61" fmla="*/ 1 h 158"/>
                    <a:gd name="T62" fmla="*/ 1 w 157"/>
                    <a:gd name="T63" fmla="*/ 1 h 158"/>
                    <a:gd name="T64" fmla="*/ 1 w 157"/>
                    <a:gd name="T65" fmla="*/ 1 h 15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57"/>
                    <a:gd name="T100" fmla="*/ 0 h 158"/>
                    <a:gd name="T101" fmla="*/ 157 w 157"/>
                    <a:gd name="T102" fmla="*/ 158 h 15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57" h="158">
                      <a:moveTo>
                        <a:pt x="78" y="0"/>
                      </a:moveTo>
                      <a:lnTo>
                        <a:pt x="62" y="0"/>
                      </a:lnTo>
                      <a:lnTo>
                        <a:pt x="49" y="7"/>
                      </a:lnTo>
                      <a:lnTo>
                        <a:pt x="35" y="13"/>
                      </a:lnTo>
                      <a:lnTo>
                        <a:pt x="23" y="23"/>
                      </a:lnTo>
                      <a:lnTo>
                        <a:pt x="12" y="36"/>
                      </a:lnTo>
                      <a:lnTo>
                        <a:pt x="5" y="50"/>
                      </a:lnTo>
                      <a:lnTo>
                        <a:pt x="2" y="63"/>
                      </a:lnTo>
                      <a:lnTo>
                        <a:pt x="0" y="80"/>
                      </a:lnTo>
                      <a:lnTo>
                        <a:pt x="2" y="96"/>
                      </a:lnTo>
                      <a:lnTo>
                        <a:pt x="5" y="112"/>
                      </a:lnTo>
                      <a:lnTo>
                        <a:pt x="12" y="126"/>
                      </a:lnTo>
                      <a:lnTo>
                        <a:pt x="23" y="135"/>
                      </a:lnTo>
                      <a:lnTo>
                        <a:pt x="35" y="145"/>
                      </a:lnTo>
                      <a:lnTo>
                        <a:pt x="49" y="152"/>
                      </a:lnTo>
                      <a:lnTo>
                        <a:pt x="62" y="158"/>
                      </a:lnTo>
                      <a:lnTo>
                        <a:pt x="78" y="158"/>
                      </a:lnTo>
                      <a:lnTo>
                        <a:pt x="95" y="158"/>
                      </a:lnTo>
                      <a:lnTo>
                        <a:pt x="111" y="152"/>
                      </a:lnTo>
                      <a:lnTo>
                        <a:pt x="124" y="145"/>
                      </a:lnTo>
                      <a:lnTo>
                        <a:pt x="134" y="135"/>
                      </a:lnTo>
                      <a:lnTo>
                        <a:pt x="145" y="126"/>
                      </a:lnTo>
                      <a:lnTo>
                        <a:pt x="150" y="112"/>
                      </a:lnTo>
                      <a:lnTo>
                        <a:pt x="157" y="96"/>
                      </a:lnTo>
                      <a:lnTo>
                        <a:pt x="157" y="80"/>
                      </a:lnTo>
                      <a:lnTo>
                        <a:pt x="157" y="63"/>
                      </a:lnTo>
                      <a:lnTo>
                        <a:pt x="150" y="50"/>
                      </a:lnTo>
                      <a:lnTo>
                        <a:pt x="145" y="36"/>
                      </a:lnTo>
                      <a:lnTo>
                        <a:pt x="134" y="23"/>
                      </a:lnTo>
                      <a:lnTo>
                        <a:pt x="124" y="13"/>
                      </a:lnTo>
                      <a:lnTo>
                        <a:pt x="111" y="7"/>
                      </a:lnTo>
                      <a:lnTo>
                        <a:pt x="95" y="0"/>
                      </a:lnTo>
                      <a:lnTo>
                        <a:pt x="78" y="0"/>
                      </a:lnTo>
                      <a:close/>
                      <a:moveTo>
                        <a:pt x="78" y="126"/>
                      </a:moveTo>
                      <a:lnTo>
                        <a:pt x="72" y="126"/>
                      </a:lnTo>
                      <a:lnTo>
                        <a:pt x="62" y="122"/>
                      </a:lnTo>
                      <a:lnTo>
                        <a:pt x="51" y="119"/>
                      </a:lnTo>
                      <a:lnTo>
                        <a:pt x="49" y="112"/>
                      </a:lnTo>
                      <a:lnTo>
                        <a:pt x="42" y="105"/>
                      </a:lnTo>
                      <a:lnTo>
                        <a:pt x="35" y="99"/>
                      </a:lnTo>
                      <a:lnTo>
                        <a:pt x="32" y="89"/>
                      </a:lnTo>
                      <a:lnTo>
                        <a:pt x="32" y="80"/>
                      </a:lnTo>
                      <a:lnTo>
                        <a:pt x="32" y="73"/>
                      </a:lnTo>
                      <a:lnTo>
                        <a:pt x="35" y="63"/>
                      </a:lnTo>
                      <a:lnTo>
                        <a:pt x="42" y="57"/>
                      </a:lnTo>
                      <a:lnTo>
                        <a:pt x="49" y="46"/>
                      </a:lnTo>
                      <a:lnTo>
                        <a:pt x="51" y="40"/>
                      </a:lnTo>
                      <a:lnTo>
                        <a:pt x="62" y="36"/>
                      </a:lnTo>
                      <a:lnTo>
                        <a:pt x="72" y="33"/>
                      </a:lnTo>
                      <a:lnTo>
                        <a:pt x="78" y="33"/>
                      </a:lnTo>
                      <a:lnTo>
                        <a:pt x="88" y="33"/>
                      </a:lnTo>
                      <a:lnTo>
                        <a:pt x="97" y="36"/>
                      </a:lnTo>
                      <a:lnTo>
                        <a:pt x="108" y="40"/>
                      </a:lnTo>
                      <a:lnTo>
                        <a:pt x="115" y="46"/>
                      </a:lnTo>
                      <a:lnTo>
                        <a:pt x="120" y="57"/>
                      </a:lnTo>
                      <a:lnTo>
                        <a:pt x="124" y="63"/>
                      </a:lnTo>
                      <a:lnTo>
                        <a:pt x="127" y="73"/>
                      </a:lnTo>
                      <a:lnTo>
                        <a:pt x="127" y="80"/>
                      </a:lnTo>
                      <a:lnTo>
                        <a:pt x="127" y="89"/>
                      </a:lnTo>
                      <a:lnTo>
                        <a:pt x="124" y="99"/>
                      </a:lnTo>
                      <a:lnTo>
                        <a:pt x="120" y="105"/>
                      </a:lnTo>
                      <a:lnTo>
                        <a:pt x="115" y="112"/>
                      </a:lnTo>
                      <a:lnTo>
                        <a:pt x="108" y="119"/>
                      </a:lnTo>
                      <a:lnTo>
                        <a:pt x="97" y="122"/>
                      </a:lnTo>
                      <a:lnTo>
                        <a:pt x="88" y="126"/>
                      </a:lnTo>
                      <a:lnTo>
                        <a:pt x="78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928" y="1891"/>
                  <a:ext cx="434" cy="255"/>
                </a:xfrm>
                <a:custGeom>
                  <a:avLst/>
                  <a:gdLst>
                    <a:gd name="T0" fmla="*/ 1 w 867"/>
                    <a:gd name="T1" fmla="*/ 1 h 510"/>
                    <a:gd name="T2" fmla="*/ 1 w 867"/>
                    <a:gd name="T3" fmla="*/ 0 h 510"/>
                    <a:gd name="T4" fmla="*/ 0 w 867"/>
                    <a:gd name="T5" fmla="*/ 1 h 510"/>
                    <a:gd name="T6" fmla="*/ 1 w 867"/>
                    <a:gd name="T7" fmla="*/ 1 h 510"/>
                    <a:gd name="T8" fmla="*/ 1 w 867"/>
                    <a:gd name="T9" fmla="*/ 1 h 5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7"/>
                    <a:gd name="T16" fmla="*/ 0 h 510"/>
                    <a:gd name="T17" fmla="*/ 867 w 867"/>
                    <a:gd name="T18" fmla="*/ 510 h 5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7" h="510">
                      <a:moveTo>
                        <a:pt x="867" y="32"/>
                      </a:moveTo>
                      <a:lnTo>
                        <a:pt x="850" y="0"/>
                      </a:lnTo>
                      <a:lnTo>
                        <a:pt x="0" y="477"/>
                      </a:lnTo>
                      <a:lnTo>
                        <a:pt x="23" y="510"/>
                      </a:lnTo>
                      <a:lnTo>
                        <a:pt x="867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" name="Line 41"/>
                <p:cNvSpPr>
                  <a:spLocks noChangeShapeType="1"/>
                </p:cNvSpPr>
                <p:nvPr/>
              </p:nvSpPr>
              <p:spPr bwMode="auto">
                <a:xfrm>
                  <a:off x="4332" y="1888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 flipV="1">
                <a:off x="4604" y="2205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" name="Text Box 75"/>
            <p:cNvSpPr txBox="1">
              <a:spLocks noChangeArrowheads="1"/>
            </p:cNvSpPr>
            <p:nvPr/>
          </p:nvSpPr>
          <p:spPr bwMode="auto">
            <a:xfrm>
              <a:off x="1111" y="3203"/>
              <a:ext cx="10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2400" b="0">
                  <a:ea typeface="新細明體" charset="-120"/>
                </a:rPr>
                <a:t>NOT gate</a:t>
              </a:r>
            </a:p>
          </p:txBody>
        </p:sp>
        <p:sp>
          <p:nvSpPr>
            <p:cNvPr id="29" name="Rectangle 81"/>
            <p:cNvSpPr>
              <a:spLocks noChangeArrowheads="1"/>
            </p:cNvSpPr>
            <p:nvPr/>
          </p:nvSpPr>
          <p:spPr bwMode="auto">
            <a:xfrm>
              <a:off x="158" y="2251"/>
              <a:ext cx="2087" cy="122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TW" altLang="en-US" b="0">
                <a:latin typeface="Courier" pitchFamily="49" charset="0"/>
                <a:ea typeface="新細明體" charset="-120"/>
              </a:endParaRPr>
            </a:p>
          </p:txBody>
        </p:sp>
      </p:grpSp>
      <p:grpSp>
        <p:nvGrpSpPr>
          <p:cNvPr id="41" name="群組 72"/>
          <p:cNvGrpSpPr>
            <a:grpSpLocks/>
          </p:cNvGrpSpPr>
          <p:nvPr/>
        </p:nvGrpSpPr>
        <p:grpSpPr bwMode="auto">
          <a:xfrm>
            <a:off x="3708400" y="3573463"/>
            <a:ext cx="5111750" cy="1970087"/>
            <a:chOff x="3708400" y="3573463"/>
            <a:chExt cx="5111750" cy="1970087"/>
          </a:xfrm>
        </p:grpSpPr>
        <p:grpSp>
          <p:nvGrpSpPr>
            <p:cNvPr id="42" name="Group 97"/>
            <p:cNvGrpSpPr>
              <a:grpSpLocks/>
            </p:cNvGrpSpPr>
            <p:nvPr/>
          </p:nvGrpSpPr>
          <p:grpSpPr bwMode="auto">
            <a:xfrm>
              <a:off x="3708400" y="3573465"/>
              <a:ext cx="5111750" cy="1970088"/>
              <a:chOff x="2336" y="2251"/>
              <a:chExt cx="3220" cy="1241"/>
            </a:xfrm>
          </p:grpSpPr>
          <p:sp>
            <p:nvSpPr>
              <p:cNvPr id="45" name="Rectangle 83"/>
              <p:cNvSpPr>
                <a:spLocks noChangeArrowheads="1"/>
              </p:cNvSpPr>
              <p:nvPr/>
            </p:nvSpPr>
            <p:spPr bwMode="auto">
              <a:xfrm>
                <a:off x="2336" y="2251"/>
                <a:ext cx="3220" cy="1224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TW" altLang="en-US" b="0">
                  <a:latin typeface="Courier" pitchFamily="49" charset="0"/>
                  <a:ea typeface="新細明體" charset="-120"/>
                </a:endParaRPr>
              </a:p>
            </p:txBody>
          </p:sp>
          <p:grpSp>
            <p:nvGrpSpPr>
              <p:cNvPr id="46" name="Group 96"/>
              <p:cNvGrpSpPr>
                <a:grpSpLocks/>
              </p:cNvGrpSpPr>
              <p:nvPr/>
            </p:nvGrpSpPr>
            <p:grpSpPr bwMode="auto">
              <a:xfrm>
                <a:off x="2426" y="2296"/>
                <a:ext cx="3039" cy="1196"/>
                <a:chOff x="2426" y="2296"/>
                <a:chExt cx="3039" cy="1196"/>
              </a:xfrm>
            </p:grpSpPr>
            <p:sp>
              <p:nvSpPr>
                <p:cNvPr id="4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880" y="2296"/>
                  <a:ext cx="27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TW" sz="2000" b="0">
                      <a:ea typeface="新細明體" charset="-120"/>
                    </a:rPr>
                    <a:t>A</a:t>
                  </a:r>
                </a:p>
              </p:txBody>
            </p:sp>
            <p:sp>
              <p:nvSpPr>
                <p:cNvPr id="4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026" y="2342"/>
                  <a:ext cx="27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TW" sz="2000" b="0">
                      <a:ea typeface="新細明體" charset="-120"/>
                    </a:rPr>
                    <a:t>B</a:t>
                  </a:r>
                </a:p>
              </p:txBody>
            </p:sp>
            <p:sp>
              <p:nvSpPr>
                <p:cNvPr id="49" name="Line 45"/>
                <p:cNvSpPr>
                  <a:spLocks noChangeShapeType="1"/>
                </p:cNvSpPr>
                <p:nvPr/>
              </p:nvSpPr>
              <p:spPr bwMode="auto">
                <a:xfrm>
                  <a:off x="3470" y="240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" name="Freeform 48"/>
                <p:cNvSpPr>
                  <a:spLocks noEditPoints="1"/>
                </p:cNvSpPr>
                <p:nvPr/>
              </p:nvSpPr>
              <p:spPr bwMode="auto">
                <a:xfrm>
                  <a:off x="2679" y="2606"/>
                  <a:ext cx="79" cy="78"/>
                </a:xfrm>
                <a:custGeom>
                  <a:avLst/>
                  <a:gdLst>
                    <a:gd name="T0" fmla="*/ 1 w 158"/>
                    <a:gd name="T1" fmla="*/ 0 h 158"/>
                    <a:gd name="T2" fmla="*/ 1 w 158"/>
                    <a:gd name="T3" fmla="*/ 0 h 158"/>
                    <a:gd name="T4" fmla="*/ 1 w 158"/>
                    <a:gd name="T5" fmla="*/ 0 h 158"/>
                    <a:gd name="T6" fmla="*/ 1 w 158"/>
                    <a:gd name="T7" fmla="*/ 0 h 158"/>
                    <a:gd name="T8" fmla="*/ 1 w 158"/>
                    <a:gd name="T9" fmla="*/ 0 h 158"/>
                    <a:gd name="T10" fmla="*/ 1 w 158"/>
                    <a:gd name="T11" fmla="*/ 0 h 158"/>
                    <a:gd name="T12" fmla="*/ 1 w 158"/>
                    <a:gd name="T13" fmla="*/ 0 h 158"/>
                    <a:gd name="T14" fmla="*/ 1 w 158"/>
                    <a:gd name="T15" fmla="*/ 0 h 158"/>
                    <a:gd name="T16" fmla="*/ 1 w 158"/>
                    <a:gd name="T17" fmla="*/ 0 h 158"/>
                    <a:gd name="T18" fmla="*/ 1 w 158"/>
                    <a:gd name="T19" fmla="*/ 0 h 158"/>
                    <a:gd name="T20" fmla="*/ 1 w 158"/>
                    <a:gd name="T21" fmla="*/ 0 h 158"/>
                    <a:gd name="T22" fmla="*/ 1 w 158"/>
                    <a:gd name="T23" fmla="*/ 0 h 158"/>
                    <a:gd name="T24" fmla="*/ 1 w 158"/>
                    <a:gd name="T25" fmla="*/ 0 h 158"/>
                    <a:gd name="T26" fmla="*/ 1 w 158"/>
                    <a:gd name="T27" fmla="*/ 0 h 158"/>
                    <a:gd name="T28" fmla="*/ 1 w 158"/>
                    <a:gd name="T29" fmla="*/ 0 h 158"/>
                    <a:gd name="T30" fmla="*/ 1 w 158"/>
                    <a:gd name="T31" fmla="*/ 0 h 158"/>
                    <a:gd name="T32" fmla="*/ 1 w 158"/>
                    <a:gd name="T33" fmla="*/ 0 h 158"/>
                    <a:gd name="T34" fmla="*/ 1 w 158"/>
                    <a:gd name="T35" fmla="*/ 0 h 158"/>
                    <a:gd name="T36" fmla="*/ 1 w 158"/>
                    <a:gd name="T37" fmla="*/ 0 h 158"/>
                    <a:gd name="T38" fmla="*/ 1 w 158"/>
                    <a:gd name="T39" fmla="*/ 0 h 158"/>
                    <a:gd name="T40" fmla="*/ 1 w 158"/>
                    <a:gd name="T41" fmla="*/ 0 h 158"/>
                    <a:gd name="T42" fmla="*/ 1 w 158"/>
                    <a:gd name="T43" fmla="*/ 0 h 158"/>
                    <a:gd name="T44" fmla="*/ 1 w 158"/>
                    <a:gd name="T45" fmla="*/ 0 h 158"/>
                    <a:gd name="T46" fmla="*/ 1 w 158"/>
                    <a:gd name="T47" fmla="*/ 0 h 158"/>
                    <a:gd name="T48" fmla="*/ 1 w 158"/>
                    <a:gd name="T49" fmla="*/ 0 h 158"/>
                    <a:gd name="T50" fmla="*/ 1 w 158"/>
                    <a:gd name="T51" fmla="*/ 0 h 158"/>
                    <a:gd name="T52" fmla="*/ 1 w 158"/>
                    <a:gd name="T53" fmla="*/ 0 h 158"/>
                    <a:gd name="T54" fmla="*/ 1 w 158"/>
                    <a:gd name="T55" fmla="*/ 0 h 158"/>
                    <a:gd name="T56" fmla="*/ 1 w 158"/>
                    <a:gd name="T57" fmla="*/ 0 h 158"/>
                    <a:gd name="T58" fmla="*/ 1 w 158"/>
                    <a:gd name="T59" fmla="*/ 0 h 158"/>
                    <a:gd name="T60" fmla="*/ 1 w 158"/>
                    <a:gd name="T61" fmla="*/ 0 h 158"/>
                    <a:gd name="T62" fmla="*/ 1 w 158"/>
                    <a:gd name="T63" fmla="*/ 0 h 158"/>
                    <a:gd name="T64" fmla="*/ 1 w 158"/>
                    <a:gd name="T65" fmla="*/ 0 h 15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58"/>
                    <a:gd name="T100" fmla="*/ 0 h 158"/>
                    <a:gd name="T101" fmla="*/ 158 w 158"/>
                    <a:gd name="T102" fmla="*/ 158 h 15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58" h="158">
                      <a:moveTo>
                        <a:pt x="78" y="0"/>
                      </a:moveTo>
                      <a:lnTo>
                        <a:pt x="62" y="0"/>
                      </a:lnTo>
                      <a:lnTo>
                        <a:pt x="49" y="6"/>
                      </a:lnTo>
                      <a:lnTo>
                        <a:pt x="36" y="13"/>
                      </a:lnTo>
                      <a:lnTo>
                        <a:pt x="23" y="23"/>
                      </a:lnTo>
                      <a:lnTo>
                        <a:pt x="13" y="36"/>
                      </a:lnTo>
                      <a:lnTo>
                        <a:pt x="6" y="49"/>
                      </a:lnTo>
                      <a:lnTo>
                        <a:pt x="3" y="62"/>
                      </a:lnTo>
                      <a:lnTo>
                        <a:pt x="0" y="79"/>
                      </a:lnTo>
                      <a:lnTo>
                        <a:pt x="3" y="96"/>
                      </a:lnTo>
                      <a:lnTo>
                        <a:pt x="6" y="112"/>
                      </a:lnTo>
                      <a:lnTo>
                        <a:pt x="13" y="125"/>
                      </a:lnTo>
                      <a:lnTo>
                        <a:pt x="23" y="135"/>
                      </a:lnTo>
                      <a:lnTo>
                        <a:pt x="36" y="144"/>
                      </a:lnTo>
                      <a:lnTo>
                        <a:pt x="49" y="151"/>
                      </a:lnTo>
                      <a:lnTo>
                        <a:pt x="62" y="158"/>
                      </a:lnTo>
                      <a:lnTo>
                        <a:pt x="78" y="158"/>
                      </a:lnTo>
                      <a:lnTo>
                        <a:pt x="95" y="158"/>
                      </a:lnTo>
                      <a:lnTo>
                        <a:pt x="112" y="151"/>
                      </a:lnTo>
                      <a:lnTo>
                        <a:pt x="124" y="144"/>
                      </a:lnTo>
                      <a:lnTo>
                        <a:pt x="135" y="135"/>
                      </a:lnTo>
                      <a:lnTo>
                        <a:pt x="145" y="125"/>
                      </a:lnTo>
                      <a:lnTo>
                        <a:pt x="151" y="112"/>
                      </a:lnTo>
                      <a:lnTo>
                        <a:pt x="158" y="96"/>
                      </a:lnTo>
                      <a:lnTo>
                        <a:pt x="158" y="79"/>
                      </a:lnTo>
                      <a:lnTo>
                        <a:pt x="158" y="62"/>
                      </a:lnTo>
                      <a:lnTo>
                        <a:pt x="151" y="49"/>
                      </a:lnTo>
                      <a:lnTo>
                        <a:pt x="145" y="36"/>
                      </a:lnTo>
                      <a:lnTo>
                        <a:pt x="135" y="23"/>
                      </a:lnTo>
                      <a:lnTo>
                        <a:pt x="124" y="13"/>
                      </a:lnTo>
                      <a:lnTo>
                        <a:pt x="112" y="6"/>
                      </a:lnTo>
                      <a:lnTo>
                        <a:pt x="95" y="0"/>
                      </a:lnTo>
                      <a:lnTo>
                        <a:pt x="78" y="0"/>
                      </a:lnTo>
                      <a:close/>
                      <a:moveTo>
                        <a:pt x="78" y="125"/>
                      </a:moveTo>
                      <a:lnTo>
                        <a:pt x="72" y="125"/>
                      </a:lnTo>
                      <a:lnTo>
                        <a:pt x="62" y="121"/>
                      </a:lnTo>
                      <a:lnTo>
                        <a:pt x="52" y="119"/>
                      </a:lnTo>
                      <a:lnTo>
                        <a:pt x="49" y="112"/>
                      </a:lnTo>
                      <a:lnTo>
                        <a:pt x="42" y="105"/>
                      </a:lnTo>
                      <a:lnTo>
                        <a:pt x="36" y="98"/>
                      </a:lnTo>
                      <a:lnTo>
                        <a:pt x="32" y="89"/>
                      </a:lnTo>
                      <a:lnTo>
                        <a:pt x="32" y="79"/>
                      </a:lnTo>
                      <a:lnTo>
                        <a:pt x="32" y="72"/>
                      </a:lnTo>
                      <a:lnTo>
                        <a:pt x="36" y="62"/>
                      </a:lnTo>
                      <a:lnTo>
                        <a:pt x="42" y="56"/>
                      </a:lnTo>
                      <a:lnTo>
                        <a:pt x="49" y="46"/>
                      </a:lnTo>
                      <a:lnTo>
                        <a:pt x="52" y="39"/>
                      </a:lnTo>
                      <a:lnTo>
                        <a:pt x="62" y="36"/>
                      </a:lnTo>
                      <a:lnTo>
                        <a:pt x="72" y="33"/>
                      </a:lnTo>
                      <a:lnTo>
                        <a:pt x="78" y="33"/>
                      </a:lnTo>
                      <a:lnTo>
                        <a:pt x="89" y="33"/>
                      </a:lnTo>
                      <a:lnTo>
                        <a:pt x="99" y="36"/>
                      </a:lnTo>
                      <a:lnTo>
                        <a:pt x="108" y="39"/>
                      </a:lnTo>
                      <a:lnTo>
                        <a:pt x="115" y="46"/>
                      </a:lnTo>
                      <a:lnTo>
                        <a:pt x="122" y="56"/>
                      </a:lnTo>
                      <a:lnTo>
                        <a:pt x="124" y="62"/>
                      </a:lnTo>
                      <a:lnTo>
                        <a:pt x="128" y="72"/>
                      </a:lnTo>
                      <a:lnTo>
                        <a:pt x="128" y="79"/>
                      </a:lnTo>
                      <a:lnTo>
                        <a:pt x="128" y="89"/>
                      </a:lnTo>
                      <a:lnTo>
                        <a:pt x="124" y="98"/>
                      </a:lnTo>
                      <a:lnTo>
                        <a:pt x="122" y="105"/>
                      </a:lnTo>
                      <a:lnTo>
                        <a:pt x="115" y="112"/>
                      </a:lnTo>
                      <a:lnTo>
                        <a:pt x="108" y="119"/>
                      </a:lnTo>
                      <a:lnTo>
                        <a:pt x="99" y="121"/>
                      </a:lnTo>
                      <a:lnTo>
                        <a:pt x="89" y="125"/>
                      </a:lnTo>
                      <a:lnTo>
                        <a:pt x="78" y="1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" name="Freeform 49"/>
                <p:cNvSpPr>
                  <a:spLocks noEditPoints="1"/>
                </p:cNvSpPr>
                <p:nvPr/>
              </p:nvSpPr>
              <p:spPr bwMode="auto">
                <a:xfrm>
                  <a:off x="3164" y="2353"/>
                  <a:ext cx="79" cy="79"/>
                </a:xfrm>
                <a:custGeom>
                  <a:avLst/>
                  <a:gdLst>
                    <a:gd name="T0" fmla="*/ 1 w 157"/>
                    <a:gd name="T1" fmla="*/ 0 h 158"/>
                    <a:gd name="T2" fmla="*/ 1 w 157"/>
                    <a:gd name="T3" fmla="*/ 1 h 158"/>
                    <a:gd name="T4" fmla="*/ 1 w 157"/>
                    <a:gd name="T5" fmla="*/ 1 h 158"/>
                    <a:gd name="T6" fmla="*/ 1 w 157"/>
                    <a:gd name="T7" fmla="*/ 1 h 158"/>
                    <a:gd name="T8" fmla="*/ 1 w 157"/>
                    <a:gd name="T9" fmla="*/ 1 h 158"/>
                    <a:gd name="T10" fmla="*/ 1 w 157"/>
                    <a:gd name="T11" fmla="*/ 1 h 158"/>
                    <a:gd name="T12" fmla="*/ 1 w 157"/>
                    <a:gd name="T13" fmla="*/ 1 h 158"/>
                    <a:gd name="T14" fmla="*/ 1 w 157"/>
                    <a:gd name="T15" fmla="*/ 1 h 158"/>
                    <a:gd name="T16" fmla="*/ 1 w 157"/>
                    <a:gd name="T17" fmla="*/ 1 h 158"/>
                    <a:gd name="T18" fmla="*/ 1 w 157"/>
                    <a:gd name="T19" fmla="*/ 1 h 158"/>
                    <a:gd name="T20" fmla="*/ 1 w 157"/>
                    <a:gd name="T21" fmla="*/ 1 h 158"/>
                    <a:gd name="T22" fmla="*/ 1 w 157"/>
                    <a:gd name="T23" fmla="*/ 1 h 158"/>
                    <a:gd name="T24" fmla="*/ 1 w 157"/>
                    <a:gd name="T25" fmla="*/ 1 h 158"/>
                    <a:gd name="T26" fmla="*/ 1 w 157"/>
                    <a:gd name="T27" fmla="*/ 1 h 158"/>
                    <a:gd name="T28" fmla="*/ 1 w 157"/>
                    <a:gd name="T29" fmla="*/ 1 h 158"/>
                    <a:gd name="T30" fmla="*/ 1 w 157"/>
                    <a:gd name="T31" fmla="*/ 0 h 158"/>
                    <a:gd name="T32" fmla="*/ 1 w 157"/>
                    <a:gd name="T33" fmla="*/ 1 h 158"/>
                    <a:gd name="T34" fmla="*/ 1 w 157"/>
                    <a:gd name="T35" fmla="*/ 1 h 158"/>
                    <a:gd name="T36" fmla="*/ 1 w 157"/>
                    <a:gd name="T37" fmla="*/ 1 h 158"/>
                    <a:gd name="T38" fmla="*/ 1 w 157"/>
                    <a:gd name="T39" fmla="*/ 1 h 158"/>
                    <a:gd name="T40" fmla="*/ 1 w 157"/>
                    <a:gd name="T41" fmla="*/ 1 h 158"/>
                    <a:gd name="T42" fmla="*/ 1 w 157"/>
                    <a:gd name="T43" fmla="*/ 1 h 158"/>
                    <a:gd name="T44" fmla="*/ 1 w 157"/>
                    <a:gd name="T45" fmla="*/ 1 h 158"/>
                    <a:gd name="T46" fmla="*/ 1 w 157"/>
                    <a:gd name="T47" fmla="*/ 1 h 158"/>
                    <a:gd name="T48" fmla="*/ 1 w 157"/>
                    <a:gd name="T49" fmla="*/ 1 h 158"/>
                    <a:gd name="T50" fmla="*/ 1 w 157"/>
                    <a:gd name="T51" fmla="*/ 1 h 158"/>
                    <a:gd name="T52" fmla="*/ 1 w 157"/>
                    <a:gd name="T53" fmla="*/ 1 h 158"/>
                    <a:gd name="T54" fmla="*/ 1 w 157"/>
                    <a:gd name="T55" fmla="*/ 1 h 158"/>
                    <a:gd name="T56" fmla="*/ 1 w 157"/>
                    <a:gd name="T57" fmla="*/ 1 h 158"/>
                    <a:gd name="T58" fmla="*/ 1 w 157"/>
                    <a:gd name="T59" fmla="*/ 1 h 158"/>
                    <a:gd name="T60" fmla="*/ 1 w 157"/>
                    <a:gd name="T61" fmla="*/ 1 h 158"/>
                    <a:gd name="T62" fmla="*/ 1 w 157"/>
                    <a:gd name="T63" fmla="*/ 1 h 158"/>
                    <a:gd name="T64" fmla="*/ 1 w 157"/>
                    <a:gd name="T65" fmla="*/ 1 h 15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57"/>
                    <a:gd name="T100" fmla="*/ 0 h 158"/>
                    <a:gd name="T101" fmla="*/ 157 w 157"/>
                    <a:gd name="T102" fmla="*/ 158 h 15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57" h="158">
                      <a:moveTo>
                        <a:pt x="78" y="0"/>
                      </a:moveTo>
                      <a:lnTo>
                        <a:pt x="62" y="0"/>
                      </a:lnTo>
                      <a:lnTo>
                        <a:pt x="49" y="7"/>
                      </a:lnTo>
                      <a:lnTo>
                        <a:pt x="35" y="13"/>
                      </a:lnTo>
                      <a:lnTo>
                        <a:pt x="23" y="23"/>
                      </a:lnTo>
                      <a:lnTo>
                        <a:pt x="12" y="36"/>
                      </a:lnTo>
                      <a:lnTo>
                        <a:pt x="5" y="50"/>
                      </a:lnTo>
                      <a:lnTo>
                        <a:pt x="2" y="63"/>
                      </a:lnTo>
                      <a:lnTo>
                        <a:pt x="0" y="80"/>
                      </a:lnTo>
                      <a:lnTo>
                        <a:pt x="2" y="96"/>
                      </a:lnTo>
                      <a:lnTo>
                        <a:pt x="5" y="112"/>
                      </a:lnTo>
                      <a:lnTo>
                        <a:pt x="12" y="126"/>
                      </a:lnTo>
                      <a:lnTo>
                        <a:pt x="23" y="135"/>
                      </a:lnTo>
                      <a:lnTo>
                        <a:pt x="35" y="145"/>
                      </a:lnTo>
                      <a:lnTo>
                        <a:pt x="49" y="152"/>
                      </a:lnTo>
                      <a:lnTo>
                        <a:pt x="62" y="158"/>
                      </a:lnTo>
                      <a:lnTo>
                        <a:pt x="78" y="158"/>
                      </a:lnTo>
                      <a:lnTo>
                        <a:pt x="95" y="158"/>
                      </a:lnTo>
                      <a:lnTo>
                        <a:pt x="111" y="152"/>
                      </a:lnTo>
                      <a:lnTo>
                        <a:pt x="124" y="145"/>
                      </a:lnTo>
                      <a:lnTo>
                        <a:pt x="134" y="135"/>
                      </a:lnTo>
                      <a:lnTo>
                        <a:pt x="145" y="126"/>
                      </a:lnTo>
                      <a:lnTo>
                        <a:pt x="150" y="112"/>
                      </a:lnTo>
                      <a:lnTo>
                        <a:pt x="157" y="96"/>
                      </a:lnTo>
                      <a:lnTo>
                        <a:pt x="157" y="80"/>
                      </a:lnTo>
                      <a:lnTo>
                        <a:pt x="157" y="63"/>
                      </a:lnTo>
                      <a:lnTo>
                        <a:pt x="150" y="50"/>
                      </a:lnTo>
                      <a:lnTo>
                        <a:pt x="145" y="36"/>
                      </a:lnTo>
                      <a:lnTo>
                        <a:pt x="134" y="23"/>
                      </a:lnTo>
                      <a:lnTo>
                        <a:pt x="124" y="13"/>
                      </a:lnTo>
                      <a:lnTo>
                        <a:pt x="111" y="7"/>
                      </a:lnTo>
                      <a:lnTo>
                        <a:pt x="95" y="0"/>
                      </a:lnTo>
                      <a:lnTo>
                        <a:pt x="78" y="0"/>
                      </a:lnTo>
                      <a:close/>
                      <a:moveTo>
                        <a:pt x="78" y="126"/>
                      </a:moveTo>
                      <a:lnTo>
                        <a:pt x="72" y="126"/>
                      </a:lnTo>
                      <a:lnTo>
                        <a:pt x="62" y="122"/>
                      </a:lnTo>
                      <a:lnTo>
                        <a:pt x="51" y="119"/>
                      </a:lnTo>
                      <a:lnTo>
                        <a:pt x="49" y="112"/>
                      </a:lnTo>
                      <a:lnTo>
                        <a:pt x="42" y="105"/>
                      </a:lnTo>
                      <a:lnTo>
                        <a:pt x="35" y="99"/>
                      </a:lnTo>
                      <a:lnTo>
                        <a:pt x="32" y="89"/>
                      </a:lnTo>
                      <a:lnTo>
                        <a:pt x="32" y="80"/>
                      </a:lnTo>
                      <a:lnTo>
                        <a:pt x="32" y="73"/>
                      </a:lnTo>
                      <a:lnTo>
                        <a:pt x="35" y="63"/>
                      </a:lnTo>
                      <a:lnTo>
                        <a:pt x="42" y="57"/>
                      </a:lnTo>
                      <a:lnTo>
                        <a:pt x="49" y="46"/>
                      </a:lnTo>
                      <a:lnTo>
                        <a:pt x="51" y="40"/>
                      </a:lnTo>
                      <a:lnTo>
                        <a:pt x="62" y="36"/>
                      </a:lnTo>
                      <a:lnTo>
                        <a:pt x="72" y="33"/>
                      </a:lnTo>
                      <a:lnTo>
                        <a:pt x="78" y="33"/>
                      </a:lnTo>
                      <a:lnTo>
                        <a:pt x="88" y="33"/>
                      </a:lnTo>
                      <a:lnTo>
                        <a:pt x="97" y="36"/>
                      </a:lnTo>
                      <a:lnTo>
                        <a:pt x="108" y="40"/>
                      </a:lnTo>
                      <a:lnTo>
                        <a:pt x="115" y="46"/>
                      </a:lnTo>
                      <a:lnTo>
                        <a:pt x="120" y="57"/>
                      </a:lnTo>
                      <a:lnTo>
                        <a:pt x="124" y="63"/>
                      </a:lnTo>
                      <a:lnTo>
                        <a:pt x="127" y="73"/>
                      </a:lnTo>
                      <a:lnTo>
                        <a:pt x="127" y="80"/>
                      </a:lnTo>
                      <a:lnTo>
                        <a:pt x="127" y="89"/>
                      </a:lnTo>
                      <a:lnTo>
                        <a:pt x="124" y="99"/>
                      </a:lnTo>
                      <a:lnTo>
                        <a:pt x="120" y="105"/>
                      </a:lnTo>
                      <a:lnTo>
                        <a:pt x="115" y="112"/>
                      </a:lnTo>
                      <a:lnTo>
                        <a:pt x="108" y="119"/>
                      </a:lnTo>
                      <a:lnTo>
                        <a:pt x="97" y="122"/>
                      </a:lnTo>
                      <a:lnTo>
                        <a:pt x="88" y="126"/>
                      </a:lnTo>
                      <a:lnTo>
                        <a:pt x="78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" name="Freeform 50"/>
                <p:cNvSpPr>
                  <a:spLocks/>
                </p:cNvSpPr>
                <p:nvPr/>
              </p:nvSpPr>
              <p:spPr bwMode="auto">
                <a:xfrm>
                  <a:off x="2751" y="2404"/>
                  <a:ext cx="438" cy="255"/>
                </a:xfrm>
                <a:custGeom>
                  <a:avLst/>
                  <a:gdLst>
                    <a:gd name="T0" fmla="*/ 1 w 867"/>
                    <a:gd name="T1" fmla="*/ 1 h 510"/>
                    <a:gd name="T2" fmla="*/ 1 w 867"/>
                    <a:gd name="T3" fmla="*/ 0 h 510"/>
                    <a:gd name="T4" fmla="*/ 0 w 867"/>
                    <a:gd name="T5" fmla="*/ 1 h 510"/>
                    <a:gd name="T6" fmla="*/ 1 w 867"/>
                    <a:gd name="T7" fmla="*/ 1 h 510"/>
                    <a:gd name="T8" fmla="*/ 1 w 867"/>
                    <a:gd name="T9" fmla="*/ 1 h 5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7"/>
                    <a:gd name="T16" fmla="*/ 0 h 510"/>
                    <a:gd name="T17" fmla="*/ 867 w 867"/>
                    <a:gd name="T18" fmla="*/ 510 h 5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7" h="510">
                      <a:moveTo>
                        <a:pt x="867" y="32"/>
                      </a:moveTo>
                      <a:lnTo>
                        <a:pt x="850" y="0"/>
                      </a:lnTo>
                      <a:lnTo>
                        <a:pt x="0" y="477"/>
                      </a:lnTo>
                      <a:lnTo>
                        <a:pt x="23" y="510"/>
                      </a:lnTo>
                      <a:lnTo>
                        <a:pt x="867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auto">
                <a:xfrm>
                  <a:off x="3234" y="2403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pic>
              <p:nvPicPr>
                <p:cNvPr id="54" name="Picture 53" descr="MCj03457700000[1]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71" y="2412"/>
                  <a:ext cx="1338" cy="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5" name="Picture 54" descr="MCj03457700000[1]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431" y="2861"/>
                  <a:ext cx="1450" cy="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6" name="Line 55"/>
                <p:cNvSpPr>
                  <a:spLocks noChangeShapeType="1"/>
                </p:cNvSpPr>
                <p:nvPr/>
              </p:nvSpPr>
              <p:spPr bwMode="auto">
                <a:xfrm>
                  <a:off x="4802" y="2705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" name="Line 56"/>
                <p:cNvSpPr>
                  <a:spLocks noChangeShapeType="1"/>
                </p:cNvSpPr>
                <p:nvPr/>
              </p:nvSpPr>
              <p:spPr bwMode="auto">
                <a:xfrm>
                  <a:off x="4779" y="2976"/>
                  <a:ext cx="50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" name="Litebulb"/>
                <p:cNvSpPr>
                  <a:spLocks noEditPoints="1" noChangeArrowheads="1"/>
                </p:cNvSpPr>
                <p:nvPr/>
              </p:nvSpPr>
              <p:spPr bwMode="auto">
                <a:xfrm>
                  <a:off x="4962" y="2433"/>
                  <a:ext cx="503" cy="6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564 w 21600"/>
                    <a:gd name="T13" fmla="*/ 2179 h 21600"/>
                    <a:gd name="T14" fmla="*/ 18293 w 21600"/>
                    <a:gd name="T15" fmla="*/ 92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 extrusionOk="0">
                      <a:moveTo>
                        <a:pt x="10825" y="21723"/>
                      </a:moveTo>
                      <a:lnTo>
                        <a:pt x="11215" y="21723"/>
                      </a:lnTo>
                      <a:lnTo>
                        <a:pt x="11552" y="21688"/>
                      </a:lnTo>
                      <a:lnTo>
                        <a:pt x="11916" y="21617"/>
                      </a:lnTo>
                      <a:lnTo>
                        <a:pt x="12253" y="21547"/>
                      </a:lnTo>
                      <a:lnTo>
                        <a:pt x="12617" y="21441"/>
                      </a:lnTo>
                      <a:lnTo>
                        <a:pt x="12902" y="21317"/>
                      </a:lnTo>
                      <a:lnTo>
                        <a:pt x="13162" y="21176"/>
                      </a:lnTo>
                      <a:lnTo>
                        <a:pt x="13396" y="21000"/>
                      </a:lnTo>
                      <a:lnTo>
                        <a:pt x="13655" y="20841"/>
                      </a:lnTo>
                      <a:lnTo>
                        <a:pt x="13863" y="20629"/>
                      </a:lnTo>
                      <a:lnTo>
                        <a:pt x="14045" y="20435"/>
                      </a:lnTo>
                      <a:lnTo>
                        <a:pt x="14200" y="20223"/>
                      </a:lnTo>
                      <a:lnTo>
                        <a:pt x="14356" y="19994"/>
                      </a:lnTo>
                      <a:lnTo>
                        <a:pt x="14460" y="19747"/>
                      </a:lnTo>
                      <a:lnTo>
                        <a:pt x="14512" y="19482"/>
                      </a:lnTo>
                      <a:lnTo>
                        <a:pt x="14512" y="19235"/>
                      </a:lnTo>
                      <a:lnTo>
                        <a:pt x="14512" y="19147"/>
                      </a:lnTo>
                      <a:lnTo>
                        <a:pt x="14512" y="18900"/>
                      </a:lnTo>
                      <a:lnTo>
                        <a:pt x="14512" y="18529"/>
                      </a:lnTo>
                      <a:lnTo>
                        <a:pt x="14512" y="18052"/>
                      </a:lnTo>
                      <a:lnTo>
                        <a:pt x="14512" y="17505"/>
                      </a:lnTo>
                      <a:lnTo>
                        <a:pt x="14512" y="16976"/>
                      </a:lnTo>
                      <a:lnTo>
                        <a:pt x="14512" y="16464"/>
                      </a:lnTo>
                      <a:lnTo>
                        <a:pt x="14512" y="15952"/>
                      </a:lnTo>
                      <a:lnTo>
                        <a:pt x="14512" y="15758"/>
                      </a:lnTo>
                      <a:lnTo>
                        <a:pt x="14616" y="15547"/>
                      </a:lnTo>
                      <a:lnTo>
                        <a:pt x="14694" y="15352"/>
                      </a:lnTo>
                      <a:lnTo>
                        <a:pt x="14798" y="15141"/>
                      </a:lnTo>
                      <a:lnTo>
                        <a:pt x="15161" y="14735"/>
                      </a:lnTo>
                      <a:lnTo>
                        <a:pt x="15602" y="14329"/>
                      </a:lnTo>
                      <a:lnTo>
                        <a:pt x="16745" y="13552"/>
                      </a:lnTo>
                      <a:lnTo>
                        <a:pt x="18043" y="12670"/>
                      </a:lnTo>
                      <a:lnTo>
                        <a:pt x="18744" y="12194"/>
                      </a:lnTo>
                      <a:lnTo>
                        <a:pt x="19341" y="11647"/>
                      </a:lnTo>
                      <a:lnTo>
                        <a:pt x="19938" y="11099"/>
                      </a:lnTo>
                      <a:lnTo>
                        <a:pt x="20483" y="10464"/>
                      </a:lnTo>
                      <a:lnTo>
                        <a:pt x="20743" y="10164"/>
                      </a:lnTo>
                      <a:lnTo>
                        <a:pt x="20950" y="9794"/>
                      </a:lnTo>
                      <a:lnTo>
                        <a:pt x="21132" y="9441"/>
                      </a:lnTo>
                      <a:lnTo>
                        <a:pt x="21288" y="9035"/>
                      </a:lnTo>
                      <a:lnTo>
                        <a:pt x="21444" y="8664"/>
                      </a:lnTo>
                      <a:lnTo>
                        <a:pt x="21548" y="8223"/>
                      </a:lnTo>
                      <a:lnTo>
                        <a:pt x="21600" y="7782"/>
                      </a:lnTo>
                      <a:lnTo>
                        <a:pt x="21600" y="7341"/>
                      </a:lnTo>
                      <a:lnTo>
                        <a:pt x="21600" y="6935"/>
                      </a:lnTo>
                      <a:lnTo>
                        <a:pt x="21548" y="6564"/>
                      </a:lnTo>
                      <a:lnTo>
                        <a:pt x="21496" y="6229"/>
                      </a:lnTo>
                      <a:lnTo>
                        <a:pt x="21392" y="5858"/>
                      </a:lnTo>
                      <a:lnTo>
                        <a:pt x="21288" y="5523"/>
                      </a:lnTo>
                      <a:lnTo>
                        <a:pt x="21132" y="5135"/>
                      </a:lnTo>
                      <a:lnTo>
                        <a:pt x="20950" y="4800"/>
                      </a:lnTo>
                      <a:lnTo>
                        <a:pt x="20743" y="4464"/>
                      </a:lnTo>
                      <a:lnTo>
                        <a:pt x="20535" y="4164"/>
                      </a:lnTo>
                      <a:lnTo>
                        <a:pt x="20301" y="3847"/>
                      </a:lnTo>
                      <a:lnTo>
                        <a:pt x="20042" y="3547"/>
                      </a:lnTo>
                      <a:lnTo>
                        <a:pt x="19782" y="3247"/>
                      </a:lnTo>
                      <a:lnTo>
                        <a:pt x="19133" y="2664"/>
                      </a:lnTo>
                      <a:lnTo>
                        <a:pt x="18458" y="2152"/>
                      </a:lnTo>
                      <a:lnTo>
                        <a:pt x="17705" y="1694"/>
                      </a:lnTo>
                      <a:lnTo>
                        <a:pt x="16849" y="1252"/>
                      </a:lnTo>
                      <a:lnTo>
                        <a:pt x="16407" y="1076"/>
                      </a:lnTo>
                      <a:lnTo>
                        <a:pt x="15940" y="900"/>
                      </a:lnTo>
                      <a:lnTo>
                        <a:pt x="15499" y="741"/>
                      </a:lnTo>
                      <a:lnTo>
                        <a:pt x="15057" y="600"/>
                      </a:lnTo>
                      <a:lnTo>
                        <a:pt x="14564" y="458"/>
                      </a:lnTo>
                      <a:lnTo>
                        <a:pt x="14045" y="335"/>
                      </a:lnTo>
                      <a:lnTo>
                        <a:pt x="13500" y="229"/>
                      </a:lnTo>
                      <a:lnTo>
                        <a:pt x="13006" y="158"/>
                      </a:lnTo>
                      <a:lnTo>
                        <a:pt x="12461" y="88"/>
                      </a:lnTo>
                      <a:lnTo>
                        <a:pt x="11968" y="52"/>
                      </a:lnTo>
                      <a:lnTo>
                        <a:pt x="11423" y="17"/>
                      </a:lnTo>
                      <a:lnTo>
                        <a:pt x="10825" y="17"/>
                      </a:lnTo>
                      <a:lnTo>
                        <a:pt x="10254" y="17"/>
                      </a:lnTo>
                      <a:lnTo>
                        <a:pt x="9709" y="52"/>
                      </a:lnTo>
                      <a:lnTo>
                        <a:pt x="9216" y="88"/>
                      </a:lnTo>
                      <a:lnTo>
                        <a:pt x="8671" y="158"/>
                      </a:lnTo>
                      <a:lnTo>
                        <a:pt x="8177" y="229"/>
                      </a:lnTo>
                      <a:lnTo>
                        <a:pt x="7632" y="335"/>
                      </a:lnTo>
                      <a:lnTo>
                        <a:pt x="7113" y="458"/>
                      </a:lnTo>
                      <a:lnTo>
                        <a:pt x="6620" y="600"/>
                      </a:lnTo>
                      <a:lnTo>
                        <a:pt x="6178" y="741"/>
                      </a:lnTo>
                      <a:lnTo>
                        <a:pt x="5737" y="900"/>
                      </a:lnTo>
                      <a:lnTo>
                        <a:pt x="5270" y="1076"/>
                      </a:lnTo>
                      <a:lnTo>
                        <a:pt x="4828" y="1252"/>
                      </a:lnTo>
                      <a:lnTo>
                        <a:pt x="3972" y="1694"/>
                      </a:lnTo>
                      <a:lnTo>
                        <a:pt x="3219" y="2152"/>
                      </a:lnTo>
                      <a:lnTo>
                        <a:pt x="2544" y="2664"/>
                      </a:lnTo>
                      <a:lnTo>
                        <a:pt x="1895" y="3247"/>
                      </a:lnTo>
                      <a:lnTo>
                        <a:pt x="1635" y="3547"/>
                      </a:lnTo>
                      <a:lnTo>
                        <a:pt x="1375" y="3847"/>
                      </a:lnTo>
                      <a:lnTo>
                        <a:pt x="1142" y="4164"/>
                      </a:lnTo>
                      <a:lnTo>
                        <a:pt x="934" y="4464"/>
                      </a:lnTo>
                      <a:lnTo>
                        <a:pt x="726" y="4800"/>
                      </a:lnTo>
                      <a:lnTo>
                        <a:pt x="545" y="5135"/>
                      </a:lnTo>
                      <a:lnTo>
                        <a:pt x="389" y="5523"/>
                      </a:lnTo>
                      <a:lnTo>
                        <a:pt x="285" y="5858"/>
                      </a:lnTo>
                      <a:lnTo>
                        <a:pt x="181" y="6229"/>
                      </a:lnTo>
                      <a:lnTo>
                        <a:pt x="129" y="6564"/>
                      </a:lnTo>
                      <a:lnTo>
                        <a:pt x="77" y="6935"/>
                      </a:lnTo>
                      <a:lnTo>
                        <a:pt x="77" y="7341"/>
                      </a:lnTo>
                      <a:lnTo>
                        <a:pt x="77" y="7782"/>
                      </a:lnTo>
                      <a:lnTo>
                        <a:pt x="129" y="8223"/>
                      </a:lnTo>
                      <a:lnTo>
                        <a:pt x="233" y="8664"/>
                      </a:lnTo>
                      <a:lnTo>
                        <a:pt x="389" y="9035"/>
                      </a:lnTo>
                      <a:lnTo>
                        <a:pt x="545" y="9441"/>
                      </a:lnTo>
                      <a:lnTo>
                        <a:pt x="726" y="9794"/>
                      </a:lnTo>
                      <a:lnTo>
                        <a:pt x="934" y="10164"/>
                      </a:lnTo>
                      <a:lnTo>
                        <a:pt x="1194" y="10464"/>
                      </a:lnTo>
                      <a:lnTo>
                        <a:pt x="1739" y="11099"/>
                      </a:lnTo>
                      <a:lnTo>
                        <a:pt x="2336" y="11647"/>
                      </a:lnTo>
                      <a:lnTo>
                        <a:pt x="2933" y="12194"/>
                      </a:lnTo>
                      <a:lnTo>
                        <a:pt x="3634" y="12670"/>
                      </a:lnTo>
                      <a:lnTo>
                        <a:pt x="4932" y="13552"/>
                      </a:lnTo>
                      <a:lnTo>
                        <a:pt x="6075" y="14329"/>
                      </a:lnTo>
                      <a:lnTo>
                        <a:pt x="6516" y="14735"/>
                      </a:lnTo>
                      <a:lnTo>
                        <a:pt x="6879" y="15141"/>
                      </a:lnTo>
                      <a:lnTo>
                        <a:pt x="6983" y="15352"/>
                      </a:lnTo>
                      <a:lnTo>
                        <a:pt x="7061" y="15547"/>
                      </a:lnTo>
                      <a:lnTo>
                        <a:pt x="7165" y="15758"/>
                      </a:lnTo>
                      <a:lnTo>
                        <a:pt x="7165" y="15952"/>
                      </a:lnTo>
                      <a:lnTo>
                        <a:pt x="7165" y="16464"/>
                      </a:lnTo>
                      <a:lnTo>
                        <a:pt x="7165" y="16976"/>
                      </a:lnTo>
                      <a:lnTo>
                        <a:pt x="7165" y="17505"/>
                      </a:lnTo>
                      <a:lnTo>
                        <a:pt x="7165" y="18052"/>
                      </a:lnTo>
                      <a:lnTo>
                        <a:pt x="7165" y="18529"/>
                      </a:lnTo>
                      <a:lnTo>
                        <a:pt x="7165" y="18900"/>
                      </a:lnTo>
                      <a:lnTo>
                        <a:pt x="7165" y="19147"/>
                      </a:lnTo>
                      <a:lnTo>
                        <a:pt x="7165" y="19235"/>
                      </a:lnTo>
                      <a:lnTo>
                        <a:pt x="7165" y="19482"/>
                      </a:lnTo>
                      <a:lnTo>
                        <a:pt x="7217" y="19747"/>
                      </a:lnTo>
                      <a:lnTo>
                        <a:pt x="7321" y="19994"/>
                      </a:lnTo>
                      <a:lnTo>
                        <a:pt x="7476" y="20223"/>
                      </a:lnTo>
                      <a:lnTo>
                        <a:pt x="7632" y="20435"/>
                      </a:lnTo>
                      <a:lnTo>
                        <a:pt x="7814" y="20629"/>
                      </a:lnTo>
                      <a:lnTo>
                        <a:pt x="8022" y="20841"/>
                      </a:lnTo>
                      <a:lnTo>
                        <a:pt x="8281" y="21000"/>
                      </a:lnTo>
                      <a:lnTo>
                        <a:pt x="8515" y="21176"/>
                      </a:lnTo>
                      <a:lnTo>
                        <a:pt x="8775" y="21317"/>
                      </a:lnTo>
                      <a:lnTo>
                        <a:pt x="9060" y="21441"/>
                      </a:lnTo>
                      <a:lnTo>
                        <a:pt x="9424" y="21547"/>
                      </a:lnTo>
                      <a:lnTo>
                        <a:pt x="9761" y="21617"/>
                      </a:lnTo>
                      <a:lnTo>
                        <a:pt x="10125" y="21688"/>
                      </a:lnTo>
                      <a:lnTo>
                        <a:pt x="10462" y="21723"/>
                      </a:lnTo>
                      <a:lnTo>
                        <a:pt x="10825" y="21723"/>
                      </a:lnTo>
                      <a:close/>
                    </a:path>
                    <a:path w="21600" h="21600" extrusionOk="0">
                      <a:moveTo>
                        <a:pt x="9242" y="14417"/>
                      </a:moveTo>
                      <a:lnTo>
                        <a:pt x="8541" y="12035"/>
                      </a:lnTo>
                      <a:lnTo>
                        <a:pt x="7295" y="10129"/>
                      </a:lnTo>
                      <a:lnTo>
                        <a:pt x="6905" y="9652"/>
                      </a:lnTo>
                      <a:lnTo>
                        <a:pt x="8541" y="10182"/>
                      </a:lnTo>
                      <a:lnTo>
                        <a:pt x="9787" y="9547"/>
                      </a:lnTo>
                      <a:lnTo>
                        <a:pt x="11189" y="10129"/>
                      </a:lnTo>
                      <a:lnTo>
                        <a:pt x="12279" y="9547"/>
                      </a:lnTo>
                      <a:lnTo>
                        <a:pt x="13370" y="10076"/>
                      </a:lnTo>
                      <a:lnTo>
                        <a:pt x="14850" y="9652"/>
                      </a:lnTo>
                      <a:lnTo>
                        <a:pt x="12902" y="12247"/>
                      </a:lnTo>
                      <a:lnTo>
                        <a:pt x="12357" y="14417"/>
                      </a:lnTo>
                      <a:moveTo>
                        <a:pt x="7191" y="15952"/>
                      </a:moveTo>
                      <a:lnTo>
                        <a:pt x="14512" y="15952"/>
                      </a:lnTo>
                      <a:lnTo>
                        <a:pt x="14512" y="17064"/>
                      </a:lnTo>
                      <a:lnTo>
                        <a:pt x="7191" y="17047"/>
                      </a:lnTo>
                      <a:lnTo>
                        <a:pt x="7191" y="18123"/>
                      </a:lnTo>
                      <a:lnTo>
                        <a:pt x="14512" y="18158"/>
                      </a:lnTo>
                      <a:lnTo>
                        <a:pt x="14538" y="19182"/>
                      </a:lnTo>
                      <a:lnTo>
                        <a:pt x="7217" y="19182"/>
                      </a:lnTo>
                    </a:path>
                  </a:pathLst>
                </a:custGeom>
                <a:solidFill>
                  <a:srgbClr val="FFFFCC"/>
                </a:solidFill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9" name="Group 61"/>
                <p:cNvGrpSpPr>
                  <a:grpSpLocks/>
                </p:cNvGrpSpPr>
                <p:nvPr/>
              </p:nvGrpSpPr>
              <p:grpSpPr bwMode="auto">
                <a:xfrm>
                  <a:off x="3361" y="2841"/>
                  <a:ext cx="1407" cy="363"/>
                  <a:chOff x="3378" y="1846"/>
                  <a:chExt cx="1407" cy="363"/>
                </a:xfrm>
              </p:grpSpPr>
              <p:sp>
                <p:nvSpPr>
                  <p:cNvPr id="6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4558" y="1891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65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8" y="2205"/>
                    <a:ext cx="227" cy="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66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378" y="2139"/>
                    <a:ext cx="488" cy="20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TW" altLang="en-US" b="0">
                      <a:latin typeface="Courier" pitchFamily="49" charset="0"/>
                      <a:ea typeface="新細明體" charset="-120"/>
                    </a:endParaRPr>
                  </a:p>
                </p:txBody>
              </p:sp>
              <p:sp>
                <p:nvSpPr>
                  <p:cNvPr id="67" name="Freeform 65"/>
                  <p:cNvSpPr>
                    <a:spLocks noEditPoints="1"/>
                  </p:cNvSpPr>
                  <p:nvPr/>
                </p:nvSpPr>
                <p:spPr bwMode="auto">
                  <a:xfrm>
                    <a:off x="3856" y="2107"/>
                    <a:ext cx="79" cy="78"/>
                  </a:xfrm>
                  <a:custGeom>
                    <a:avLst/>
                    <a:gdLst>
                      <a:gd name="T0" fmla="*/ 1 w 158"/>
                      <a:gd name="T1" fmla="*/ 0 h 158"/>
                      <a:gd name="T2" fmla="*/ 1 w 158"/>
                      <a:gd name="T3" fmla="*/ 0 h 158"/>
                      <a:gd name="T4" fmla="*/ 1 w 158"/>
                      <a:gd name="T5" fmla="*/ 0 h 158"/>
                      <a:gd name="T6" fmla="*/ 1 w 158"/>
                      <a:gd name="T7" fmla="*/ 0 h 158"/>
                      <a:gd name="T8" fmla="*/ 1 w 158"/>
                      <a:gd name="T9" fmla="*/ 0 h 158"/>
                      <a:gd name="T10" fmla="*/ 1 w 158"/>
                      <a:gd name="T11" fmla="*/ 0 h 158"/>
                      <a:gd name="T12" fmla="*/ 1 w 158"/>
                      <a:gd name="T13" fmla="*/ 0 h 158"/>
                      <a:gd name="T14" fmla="*/ 1 w 158"/>
                      <a:gd name="T15" fmla="*/ 0 h 158"/>
                      <a:gd name="T16" fmla="*/ 1 w 158"/>
                      <a:gd name="T17" fmla="*/ 0 h 158"/>
                      <a:gd name="T18" fmla="*/ 1 w 158"/>
                      <a:gd name="T19" fmla="*/ 0 h 158"/>
                      <a:gd name="T20" fmla="*/ 1 w 158"/>
                      <a:gd name="T21" fmla="*/ 0 h 158"/>
                      <a:gd name="T22" fmla="*/ 1 w 158"/>
                      <a:gd name="T23" fmla="*/ 0 h 158"/>
                      <a:gd name="T24" fmla="*/ 1 w 158"/>
                      <a:gd name="T25" fmla="*/ 0 h 158"/>
                      <a:gd name="T26" fmla="*/ 1 w 158"/>
                      <a:gd name="T27" fmla="*/ 0 h 158"/>
                      <a:gd name="T28" fmla="*/ 1 w 158"/>
                      <a:gd name="T29" fmla="*/ 0 h 158"/>
                      <a:gd name="T30" fmla="*/ 1 w 158"/>
                      <a:gd name="T31" fmla="*/ 0 h 158"/>
                      <a:gd name="T32" fmla="*/ 1 w 158"/>
                      <a:gd name="T33" fmla="*/ 0 h 158"/>
                      <a:gd name="T34" fmla="*/ 1 w 158"/>
                      <a:gd name="T35" fmla="*/ 0 h 158"/>
                      <a:gd name="T36" fmla="*/ 1 w 158"/>
                      <a:gd name="T37" fmla="*/ 0 h 158"/>
                      <a:gd name="T38" fmla="*/ 1 w 158"/>
                      <a:gd name="T39" fmla="*/ 0 h 158"/>
                      <a:gd name="T40" fmla="*/ 1 w 158"/>
                      <a:gd name="T41" fmla="*/ 0 h 158"/>
                      <a:gd name="T42" fmla="*/ 1 w 158"/>
                      <a:gd name="T43" fmla="*/ 0 h 158"/>
                      <a:gd name="T44" fmla="*/ 1 w 158"/>
                      <a:gd name="T45" fmla="*/ 0 h 158"/>
                      <a:gd name="T46" fmla="*/ 1 w 158"/>
                      <a:gd name="T47" fmla="*/ 0 h 158"/>
                      <a:gd name="T48" fmla="*/ 1 w 158"/>
                      <a:gd name="T49" fmla="*/ 0 h 158"/>
                      <a:gd name="T50" fmla="*/ 1 w 158"/>
                      <a:gd name="T51" fmla="*/ 0 h 158"/>
                      <a:gd name="T52" fmla="*/ 1 w 158"/>
                      <a:gd name="T53" fmla="*/ 0 h 158"/>
                      <a:gd name="T54" fmla="*/ 1 w 158"/>
                      <a:gd name="T55" fmla="*/ 0 h 158"/>
                      <a:gd name="T56" fmla="*/ 1 w 158"/>
                      <a:gd name="T57" fmla="*/ 0 h 158"/>
                      <a:gd name="T58" fmla="*/ 1 w 158"/>
                      <a:gd name="T59" fmla="*/ 0 h 158"/>
                      <a:gd name="T60" fmla="*/ 1 w 158"/>
                      <a:gd name="T61" fmla="*/ 0 h 158"/>
                      <a:gd name="T62" fmla="*/ 1 w 158"/>
                      <a:gd name="T63" fmla="*/ 0 h 158"/>
                      <a:gd name="T64" fmla="*/ 1 w 158"/>
                      <a:gd name="T65" fmla="*/ 0 h 15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58"/>
                      <a:gd name="T100" fmla="*/ 0 h 158"/>
                      <a:gd name="T101" fmla="*/ 158 w 158"/>
                      <a:gd name="T102" fmla="*/ 158 h 15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58" h="158">
                        <a:moveTo>
                          <a:pt x="78" y="0"/>
                        </a:moveTo>
                        <a:lnTo>
                          <a:pt x="62" y="0"/>
                        </a:lnTo>
                        <a:lnTo>
                          <a:pt x="49" y="6"/>
                        </a:lnTo>
                        <a:lnTo>
                          <a:pt x="36" y="13"/>
                        </a:lnTo>
                        <a:lnTo>
                          <a:pt x="23" y="23"/>
                        </a:lnTo>
                        <a:lnTo>
                          <a:pt x="13" y="36"/>
                        </a:lnTo>
                        <a:lnTo>
                          <a:pt x="6" y="49"/>
                        </a:lnTo>
                        <a:lnTo>
                          <a:pt x="3" y="62"/>
                        </a:lnTo>
                        <a:lnTo>
                          <a:pt x="0" y="79"/>
                        </a:lnTo>
                        <a:lnTo>
                          <a:pt x="3" y="96"/>
                        </a:lnTo>
                        <a:lnTo>
                          <a:pt x="6" y="112"/>
                        </a:lnTo>
                        <a:lnTo>
                          <a:pt x="13" y="125"/>
                        </a:lnTo>
                        <a:lnTo>
                          <a:pt x="23" y="135"/>
                        </a:lnTo>
                        <a:lnTo>
                          <a:pt x="36" y="144"/>
                        </a:lnTo>
                        <a:lnTo>
                          <a:pt x="49" y="151"/>
                        </a:lnTo>
                        <a:lnTo>
                          <a:pt x="62" y="158"/>
                        </a:lnTo>
                        <a:lnTo>
                          <a:pt x="78" y="158"/>
                        </a:lnTo>
                        <a:lnTo>
                          <a:pt x="95" y="158"/>
                        </a:lnTo>
                        <a:lnTo>
                          <a:pt x="112" y="151"/>
                        </a:lnTo>
                        <a:lnTo>
                          <a:pt x="124" y="144"/>
                        </a:lnTo>
                        <a:lnTo>
                          <a:pt x="135" y="135"/>
                        </a:lnTo>
                        <a:lnTo>
                          <a:pt x="145" y="125"/>
                        </a:lnTo>
                        <a:lnTo>
                          <a:pt x="151" y="112"/>
                        </a:lnTo>
                        <a:lnTo>
                          <a:pt x="158" y="96"/>
                        </a:lnTo>
                        <a:lnTo>
                          <a:pt x="158" y="79"/>
                        </a:lnTo>
                        <a:lnTo>
                          <a:pt x="158" y="62"/>
                        </a:lnTo>
                        <a:lnTo>
                          <a:pt x="151" y="49"/>
                        </a:lnTo>
                        <a:lnTo>
                          <a:pt x="145" y="36"/>
                        </a:lnTo>
                        <a:lnTo>
                          <a:pt x="135" y="23"/>
                        </a:lnTo>
                        <a:lnTo>
                          <a:pt x="124" y="13"/>
                        </a:lnTo>
                        <a:lnTo>
                          <a:pt x="112" y="6"/>
                        </a:lnTo>
                        <a:lnTo>
                          <a:pt x="95" y="0"/>
                        </a:lnTo>
                        <a:lnTo>
                          <a:pt x="78" y="0"/>
                        </a:lnTo>
                        <a:close/>
                        <a:moveTo>
                          <a:pt x="78" y="125"/>
                        </a:moveTo>
                        <a:lnTo>
                          <a:pt x="72" y="125"/>
                        </a:lnTo>
                        <a:lnTo>
                          <a:pt x="62" y="121"/>
                        </a:lnTo>
                        <a:lnTo>
                          <a:pt x="52" y="119"/>
                        </a:lnTo>
                        <a:lnTo>
                          <a:pt x="49" y="112"/>
                        </a:lnTo>
                        <a:lnTo>
                          <a:pt x="42" y="105"/>
                        </a:lnTo>
                        <a:lnTo>
                          <a:pt x="36" y="98"/>
                        </a:lnTo>
                        <a:lnTo>
                          <a:pt x="32" y="89"/>
                        </a:lnTo>
                        <a:lnTo>
                          <a:pt x="32" y="79"/>
                        </a:lnTo>
                        <a:lnTo>
                          <a:pt x="32" y="72"/>
                        </a:lnTo>
                        <a:lnTo>
                          <a:pt x="36" y="62"/>
                        </a:lnTo>
                        <a:lnTo>
                          <a:pt x="42" y="56"/>
                        </a:lnTo>
                        <a:lnTo>
                          <a:pt x="49" y="46"/>
                        </a:lnTo>
                        <a:lnTo>
                          <a:pt x="52" y="39"/>
                        </a:lnTo>
                        <a:lnTo>
                          <a:pt x="62" y="36"/>
                        </a:lnTo>
                        <a:lnTo>
                          <a:pt x="72" y="33"/>
                        </a:lnTo>
                        <a:lnTo>
                          <a:pt x="78" y="33"/>
                        </a:lnTo>
                        <a:lnTo>
                          <a:pt x="89" y="33"/>
                        </a:lnTo>
                        <a:lnTo>
                          <a:pt x="99" y="36"/>
                        </a:lnTo>
                        <a:lnTo>
                          <a:pt x="108" y="39"/>
                        </a:lnTo>
                        <a:lnTo>
                          <a:pt x="115" y="46"/>
                        </a:lnTo>
                        <a:lnTo>
                          <a:pt x="122" y="56"/>
                        </a:lnTo>
                        <a:lnTo>
                          <a:pt x="124" y="62"/>
                        </a:lnTo>
                        <a:lnTo>
                          <a:pt x="128" y="72"/>
                        </a:lnTo>
                        <a:lnTo>
                          <a:pt x="128" y="79"/>
                        </a:lnTo>
                        <a:lnTo>
                          <a:pt x="128" y="89"/>
                        </a:lnTo>
                        <a:lnTo>
                          <a:pt x="124" y="98"/>
                        </a:lnTo>
                        <a:lnTo>
                          <a:pt x="122" y="105"/>
                        </a:lnTo>
                        <a:lnTo>
                          <a:pt x="115" y="112"/>
                        </a:lnTo>
                        <a:lnTo>
                          <a:pt x="108" y="119"/>
                        </a:lnTo>
                        <a:lnTo>
                          <a:pt x="99" y="121"/>
                        </a:lnTo>
                        <a:lnTo>
                          <a:pt x="89" y="125"/>
                        </a:lnTo>
                        <a:lnTo>
                          <a:pt x="78" y="1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68" name="Freeform 66"/>
                  <p:cNvSpPr>
                    <a:spLocks noEditPoints="1"/>
                  </p:cNvSpPr>
                  <p:nvPr/>
                </p:nvSpPr>
                <p:spPr bwMode="auto">
                  <a:xfrm>
                    <a:off x="4251" y="1846"/>
                    <a:ext cx="79" cy="79"/>
                  </a:xfrm>
                  <a:custGeom>
                    <a:avLst/>
                    <a:gdLst>
                      <a:gd name="T0" fmla="*/ 1 w 157"/>
                      <a:gd name="T1" fmla="*/ 0 h 158"/>
                      <a:gd name="T2" fmla="*/ 1 w 157"/>
                      <a:gd name="T3" fmla="*/ 1 h 158"/>
                      <a:gd name="T4" fmla="*/ 1 w 157"/>
                      <a:gd name="T5" fmla="*/ 1 h 158"/>
                      <a:gd name="T6" fmla="*/ 1 w 157"/>
                      <a:gd name="T7" fmla="*/ 1 h 158"/>
                      <a:gd name="T8" fmla="*/ 1 w 157"/>
                      <a:gd name="T9" fmla="*/ 1 h 158"/>
                      <a:gd name="T10" fmla="*/ 1 w 157"/>
                      <a:gd name="T11" fmla="*/ 1 h 158"/>
                      <a:gd name="T12" fmla="*/ 1 w 157"/>
                      <a:gd name="T13" fmla="*/ 1 h 158"/>
                      <a:gd name="T14" fmla="*/ 1 w 157"/>
                      <a:gd name="T15" fmla="*/ 1 h 158"/>
                      <a:gd name="T16" fmla="*/ 1 w 157"/>
                      <a:gd name="T17" fmla="*/ 1 h 158"/>
                      <a:gd name="T18" fmla="*/ 1 w 157"/>
                      <a:gd name="T19" fmla="*/ 1 h 158"/>
                      <a:gd name="T20" fmla="*/ 1 w 157"/>
                      <a:gd name="T21" fmla="*/ 1 h 158"/>
                      <a:gd name="T22" fmla="*/ 1 w 157"/>
                      <a:gd name="T23" fmla="*/ 1 h 158"/>
                      <a:gd name="T24" fmla="*/ 1 w 157"/>
                      <a:gd name="T25" fmla="*/ 1 h 158"/>
                      <a:gd name="T26" fmla="*/ 1 w 157"/>
                      <a:gd name="T27" fmla="*/ 1 h 158"/>
                      <a:gd name="T28" fmla="*/ 1 w 157"/>
                      <a:gd name="T29" fmla="*/ 1 h 158"/>
                      <a:gd name="T30" fmla="*/ 1 w 157"/>
                      <a:gd name="T31" fmla="*/ 0 h 158"/>
                      <a:gd name="T32" fmla="*/ 1 w 157"/>
                      <a:gd name="T33" fmla="*/ 1 h 158"/>
                      <a:gd name="T34" fmla="*/ 1 w 157"/>
                      <a:gd name="T35" fmla="*/ 1 h 158"/>
                      <a:gd name="T36" fmla="*/ 1 w 157"/>
                      <a:gd name="T37" fmla="*/ 1 h 158"/>
                      <a:gd name="T38" fmla="*/ 1 w 157"/>
                      <a:gd name="T39" fmla="*/ 1 h 158"/>
                      <a:gd name="T40" fmla="*/ 1 w 157"/>
                      <a:gd name="T41" fmla="*/ 1 h 158"/>
                      <a:gd name="T42" fmla="*/ 1 w 157"/>
                      <a:gd name="T43" fmla="*/ 1 h 158"/>
                      <a:gd name="T44" fmla="*/ 1 w 157"/>
                      <a:gd name="T45" fmla="*/ 1 h 158"/>
                      <a:gd name="T46" fmla="*/ 1 w 157"/>
                      <a:gd name="T47" fmla="*/ 1 h 158"/>
                      <a:gd name="T48" fmla="*/ 1 w 157"/>
                      <a:gd name="T49" fmla="*/ 1 h 158"/>
                      <a:gd name="T50" fmla="*/ 1 w 157"/>
                      <a:gd name="T51" fmla="*/ 1 h 158"/>
                      <a:gd name="T52" fmla="*/ 1 w 157"/>
                      <a:gd name="T53" fmla="*/ 1 h 158"/>
                      <a:gd name="T54" fmla="*/ 1 w 157"/>
                      <a:gd name="T55" fmla="*/ 1 h 158"/>
                      <a:gd name="T56" fmla="*/ 1 w 157"/>
                      <a:gd name="T57" fmla="*/ 1 h 158"/>
                      <a:gd name="T58" fmla="*/ 1 w 157"/>
                      <a:gd name="T59" fmla="*/ 1 h 158"/>
                      <a:gd name="T60" fmla="*/ 1 w 157"/>
                      <a:gd name="T61" fmla="*/ 1 h 158"/>
                      <a:gd name="T62" fmla="*/ 1 w 157"/>
                      <a:gd name="T63" fmla="*/ 1 h 158"/>
                      <a:gd name="T64" fmla="*/ 1 w 157"/>
                      <a:gd name="T65" fmla="*/ 1 h 15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57"/>
                      <a:gd name="T100" fmla="*/ 0 h 158"/>
                      <a:gd name="T101" fmla="*/ 157 w 157"/>
                      <a:gd name="T102" fmla="*/ 158 h 15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57" h="158">
                        <a:moveTo>
                          <a:pt x="78" y="0"/>
                        </a:moveTo>
                        <a:lnTo>
                          <a:pt x="62" y="0"/>
                        </a:lnTo>
                        <a:lnTo>
                          <a:pt x="49" y="7"/>
                        </a:lnTo>
                        <a:lnTo>
                          <a:pt x="35" y="13"/>
                        </a:lnTo>
                        <a:lnTo>
                          <a:pt x="23" y="23"/>
                        </a:lnTo>
                        <a:lnTo>
                          <a:pt x="12" y="36"/>
                        </a:lnTo>
                        <a:lnTo>
                          <a:pt x="5" y="50"/>
                        </a:lnTo>
                        <a:lnTo>
                          <a:pt x="2" y="63"/>
                        </a:lnTo>
                        <a:lnTo>
                          <a:pt x="0" y="80"/>
                        </a:lnTo>
                        <a:lnTo>
                          <a:pt x="2" y="96"/>
                        </a:lnTo>
                        <a:lnTo>
                          <a:pt x="5" y="112"/>
                        </a:lnTo>
                        <a:lnTo>
                          <a:pt x="12" y="126"/>
                        </a:lnTo>
                        <a:lnTo>
                          <a:pt x="23" y="135"/>
                        </a:lnTo>
                        <a:lnTo>
                          <a:pt x="35" y="145"/>
                        </a:lnTo>
                        <a:lnTo>
                          <a:pt x="49" y="152"/>
                        </a:lnTo>
                        <a:lnTo>
                          <a:pt x="62" y="158"/>
                        </a:lnTo>
                        <a:lnTo>
                          <a:pt x="78" y="158"/>
                        </a:lnTo>
                        <a:lnTo>
                          <a:pt x="95" y="158"/>
                        </a:lnTo>
                        <a:lnTo>
                          <a:pt x="111" y="152"/>
                        </a:lnTo>
                        <a:lnTo>
                          <a:pt x="124" y="145"/>
                        </a:lnTo>
                        <a:lnTo>
                          <a:pt x="134" y="135"/>
                        </a:lnTo>
                        <a:lnTo>
                          <a:pt x="145" y="126"/>
                        </a:lnTo>
                        <a:lnTo>
                          <a:pt x="150" y="112"/>
                        </a:lnTo>
                        <a:lnTo>
                          <a:pt x="157" y="96"/>
                        </a:lnTo>
                        <a:lnTo>
                          <a:pt x="157" y="80"/>
                        </a:lnTo>
                        <a:lnTo>
                          <a:pt x="157" y="63"/>
                        </a:lnTo>
                        <a:lnTo>
                          <a:pt x="150" y="50"/>
                        </a:lnTo>
                        <a:lnTo>
                          <a:pt x="145" y="36"/>
                        </a:lnTo>
                        <a:lnTo>
                          <a:pt x="134" y="23"/>
                        </a:lnTo>
                        <a:lnTo>
                          <a:pt x="124" y="13"/>
                        </a:lnTo>
                        <a:lnTo>
                          <a:pt x="111" y="7"/>
                        </a:lnTo>
                        <a:lnTo>
                          <a:pt x="95" y="0"/>
                        </a:lnTo>
                        <a:lnTo>
                          <a:pt x="78" y="0"/>
                        </a:lnTo>
                        <a:close/>
                        <a:moveTo>
                          <a:pt x="78" y="126"/>
                        </a:moveTo>
                        <a:lnTo>
                          <a:pt x="72" y="126"/>
                        </a:lnTo>
                        <a:lnTo>
                          <a:pt x="62" y="122"/>
                        </a:lnTo>
                        <a:lnTo>
                          <a:pt x="51" y="119"/>
                        </a:lnTo>
                        <a:lnTo>
                          <a:pt x="49" y="112"/>
                        </a:lnTo>
                        <a:lnTo>
                          <a:pt x="42" y="105"/>
                        </a:lnTo>
                        <a:lnTo>
                          <a:pt x="35" y="99"/>
                        </a:lnTo>
                        <a:lnTo>
                          <a:pt x="32" y="89"/>
                        </a:lnTo>
                        <a:lnTo>
                          <a:pt x="32" y="80"/>
                        </a:lnTo>
                        <a:lnTo>
                          <a:pt x="32" y="73"/>
                        </a:lnTo>
                        <a:lnTo>
                          <a:pt x="35" y="63"/>
                        </a:lnTo>
                        <a:lnTo>
                          <a:pt x="42" y="57"/>
                        </a:lnTo>
                        <a:lnTo>
                          <a:pt x="49" y="46"/>
                        </a:lnTo>
                        <a:lnTo>
                          <a:pt x="51" y="40"/>
                        </a:lnTo>
                        <a:lnTo>
                          <a:pt x="62" y="36"/>
                        </a:lnTo>
                        <a:lnTo>
                          <a:pt x="72" y="33"/>
                        </a:lnTo>
                        <a:lnTo>
                          <a:pt x="78" y="33"/>
                        </a:lnTo>
                        <a:lnTo>
                          <a:pt x="88" y="33"/>
                        </a:lnTo>
                        <a:lnTo>
                          <a:pt x="97" y="36"/>
                        </a:lnTo>
                        <a:lnTo>
                          <a:pt x="108" y="40"/>
                        </a:lnTo>
                        <a:lnTo>
                          <a:pt x="115" y="46"/>
                        </a:lnTo>
                        <a:lnTo>
                          <a:pt x="120" y="57"/>
                        </a:lnTo>
                        <a:lnTo>
                          <a:pt x="124" y="63"/>
                        </a:lnTo>
                        <a:lnTo>
                          <a:pt x="127" y="73"/>
                        </a:lnTo>
                        <a:lnTo>
                          <a:pt x="127" y="80"/>
                        </a:lnTo>
                        <a:lnTo>
                          <a:pt x="127" y="89"/>
                        </a:lnTo>
                        <a:lnTo>
                          <a:pt x="124" y="99"/>
                        </a:lnTo>
                        <a:lnTo>
                          <a:pt x="120" y="105"/>
                        </a:lnTo>
                        <a:lnTo>
                          <a:pt x="115" y="112"/>
                        </a:lnTo>
                        <a:lnTo>
                          <a:pt x="108" y="119"/>
                        </a:lnTo>
                        <a:lnTo>
                          <a:pt x="97" y="122"/>
                        </a:lnTo>
                        <a:lnTo>
                          <a:pt x="88" y="126"/>
                        </a:lnTo>
                        <a:lnTo>
                          <a:pt x="78" y="1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69" name="Freeform 67"/>
                  <p:cNvSpPr>
                    <a:spLocks/>
                  </p:cNvSpPr>
                  <p:nvPr/>
                </p:nvSpPr>
                <p:spPr bwMode="auto">
                  <a:xfrm>
                    <a:off x="3928" y="1891"/>
                    <a:ext cx="434" cy="255"/>
                  </a:xfrm>
                  <a:custGeom>
                    <a:avLst/>
                    <a:gdLst>
                      <a:gd name="T0" fmla="*/ 1 w 867"/>
                      <a:gd name="T1" fmla="*/ 1 h 510"/>
                      <a:gd name="T2" fmla="*/ 1 w 867"/>
                      <a:gd name="T3" fmla="*/ 0 h 510"/>
                      <a:gd name="T4" fmla="*/ 0 w 867"/>
                      <a:gd name="T5" fmla="*/ 1 h 510"/>
                      <a:gd name="T6" fmla="*/ 1 w 867"/>
                      <a:gd name="T7" fmla="*/ 1 h 510"/>
                      <a:gd name="T8" fmla="*/ 1 w 867"/>
                      <a:gd name="T9" fmla="*/ 1 h 51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67"/>
                      <a:gd name="T16" fmla="*/ 0 h 510"/>
                      <a:gd name="T17" fmla="*/ 867 w 867"/>
                      <a:gd name="T18" fmla="*/ 510 h 51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67" h="510">
                        <a:moveTo>
                          <a:pt x="867" y="32"/>
                        </a:moveTo>
                        <a:lnTo>
                          <a:pt x="850" y="0"/>
                        </a:lnTo>
                        <a:lnTo>
                          <a:pt x="0" y="477"/>
                        </a:lnTo>
                        <a:lnTo>
                          <a:pt x="23" y="510"/>
                        </a:lnTo>
                        <a:lnTo>
                          <a:pt x="867" y="3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7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332" y="1888"/>
                    <a:ext cx="22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112" y="2750"/>
                  <a:ext cx="27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TW" sz="2000" b="0">
                      <a:ea typeface="新細明體" charset="-120"/>
                    </a:rPr>
                    <a:t>A</a:t>
                  </a:r>
                </a:p>
              </p:txBody>
            </p:sp>
            <p:sp>
              <p:nvSpPr>
                <p:cNvPr id="6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026" y="2796"/>
                  <a:ext cx="27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TW" sz="2000" b="0">
                      <a:ea typeface="新細明體" charset="-120"/>
                    </a:rPr>
                    <a:t>B</a:t>
                  </a:r>
                </a:p>
              </p:txBody>
            </p:sp>
            <p:sp>
              <p:nvSpPr>
                <p:cNvPr id="6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568" y="3204"/>
                  <a:ext cx="105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TW" sz="2400" b="0">
                      <a:ea typeface="新細明體" charset="-120"/>
                    </a:rPr>
                    <a:t>XOR gate</a:t>
                  </a:r>
                </a:p>
              </p:txBody>
            </p:sp>
            <p:sp>
              <p:nvSpPr>
                <p:cNvPr id="63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2426" y="2659"/>
                  <a:ext cx="27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cxnSp>
          <p:nvCxnSpPr>
            <p:cNvPr id="43" name="直線接點 70"/>
            <p:cNvCxnSpPr>
              <a:cxnSpLocks noChangeShapeType="1"/>
              <a:stCxn id="47" idx="2"/>
            </p:cNvCxnSpPr>
            <p:nvPr/>
          </p:nvCxnSpPr>
          <p:spPr bwMode="auto">
            <a:xfrm rot="16200000" flipH="1">
              <a:off x="4594223" y="4237040"/>
              <a:ext cx="673109" cy="28257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4" name="直線接點 71"/>
            <p:cNvCxnSpPr>
              <a:cxnSpLocks noChangeShapeType="1"/>
            </p:cNvCxnSpPr>
            <p:nvPr/>
          </p:nvCxnSpPr>
          <p:spPr bwMode="auto">
            <a:xfrm rot="16200000" flipH="1">
              <a:off x="6305561" y="4267208"/>
              <a:ext cx="673109" cy="28257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96682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Electronic </a:t>
            </a:r>
            <a:r>
              <a:rPr lang="en-US" altLang="zh-TW" dirty="0" smtClean="0">
                <a:ea typeface="新細明體" charset="-120"/>
              </a:rPr>
              <a:t>switch: </a:t>
            </a:r>
            <a:r>
              <a:rPr lang="en-US" altLang="zh-TW" dirty="0">
                <a:ea typeface="新細明體" charset="-120"/>
              </a:rPr>
              <a:t>Transistors </a:t>
            </a:r>
            <a:r>
              <a:rPr lang="en-US" altLang="zh-TW" dirty="0" smtClean="0">
                <a:ea typeface="新細明體" charset="-120"/>
              </a:rPr>
              <a:t>for logic gates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2225" y="2306638"/>
            <a:ext cx="1152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788" y="1403350"/>
            <a:ext cx="2400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6450" y="1355725"/>
            <a:ext cx="22764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763" y="3795713"/>
            <a:ext cx="7848600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111500" y="2717800"/>
            <a:ext cx="987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37160" bIns="137160">
            <a:spAutoFit/>
          </a:bodyPr>
          <a:lstStyle/>
          <a:p>
            <a:r>
              <a:rPr lang="en-US" altLang="zh-TW" dirty="0">
                <a:latin typeface="Tahoma" pitchFamily="34" charset="0"/>
                <a:ea typeface="新細明體" charset="-120"/>
              </a:rPr>
              <a:t>CMOS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89638" y="1296988"/>
            <a:ext cx="2493962" cy="24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4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Integrated circuit (IC)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7675" y="1181100"/>
            <a:ext cx="8305800" cy="485775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An electronic circuit consisted of transistors and other components in the thin substrate of semiconductor material. </a:t>
            </a:r>
          </a:p>
          <a:p>
            <a:r>
              <a:rPr lang="en-US" altLang="zh-TW" dirty="0" smtClean="0">
                <a:ea typeface="新細明體" charset="-120"/>
              </a:rPr>
              <a:t>Also known as </a:t>
            </a:r>
            <a:r>
              <a:rPr lang="en-US" altLang="zh-TW" b="1" dirty="0" smtClean="0">
                <a:ea typeface="新細明體" charset="-120"/>
              </a:rPr>
              <a:t>IC</a:t>
            </a:r>
            <a:r>
              <a:rPr lang="en-US" altLang="zh-TW" dirty="0" smtClean="0">
                <a:ea typeface="新細明體" charset="-120"/>
              </a:rPr>
              <a:t>, </a:t>
            </a:r>
            <a:r>
              <a:rPr lang="en-US" altLang="zh-TW" b="1" dirty="0" smtClean="0">
                <a:ea typeface="新細明體" charset="-120"/>
              </a:rPr>
              <a:t>microchip</a:t>
            </a:r>
            <a:r>
              <a:rPr lang="en-US" altLang="zh-TW" dirty="0" smtClean="0">
                <a:ea typeface="新細明體" charset="-120"/>
              </a:rPr>
              <a:t>, or </a:t>
            </a:r>
            <a:r>
              <a:rPr lang="en-US" altLang="zh-TW" b="1" dirty="0" smtClean="0">
                <a:ea typeface="新細明體" charset="-120"/>
              </a:rPr>
              <a:t>chip</a:t>
            </a:r>
            <a:r>
              <a:rPr lang="en-US" altLang="zh-TW" dirty="0" smtClean="0">
                <a:ea typeface="新細明體" charset="-120"/>
              </a:rPr>
              <a:t>. </a:t>
            </a:r>
          </a:p>
          <a:p>
            <a:r>
              <a:rPr lang="en-US" altLang="zh-TW" dirty="0" smtClean="0">
                <a:ea typeface="新細明體" charset="-120"/>
              </a:rPr>
              <a:t>Invented by Jack </a:t>
            </a:r>
            <a:r>
              <a:rPr lang="en-US" altLang="zh-TW" dirty="0" err="1" smtClean="0">
                <a:ea typeface="新細明體" charset="-120"/>
              </a:rPr>
              <a:t>Kilby</a:t>
            </a:r>
            <a:r>
              <a:rPr lang="en-US" altLang="zh-TW" dirty="0" smtClean="0">
                <a:ea typeface="新細明體" charset="-120"/>
              </a:rPr>
              <a:t> and Robert </a:t>
            </a:r>
            <a:r>
              <a:rPr lang="en-US" altLang="zh-TW" dirty="0" err="1" smtClean="0">
                <a:ea typeface="新細明體" charset="-120"/>
              </a:rPr>
              <a:t>Noyce</a:t>
            </a:r>
            <a:endParaRPr lang="en-US" altLang="zh-TW" dirty="0" smtClean="0"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2000 Nobel Prize in Physics</a:t>
            </a:r>
          </a:p>
        </p:txBody>
      </p:sp>
      <p:pic>
        <p:nvPicPr>
          <p:cNvPr id="1026" name="Picture 2" descr="https://upload.wikimedia.org/wikipedia/commons/thumb/5/5c/Microchips.jpg/220px-Microchi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4694237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581526" y="487473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Erasable Programmable Read-Only Memory (EPROM) integrated circuits.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0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390650"/>
          <a:ext cx="8229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4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 operations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AND, OR, XOR,</a:t>
                      </a:r>
                      <a:r>
                        <a:rPr lang="en-US" altLang="zh-TW" sz="3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NOT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Math (logic) concept 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Logic gate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gate,</a:t>
                      </a:r>
                      <a:r>
                        <a:rPr lang="en-US" altLang="zh-TW" sz="3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OR gate, XOR gate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Physical device implementing Boolean operations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Bitwise operators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&amp;, |, ^, ~,</a:t>
                      </a:r>
                      <a:r>
                        <a:rPr lang="en-US" altLang="zh-TW" sz="3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&gt;&gt;, &lt;&lt;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level</a:t>
                      </a:r>
                      <a:r>
                        <a:rPr lang="en-US" altLang="zh-TW" sz="3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language syntax to process bits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Discrimination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9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How to get Assembly code?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4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How to get the assembly code?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46200"/>
            <a:ext cx="8305800" cy="5265576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In the terminal, use </a:t>
            </a:r>
            <a:r>
              <a:rPr lang="zh-TW" altLang="en-US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gcc -S ex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zh-TW" altLang="en-US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  <a:r>
              <a:rPr lang="zh-TW" altLang="en-US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to get the assembly code of ex1.c</a:t>
            </a:r>
          </a:p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In today’s lecture, we use x86 CPU and intel style’s assembly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gcc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-S -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masm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=intel 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ex1.c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To generate executable, you can compile the assembly code directly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gcc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ex1.s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1"/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03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" panose="020F0502020204030204" pitchFamily="34" charset="0"/>
              </a:rPr>
              <a:t>From C code to assembly </a:t>
            </a:r>
            <a:r>
              <a:rPr lang="en-US" altLang="zh-TW" dirty="0" smtClean="0">
                <a:latin typeface="Calibri" panose="020F0502020204030204" pitchFamily="34" charset="0"/>
              </a:rPr>
              <a:t>code to </a:t>
            </a:r>
            <a:r>
              <a:rPr lang="en-US" altLang="zh-TW" dirty="0">
                <a:latin typeface="Calibri" panose="020F0502020204030204" pitchFamily="34" charset="0"/>
              </a:rPr>
              <a:t>machine </a:t>
            </a:r>
            <a:r>
              <a:rPr lang="en-US" altLang="zh-TW" dirty="0" smtClean="0">
                <a:latin typeface="Calibri" panose="020F0502020204030204" pitchFamily="34" charset="0"/>
              </a:rPr>
              <a:t>code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How to get the assembly code?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265576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To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get cleaner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and thus more understandable assembly code, we may compile as follows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gcc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-S -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masm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=intel -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fno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-common 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-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fno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-asynchronous-unwind-tables 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-</a:t>
            </a:r>
            <a:r>
              <a:rPr lang="en-US" altLang="zh-TW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mno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-stack-</a:t>
            </a:r>
            <a:r>
              <a:rPr lang="en-US" altLang="zh-TW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-probe -</a:t>
            </a:r>
            <a:r>
              <a:rPr lang="en-US" altLang="zh-TW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mpush-args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-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mno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-accumulate-outgoing-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args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ex1.c</a:t>
            </a:r>
          </a:p>
        </p:txBody>
      </p:sp>
    </p:spTree>
    <p:extLst>
      <p:ext uri="{BB962C8B-B14F-4D97-AF65-F5344CB8AC3E}">
        <p14:creationId xmlns:p14="http://schemas.microsoft.com/office/powerpoint/2010/main" val="41124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From C to Assembly code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Example 1: assignment 1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 code</a:t>
            </a:r>
          </a:p>
          <a:p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Assembly code</a:t>
            </a:r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000" y="2228671"/>
            <a:ext cx="3666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a;</a:t>
            </a:r>
            <a:endParaRPr lang="en-US" altLang="zh-TW" sz="2800" dirty="0" smtClean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sz="2800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main(void</a:t>
            </a:r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){    </a:t>
            </a:r>
            <a:endParaRPr lang="en-US" altLang="zh-TW" sz="2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 = 3;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4695002"/>
            <a:ext cx="5710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DWORD PTR </a:t>
            </a:r>
            <a:r>
              <a:rPr lang="en-US" altLang="zh-TW" sz="28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_a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3</a:t>
            </a:r>
            <a:endParaRPr lang="zh-TW" altLang="en-US" sz="2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MOV instruction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MOV is an instruction in x86’s architecture</a:t>
            </a:r>
          </a:p>
          <a:p>
            <a:pPr marL="0" indent="0">
              <a:buNone/>
            </a:pP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In example 1, destination is a memory address, named 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_a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, and source is a constant value (3).</a:t>
            </a:r>
          </a:p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DWORD specifies</a:t>
            </a:r>
            <a:b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data size.</a:t>
            </a:r>
          </a:p>
          <a:p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5012" y="2269123"/>
            <a:ext cx="5892639" cy="5821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 destination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source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endParaRPr kumimoji="0" lang="zh-TW" altLang="zh-TW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572000" y="4125686"/>
          <a:ext cx="4267200" cy="257556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Specifier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 addressed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QWORD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Example 2: assignment 2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 code</a:t>
            </a:r>
          </a:p>
          <a:p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Assembly code</a:t>
            </a:r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000" y="2228671"/>
            <a:ext cx="3666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main(void</a:t>
            </a:r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sz="2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 = 3;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5138877"/>
            <a:ext cx="7050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DWORD PTR </a:t>
            </a:r>
            <a:r>
              <a:rPr lang="en-US" altLang="zh-TW" sz="28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[esp+12]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3</a:t>
            </a:r>
            <a:endParaRPr lang="zh-TW" altLang="en-US" sz="2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4128248" y="1869141"/>
            <a:ext cx="4805081" cy="3094801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What’s differences between ex1 and ex2?</a:t>
            </a:r>
            <a:endParaRPr lang="zh-TW" altLang="en-US" sz="36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Registers in x86 CPU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2F1D00-BD13-4404-86B0-79703945A0A7}" type="slidenum">
              <a:rPr lang="en-US" smtClean="0"/>
              <a:t>45</a:t>
            </a:fld>
            <a:endParaRPr lang="en-US"/>
          </a:p>
        </p:txBody>
      </p:sp>
      <p:pic>
        <p:nvPicPr>
          <p:cNvPr id="4098" name="Picture 2" descr="http://www.cs.virginia.edu/~evans/cs216/guides/x86-register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" y="1404191"/>
            <a:ext cx="7198659" cy="53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68188" y="5074024"/>
            <a:ext cx="1595718" cy="753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4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Indirect memory access</a:t>
            </a:r>
            <a:endParaRPr lang="zh-TW" altLang="en-US" sz="4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4867835" cy="4525963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ourier New" panose="02070309020205020404" pitchFamily="49" charset="0"/>
              </a:rPr>
              <a:t>Register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TW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holds an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address</a:t>
            </a:r>
            <a:r>
              <a:rPr lang="en-US" altLang="zh-TW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of memory.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[esp+12] </a:t>
            </a:r>
            <a:r>
              <a:rPr lang="en-US" altLang="zh-TW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is a memory address, whose cell is 12 bytes below the memory cell addressed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</a:p>
          <a:p>
            <a:endParaRPr lang="zh-TW" alt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80175" y="2993706"/>
            <a:ext cx="1739153" cy="6992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4657" y="3678993"/>
            <a:ext cx="1739153" cy="6992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84657" y="4387212"/>
            <a:ext cx="1739153" cy="6992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80175" y="5102755"/>
            <a:ext cx="1739153" cy="6992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84657" y="2252390"/>
            <a:ext cx="1739153" cy="6992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33052" y="2337136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zh-TW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esp</a:t>
            </a:r>
            <a:r>
              <a:rPr lang="en-US" altLang="zh-TW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]</a:t>
            </a:r>
            <a:endParaRPr lang="zh-TW" alt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513642" y="3078452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[esp+04]</a:t>
            </a:r>
            <a:endParaRPr lang="zh-TW" alt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541956" y="3784234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[esp+08]</a:t>
            </a:r>
            <a:endParaRPr lang="zh-TW" alt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26539" y="451610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[esp+12]</a:t>
            </a:r>
            <a:endParaRPr lang="zh-TW" altLang="en-US" sz="2800" dirty="0">
              <a:solidFill>
                <a:srgbClr val="FF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42015" y="5207934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[esp+16]</a:t>
            </a:r>
            <a:endParaRPr lang="zh-TW" alt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81835" y="4962847"/>
            <a:ext cx="2277036" cy="71717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16" name="肘形接點 15"/>
          <p:cNvCxnSpPr>
            <a:stCxn id="14" idx="3"/>
            <a:endCxn id="8" idx="1"/>
          </p:cNvCxnSpPr>
          <p:nvPr/>
        </p:nvCxnSpPr>
        <p:spPr>
          <a:xfrm flipV="1">
            <a:off x="4858871" y="2602014"/>
            <a:ext cx="825786" cy="2719422"/>
          </a:xfrm>
          <a:prstGeom prst="bentConnector3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746240" y="5732789"/>
            <a:ext cx="194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Register </a:t>
            </a:r>
            <a:r>
              <a:rPr lang="en-US" altLang="zh-TW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esp</a:t>
            </a:r>
            <a:endParaRPr lang="zh-TW" alt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32183" y="150397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Memory</a:t>
            </a:r>
            <a:endParaRPr lang="zh-TW" altLang="en-US" sz="2800" dirty="0">
              <a:solidFill>
                <a:srgbClr val="FF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513642" y="1503975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Address</a:t>
            </a:r>
            <a:endParaRPr lang="zh-TW" altLang="en-US" sz="2800" dirty="0">
              <a:solidFill>
                <a:srgbClr val="FF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Stack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3257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A stack is a data structure that has two operations: push and pop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</a:rPr>
              <a:t>push adds an element to the collection;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</a:rPr>
              <a:t>pop removes the last element that was added</a:t>
            </a:r>
            <a:r>
              <a:rPr lang="en-US" altLang="zh-TW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Elements are only </a:t>
            </a:r>
            <a:br>
              <a:rPr lang="en-US" altLang="zh-TW" dirty="0" smtClean="0">
                <a:latin typeface="Calibri" panose="020F0502020204030204" pitchFamily="34" charset="0"/>
              </a:rPr>
            </a:br>
            <a:r>
              <a:rPr lang="en-US" altLang="zh-TW" dirty="0" smtClean="0">
                <a:latin typeface="Calibri" panose="020F0502020204030204" pitchFamily="34" charset="0"/>
              </a:rPr>
              <a:t>allowed to be added and </a:t>
            </a:r>
            <a:br>
              <a:rPr lang="en-US" altLang="zh-TW" dirty="0" smtClean="0">
                <a:latin typeface="Calibri" panose="020F0502020204030204" pitchFamily="34" charset="0"/>
              </a:rPr>
            </a:br>
            <a:r>
              <a:rPr lang="en-US" altLang="zh-TW" dirty="0" smtClean="0">
                <a:latin typeface="Calibri" panose="020F0502020204030204" pitchFamily="34" charset="0"/>
              </a:rPr>
              <a:t>removed from the “top” of </a:t>
            </a:r>
            <a:br>
              <a:rPr lang="en-US" altLang="zh-TW" dirty="0" smtClean="0">
                <a:latin typeface="Calibri" panose="020F0502020204030204" pitchFamily="34" charset="0"/>
              </a:rPr>
            </a:br>
            <a:r>
              <a:rPr lang="en-US" altLang="zh-TW" dirty="0" smtClean="0">
                <a:latin typeface="Calibri" panose="020F0502020204030204" pitchFamily="34" charset="0"/>
              </a:rPr>
              <a:t>a stack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First come last out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9236" y="3863181"/>
            <a:ext cx="4103075" cy="29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Hardware supported </a:t>
            </a:r>
            <a:r>
              <a:rPr lang="en-US" altLang="zh-TW" sz="4000" dirty="0">
                <a:latin typeface="Calibri" panose="020F0502020204030204" pitchFamily="34" charset="0"/>
              </a:rPr>
              <a:t>stack in x86 CPU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199" y="1600200"/>
            <a:ext cx="8474529" cy="49149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x86 CPU has a hardware </a:t>
            </a:r>
            <a:r>
              <a:rPr lang="en-US" altLang="zh-TW" dirty="0" smtClean="0">
                <a:latin typeface="Calibri" panose="020F0502020204030204" pitchFamily="34" charset="0"/>
              </a:rPr>
              <a:t>supported </a:t>
            </a:r>
            <a:r>
              <a:rPr lang="en-US" altLang="zh-TW" dirty="0" smtClean="0">
                <a:latin typeface="Calibri" panose="020F0502020204030204" pitchFamily="34" charset="0"/>
              </a:rPr>
              <a:t>stack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Two instructions: push and pop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Register </a:t>
            </a:r>
            <a:r>
              <a:rPr lang="en-US" altLang="zh-TW" dirty="0" err="1" smtClean="0">
                <a:latin typeface="Calibri" panose="020F0502020204030204" pitchFamily="34" charset="0"/>
              </a:rPr>
              <a:t>esp</a:t>
            </a:r>
            <a:r>
              <a:rPr lang="en-US" altLang="zh-TW" dirty="0" smtClean="0">
                <a:latin typeface="Calibri" panose="020F0502020204030204" pitchFamily="34" charset="0"/>
              </a:rPr>
              <a:t> (stack pointer): point to the stack top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</a:rPr>
              <a:t>Register </a:t>
            </a:r>
            <a:r>
              <a:rPr lang="en-US" altLang="zh-TW" dirty="0" err="1" smtClean="0">
                <a:latin typeface="Calibri" panose="020F0502020204030204" pitchFamily="34" charset="0"/>
              </a:rPr>
              <a:t>ebp</a:t>
            </a:r>
            <a:r>
              <a:rPr lang="en-US" altLang="zh-TW" dirty="0" smtClean="0">
                <a:latin typeface="Calibri" panose="020F0502020204030204" pitchFamily="34" charset="0"/>
              </a:rPr>
              <a:t> (base </a:t>
            </a:r>
            <a:r>
              <a:rPr lang="en-US" altLang="zh-TW" dirty="0">
                <a:latin typeface="Calibri" panose="020F0502020204030204" pitchFamily="34" charset="0"/>
              </a:rPr>
              <a:t>pointer): point to the stack </a:t>
            </a:r>
            <a:r>
              <a:rPr lang="en-US" altLang="zh-TW" dirty="0" smtClean="0">
                <a:latin typeface="Calibri" panose="020F0502020204030204" pitchFamily="34" charset="0"/>
              </a:rPr>
              <a:t>base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Used for local variable storage during function execution and other purposes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local </a:t>
            </a:r>
            <a:r>
              <a:rPr lang="en-US" altLang="zh-TW" dirty="0">
                <a:latin typeface="Calibri" panose="020F0502020204030204" pitchFamily="34" charset="0"/>
              </a:rPr>
              <a:t>variables used by subroutines are placed in memory on the stack</a:t>
            </a:r>
            <a:r>
              <a:rPr lang="en-US" altLang="zh-TW" dirty="0" smtClean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9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 bwMode="auto">
          <a:xfrm>
            <a:off x="541849" y="5968982"/>
            <a:ext cx="1854200" cy="37255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41855" y="5190024"/>
            <a:ext cx="1854200" cy="37255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1855" y="5562578"/>
            <a:ext cx="1854200" cy="3894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Stack manipulation for function execution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90975" y="2608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90975" y="3065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	</a:t>
            </a:r>
            <a:b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437431" y="4241844"/>
            <a:ext cx="736600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ESP</a:t>
            </a:r>
            <a:endParaRPr lang="zh-TW" altLang="en-US" b="1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3445892" y="4970000"/>
            <a:ext cx="736600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EBP</a:t>
            </a:r>
            <a:endParaRPr lang="zh-TW" altLang="en-US" b="1" dirty="0"/>
          </a:p>
        </p:txBody>
      </p:sp>
      <p:cxnSp>
        <p:nvCxnSpPr>
          <p:cNvPr id="74" name="肘形接點 73"/>
          <p:cNvCxnSpPr/>
          <p:nvPr/>
        </p:nvCxnSpPr>
        <p:spPr>
          <a:xfrm rot="10800000" flipV="1">
            <a:off x="2404493" y="4421507"/>
            <a:ext cx="1024464" cy="958311"/>
          </a:xfrm>
          <a:prstGeom prst="bentConnector3">
            <a:avLst>
              <a:gd name="adj1" fmla="val 673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/>
          <p:nvPr/>
        </p:nvCxnSpPr>
        <p:spPr>
          <a:xfrm rot="10800000" flipV="1">
            <a:off x="2404495" y="5144589"/>
            <a:ext cx="1032937" cy="10049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 bwMode="auto">
          <a:xfrm>
            <a:off x="2396067" y="2260621"/>
            <a:ext cx="0" cy="4318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>
            <a:off x="533400" y="6341554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533321" y="2260615"/>
            <a:ext cx="0" cy="4318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533394" y="5952066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541855" y="5562578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541849" y="5173090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1288071" y="5613380"/>
            <a:ext cx="1107996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altLang="zh-TW" sz="1200" b="1" dirty="0" smtClean="0"/>
          </a:p>
          <a:p>
            <a:endParaRPr lang="en-US" altLang="zh-TW" sz="1200" b="1" dirty="0"/>
          </a:p>
          <a:p>
            <a:endParaRPr lang="en-US" altLang="zh-TW" b="1" dirty="0" smtClean="0"/>
          </a:p>
          <a:p>
            <a:r>
              <a:rPr lang="en-US" altLang="zh-TW" b="1" dirty="0" smtClean="0"/>
              <a:t>…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288065" y="4859811"/>
            <a:ext cx="1107996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altLang="zh-TW" sz="1200" b="1" dirty="0" smtClean="0"/>
          </a:p>
          <a:p>
            <a:endParaRPr lang="en-US" altLang="zh-TW" sz="1200" b="1" dirty="0"/>
          </a:p>
          <a:p>
            <a:endParaRPr lang="en-US" altLang="zh-TW" b="1" dirty="0" smtClean="0"/>
          </a:p>
          <a:p>
            <a:r>
              <a:rPr lang="en-US" altLang="zh-TW" b="1" dirty="0" smtClean="0"/>
              <a:t>…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288071" y="6366943"/>
            <a:ext cx="1107996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altLang="zh-TW" sz="1200" b="1" dirty="0" smtClean="0"/>
          </a:p>
          <a:p>
            <a:endParaRPr lang="en-US" altLang="zh-TW" sz="1200" b="1" dirty="0"/>
          </a:p>
          <a:p>
            <a:endParaRPr lang="en-US" altLang="zh-TW" b="1" dirty="0" smtClean="0"/>
          </a:p>
          <a:p>
            <a:r>
              <a:rPr lang="en-US" altLang="zh-TW" b="1" dirty="0" smtClean="0"/>
              <a:t>…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 bwMode="auto">
          <a:xfrm>
            <a:off x="4970084" y="5968976"/>
            <a:ext cx="1854200" cy="37255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970090" y="5190018"/>
            <a:ext cx="1854200" cy="37255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970090" y="5562572"/>
            <a:ext cx="1854200" cy="3894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7865666" y="4241838"/>
            <a:ext cx="736600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ESP</a:t>
            </a:r>
            <a:endParaRPr lang="zh-TW" altLang="en-US" b="1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874127" y="4969994"/>
            <a:ext cx="736600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EBP</a:t>
            </a:r>
            <a:endParaRPr lang="zh-TW" altLang="en-US" b="1" dirty="0"/>
          </a:p>
        </p:txBody>
      </p:sp>
      <p:cxnSp>
        <p:nvCxnSpPr>
          <p:cNvPr id="46" name="肘形接點 45"/>
          <p:cNvCxnSpPr>
            <a:stCxn id="44" idx="1"/>
            <a:endCxn id="67" idx="3"/>
          </p:cNvCxnSpPr>
          <p:nvPr/>
        </p:nvCxnSpPr>
        <p:spPr>
          <a:xfrm rot="10800000">
            <a:off x="6832716" y="3359520"/>
            <a:ext cx="1032951" cy="1066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 rot="10800000">
            <a:off x="6832758" y="4970001"/>
            <a:ext cx="1032911" cy="174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 bwMode="auto">
          <a:xfrm>
            <a:off x="6824302" y="2260615"/>
            <a:ext cx="0" cy="4318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/>
          <p:cNvCxnSpPr/>
          <p:nvPr/>
        </p:nvCxnSpPr>
        <p:spPr bwMode="auto">
          <a:xfrm>
            <a:off x="4961635" y="6341548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接點 49"/>
          <p:cNvCxnSpPr/>
          <p:nvPr/>
        </p:nvCxnSpPr>
        <p:spPr bwMode="auto">
          <a:xfrm>
            <a:off x="4961556" y="2260609"/>
            <a:ext cx="0" cy="4318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接點 50"/>
          <p:cNvCxnSpPr/>
          <p:nvPr/>
        </p:nvCxnSpPr>
        <p:spPr bwMode="auto">
          <a:xfrm>
            <a:off x="4961629" y="5952060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接點 51"/>
          <p:cNvCxnSpPr/>
          <p:nvPr/>
        </p:nvCxnSpPr>
        <p:spPr bwMode="auto">
          <a:xfrm>
            <a:off x="4970090" y="5562572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/>
          <p:cNvCxnSpPr/>
          <p:nvPr/>
        </p:nvCxnSpPr>
        <p:spPr bwMode="auto">
          <a:xfrm>
            <a:off x="4970084" y="5173084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字方塊 53"/>
          <p:cNvSpPr txBox="1"/>
          <p:nvPr/>
        </p:nvSpPr>
        <p:spPr>
          <a:xfrm>
            <a:off x="5716306" y="5613374"/>
            <a:ext cx="1107996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altLang="zh-TW" sz="1200" b="1" dirty="0" smtClean="0"/>
          </a:p>
          <a:p>
            <a:endParaRPr lang="en-US" altLang="zh-TW" sz="1200" b="1" dirty="0"/>
          </a:p>
          <a:p>
            <a:endParaRPr lang="en-US" altLang="zh-TW" b="1" dirty="0" smtClean="0"/>
          </a:p>
          <a:p>
            <a:r>
              <a:rPr lang="en-US" altLang="zh-TW" b="1" dirty="0" smtClean="0"/>
              <a:t>…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716300" y="2844659"/>
            <a:ext cx="1107996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altLang="zh-TW" sz="1200" b="1" dirty="0" smtClean="0"/>
          </a:p>
          <a:p>
            <a:endParaRPr lang="en-US" altLang="zh-TW" sz="1200" b="1" dirty="0"/>
          </a:p>
          <a:p>
            <a:endParaRPr lang="en-US" altLang="zh-TW" b="1" dirty="0" smtClean="0"/>
          </a:p>
          <a:p>
            <a:r>
              <a:rPr lang="en-US" altLang="zh-TW" b="1" dirty="0" smtClean="0"/>
              <a:t>…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716306" y="6366937"/>
            <a:ext cx="1107996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altLang="zh-TW" sz="1200" b="1" dirty="0" smtClean="0"/>
          </a:p>
          <a:p>
            <a:endParaRPr lang="en-US" altLang="zh-TW" sz="1200" b="1" dirty="0"/>
          </a:p>
          <a:p>
            <a:endParaRPr lang="en-US" altLang="zh-TW" b="1" dirty="0" smtClean="0"/>
          </a:p>
          <a:p>
            <a:r>
              <a:rPr lang="en-US" altLang="zh-TW" b="1" dirty="0" smtClean="0"/>
              <a:t>…</a:t>
            </a:r>
            <a:endParaRPr lang="zh-TW" altLang="en-US" dirty="0"/>
          </a:p>
        </p:txBody>
      </p:sp>
      <p:cxnSp>
        <p:nvCxnSpPr>
          <p:cNvPr id="59" name="直線接點 58"/>
          <p:cNvCxnSpPr/>
          <p:nvPr/>
        </p:nvCxnSpPr>
        <p:spPr bwMode="auto">
          <a:xfrm>
            <a:off x="4970078" y="4775129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/>
          <p:nvPr/>
        </p:nvCxnSpPr>
        <p:spPr bwMode="auto">
          <a:xfrm>
            <a:off x="4961605" y="4368707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接點 60"/>
          <p:cNvCxnSpPr/>
          <p:nvPr/>
        </p:nvCxnSpPr>
        <p:spPr bwMode="auto">
          <a:xfrm>
            <a:off x="4970072" y="3962291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接點 61"/>
          <p:cNvCxnSpPr/>
          <p:nvPr/>
        </p:nvCxnSpPr>
        <p:spPr bwMode="auto">
          <a:xfrm>
            <a:off x="4970072" y="3555875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接點 62"/>
          <p:cNvCxnSpPr/>
          <p:nvPr/>
        </p:nvCxnSpPr>
        <p:spPr bwMode="auto">
          <a:xfrm>
            <a:off x="4961605" y="3157926"/>
            <a:ext cx="18626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字方塊 26"/>
          <p:cNvSpPr txBox="1"/>
          <p:nvPr/>
        </p:nvSpPr>
        <p:spPr>
          <a:xfrm>
            <a:off x="4970072" y="4775129"/>
            <a:ext cx="186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saved EBP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70066" y="4394108"/>
            <a:ext cx="186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local variable 1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70060" y="3979219"/>
            <a:ext cx="186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local variable </a:t>
            </a:r>
            <a:r>
              <a:rPr lang="en-US" altLang="zh-TW" b="1" dirty="0" smtClean="0"/>
              <a:t>2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4970060" y="3174854"/>
            <a:ext cx="186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local variable </a:t>
            </a:r>
            <a:r>
              <a:rPr lang="en-US" altLang="zh-TW" b="1" dirty="0" smtClean="0"/>
              <a:t>n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716294" y="3649018"/>
            <a:ext cx="1107996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altLang="zh-TW" sz="1200" b="1" dirty="0" smtClean="0"/>
          </a:p>
          <a:p>
            <a:endParaRPr lang="en-US" altLang="zh-TW" sz="1200" b="1" dirty="0"/>
          </a:p>
          <a:p>
            <a:endParaRPr lang="en-US" altLang="zh-TW" b="1" dirty="0" smtClean="0"/>
          </a:p>
          <a:p>
            <a:r>
              <a:rPr lang="en-US" altLang="zh-TW" b="1" dirty="0" smtClean="0"/>
              <a:t>…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-211664" y="1617139"/>
            <a:ext cx="336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Before the function is invoked</a:t>
            </a:r>
            <a:endParaRPr lang="zh-TW" altLang="en-US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4326431" y="1617133"/>
            <a:ext cx="316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At the beginning of the function execution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084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567952" y="1357862"/>
            <a:ext cx="5432612" cy="5365667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Mother board</a:t>
            </a:r>
            <a:r>
              <a:rPr lang="zh-TW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主機板</a:t>
            </a: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</a:p>
          <a:p>
            <a:pPr algn="ctr"/>
            <a:endParaRPr lang="en-US" altLang="zh-TW" sz="3200" dirty="0" smtClean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Computer system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圓柱 3"/>
          <p:cNvSpPr/>
          <p:nvPr/>
        </p:nvSpPr>
        <p:spPr>
          <a:xfrm>
            <a:off x="457200" y="1357862"/>
            <a:ext cx="2859740" cy="5365667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Hard disk</a:t>
            </a:r>
          </a:p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硬碟</a:t>
            </a:r>
            <a:r>
              <a:rPr lang="en-US" altLang="zh-TW" sz="3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7054" y="2357543"/>
            <a:ext cx="4705704" cy="205309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CPU</a:t>
            </a:r>
            <a:r>
              <a:rPr lang="zh-TW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中央處理器</a:t>
            </a: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</a:p>
          <a:p>
            <a:endParaRPr lang="en-US" altLang="zh-TW" sz="3200" dirty="0" smtClean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en-US" altLang="zh-TW" sz="3200" dirty="0" smtClean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en-US" altLang="zh-TW" sz="3200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21057" y="4588010"/>
            <a:ext cx="4705704" cy="169840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Memory</a:t>
            </a:r>
            <a:r>
              <a:rPr lang="zh-TW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記憶體</a:t>
            </a: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左-右雙向箭號 7"/>
          <p:cNvSpPr/>
          <p:nvPr/>
        </p:nvSpPr>
        <p:spPr>
          <a:xfrm>
            <a:off x="2940423" y="4040695"/>
            <a:ext cx="1046631" cy="71059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按鈕形 9"/>
          <p:cNvSpPr/>
          <p:nvPr/>
        </p:nvSpPr>
        <p:spPr>
          <a:xfrm>
            <a:off x="6868467" y="3086590"/>
            <a:ext cx="1524000" cy="1082342"/>
          </a:xfrm>
          <a:prstGeom prst="beve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ALU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計算邏輯單元</a:t>
            </a:r>
            <a:r>
              <a:rPr lang="en-US" altLang="zh-TW" sz="1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823014" y="3086590"/>
            <a:ext cx="1927413" cy="1091337"/>
            <a:chOff x="4966450" y="2745939"/>
            <a:chExt cx="1927413" cy="1091337"/>
          </a:xfrm>
        </p:grpSpPr>
        <p:sp>
          <p:nvSpPr>
            <p:cNvPr id="11" name="矩形 10"/>
            <p:cNvSpPr/>
            <p:nvPr/>
          </p:nvSpPr>
          <p:spPr>
            <a:xfrm>
              <a:off x="4966450" y="2745939"/>
              <a:ext cx="376518" cy="1082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59509" y="2745939"/>
              <a:ext cx="376518" cy="1082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988427" y="2754934"/>
              <a:ext cx="376518" cy="1082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17345" y="2754934"/>
              <a:ext cx="376518" cy="1082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7878" y="3030580"/>
            <a:ext cx="16810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Registers</a:t>
            </a:r>
          </a:p>
          <a:p>
            <a:r>
              <a:rPr lang="en-US" altLang="zh-TW" sz="3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3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暫存器</a:t>
            </a:r>
            <a:r>
              <a:rPr lang="en-US" altLang="zh-TW" sz="3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endParaRPr lang="zh-TW" altLang="en-US" sz="32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89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Global variable vs. local variable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Variable 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in example 1 is a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global variable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, and in example 2 is a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local variable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.</a:t>
            </a:r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69236"/>
              </p:ext>
            </p:extLst>
          </p:nvPr>
        </p:nvGraphicFramePr>
        <p:xfrm>
          <a:off x="457200" y="2723777"/>
          <a:ext cx="82296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Global variable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Local variable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Creation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Program starts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Function is called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Life</a:t>
                      </a:r>
                      <a:r>
                        <a:rPr lang="en-US" altLang="zh-TW" sz="2800" baseline="0" dirty="0" smtClean="0"/>
                        <a:t> time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Program stops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Function returns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Copies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Only one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The</a:t>
                      </a:r>
                      <a:r>
                        <a:rPr lang="en-US" altLang="zh-TW" sz="2800" baseline="0" dirty="0" smtClean="0"/>
                        <a:t> number of function called.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Address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 the 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data </a:t>
                      </a:r>
                      <a:r>
                        <a:rPr lang="en-US" altLang="zh-TW" sz="2800" dirty="0" err="1" smtClean="0">
                          <a:solidFill>
                            <a:srgbClr val="FF0000"/>
                          </a:solidFill>
                        </a:rPr>
                        <a:t>seg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 the</a:t>
                      </a:r>
                      <a:r>
                        <a:rPr lang="en-US" altLang="zh-TW" sz="2800" baseline="0" dirty="0" smtClean="0"/>
                        <a:t> </a:t>
                      </a:r>
                      <a:r>
                        <a:rPr lang="en-US" altLang="zh-TW" sz="2800" baseline="0" dirty="0" smtClean="0">
                          <a:solidFill>
                            <a:srgbClr val="FF0000"/>
                          </a:solidFill>
                        </a:rPr>
                        <a:t>stack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Accessible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Everywhere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Within the function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3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Example 3: assignment 3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 code</a:t>
            </a:r>
          </a:p>
          <a:p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Assembly code</a:t>
            </a:r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000" y="2228671"/>
            <a:ext cx="3666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a, b;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b = a;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4695002"/>
            <a:ext cx="73376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DWORD PTR [esp+12]</a:t>
            </a:r>
          </a:p>
          <a:p>
            <a:r>
              <a:rPr lang="en-US" altLang="zh-TW" sz="2800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DWORD PTR [esp+8], 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eax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020234" y="2038954"/>
            <a:ext cx="3666565" cy="2656048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eax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is another register in x86 CPU</a:t>
            </a:r>
            <a:endParaRPr lang="zh-TW" altLang="en-US" sz="28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87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Syntax of MOV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900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In the syntax of MOV, none of them are destination=mem and source=mem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Why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? </a:t>
            </a:r>
          </a:p>
          <a:p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&lt;mem&gt;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can be a </a:t>
            </a:r>
            <a:b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direct address or </a:t>
            </a:r>
            <a:b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an indirect address</a:t>
            </a:r>
          </a:p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single 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b=a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needs 2</a:t>
            </a:r>
            <a:b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instructions.</a:t>
            </a:r>
          </a:p>
        </p:txBody>
      </p:sp>
      <p:sp>
        <p:nvSpPr>
          <p:cNvPr id="4" name="矩形 3"/>
          <p:cNvSpPr/>
          <p:nvPr/>
        </p:nvSpPr>
        <p:spPr>
          <a:xfrm>
            <a:off x="4791456" y="3569514"/>
            <a:ext cx="4082380" cy="2739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新細明體" panose="02020500000000000000" pitchFamily="18" charset="-120"/>
              </a:rPr>
              <a:t>Valid MOV syntax</a:t>
            </a:r>
          </a:p>
          <a:p>
            <a:r>
              <a:rPr lang="en-US" altLang="zh-TW" sz="2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</a:t>
            </a:r>
            <a:r>
              <a:rPr lang="en-US" altLang="zh-TW" sz="2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&gt;,&lt;mem&gt;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&lt;mem&gt;,&lt;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&lt;mem&gt;,&lt;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en-US" sz="2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5012" y="1600200"/>
            <a:ext cx="5892639" cy="5821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 destination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source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endParaRPr kumimoji="0" lang="zh-TW" altLang="zh-TW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825272"/>
              </p:ext>
            </p:extLst>
          </p:nvPr>
        </p:nvGraphicFramePr>
        <p:xfrm>
          <a:off x="457200" y="1419225"/>
          <a:ext cx="822960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32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zh-TW" altLang="en-US" sz="32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Meaning </a:t>
                      </a:r>
                      <a:endParaRPr lang="zh-TW" altLang="en-US" sz="32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a, b, c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high level naming of memory space.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1, 2, 3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value stored in the memory space.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</a:t>
                      </a:r>
                    </a:p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[21],[63],</a:t>
                      </a:r>
                      <a:b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[D8]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address of memory where</a:t>
                      </a:r>
                      <a:r>
                        <a:rPr lang="en-US" altLang="zh-TW" sz="3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are stored.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Register 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r1,</a:t>
                      </a:r>
                      <a:r>
                        <a:rPr lang="en-US" altLang="zh-TW" sz="3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r5, r10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Temporary storage of</a:t>
                      </a:r>
                      <a:r>
                        <a:rPr lang="en-US" altLang="zh-TW" sz="3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inside CPU.</a:t>
                      </a:r>
                      <a:endParaRPr lang="zh-TW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0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Example 4: Add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 code</a:t>
            </a:r>
          </a:p>
          <a:p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Assembly code</a:t>
            </a:r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000" y="2228671"/>
            <a:ext cx="3666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a, b, c;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143000" y="4507865"/>
            <a:ext cx="6498771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DWORD PTR [esp+8]</a:t>
            </a:r>
          </a:p>
          <a:p>
            <a:r>
              <a:rPr lang="en-US" altLang="zh-TW" sz="2800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edx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DWORD PTR [esp+12]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edx</a:t>
            </a:r>
            <a:endParaRPr lang="en-US" altLang="zh-TW" sz="280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sz="2800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DWORD PTR [esp+4],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eax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020234" y="1600200"/>
            <a:ext cx="3666565" cy="2656048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eax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edx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are registers in x86 CPU</a:t>
            </a:r>
            <a:endParaRPr lang="zh-TW" altLang="en-US" sz="28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9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ADD instruction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The add instruction adds together its two operands, storing the result in its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first operand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Ex: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add BYTE PTR [</a:t>
            </a:r>
            <a:r>
              <a:rPr lang="en-US" altLang="zh-TW" dirty="0" err="1">
                <a:latin typeface="Calibri" panose="020F0502020204030204" pitchFamily="34" charset="0"/>
                <a:ea typeface="新細明體" panose="02020500000000000000" pitchFamily="18" charset="-120"/>
              </a:rPr>
              <a:t>var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],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10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add 10 to the single byte stored at memory address </a:t>
            </a:r>
            <a:r>
              <a:rPr lang="en-US" altLang="zh-TW" dirty="0" err="1">
                <a:latin typeface="Calibri" panose="020F0502020204030204" pitchFamily="34" charset="0"/>
                <a:ea typeface="新細明體" panose="02020500000000000000" pitchFamily="18" charset="-120"/>
              </a:rPr>
              <a:t>var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Ex: add </a:t>
            </a:r>
            <a:r>
              <a:rPr lang="en-US" altLang="zh-TW" dirty="0" err="1">
                <a:latin typeface="Calibri" panose="020F0502020204030204" pitchFamily="34" charset="0"/>
                <a:ea typeface="新細明體" panose="02020500000000000000" pitchFamily="18" charset="-120"/>
              </a:rPr>
              <a:t>eax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, 10 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EAX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← EAX +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4" name="矩形 3"/>
          <p:cNvSpPr/>
          <p:nvPr/>
        </p:nvSpPr>
        <p:spPr>
          <a:xfrm>
            <a:off x="4736592" y="3863181"/>
            <a:ext cx="4133088" cy="27392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新細明體" panose="02020500000000000000" pitchFamily="18" charset="-120"/>
              </a:rPr>
              <a:t>Valid add syntax</a:t>
            </a:r>
          </a:p>
          <a:p>
            <a:r>
              <a:rPr lang="en-US" altLang="zh-TW" sz="2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 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 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&gt;,&lt;mem&gt;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 &lt;mem&gt;,&lt;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 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&gt;,&lt;con&gt;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 &lt;mem&gt;,&lt;con&gt;</a:t>
            </a:r>
            <a:endParaRPr lang="zh-TW" altLang="en-US" sz="2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Example 5: If-else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C code</a:t>
            </a:r>
          </a:p>
          <a:p>
            <a:endParaRPr lang="en-US" altLang="zh-TW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</a:rPr>
              <a:t>Assembly </a:t>
            </a:r>
            <a:r>
              <a:rPr lang="en-US" altLang="zh-TW" dirty="0" smtClean="0">
                <a:latin typeface="Calibri" panose="020F0502020204030204" pitchFamily="34" charset="0"/>
              </a:rPr>
              <a:t/>
            </a:r>
            <a:br>
              <a:rPr lang="en-US" altLang="zh-TW" dirty="0" smtClean="0">
                <a:latin typeface="Calibri" panose="020F0502020204030204" pitchFamily="34" charset="0"/>
              </a:rPr>
            </a:br>
            <a:r>
              <a:rPr lang="en-US" altLang="zh-TW" dirty="0" smtClean="0">
                <a:latin typeface="Calibri" panose="020F0502020204030204" pitchFamily="34" charset="0"/>
              </a:rPr>
              <a:t>code</a:t>
            </a:r>
            <a:endParaRPr lang="zh-TW" altLang="en-US" dirty="0">
              <a:latin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45229" y="1641277"/>
            <a:ext cx="3666565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(a&gt;3) b++;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645229" y="3680798"/>
            <a:ext cx="6498771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add	DWORD PTR [esp+8], 1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 smtClean="0">
                <a:latin typeface="Calibri" panose="020F0502020204030204" pitchFamily="34" charset="0"/>
              </a:rPr>
              <a:t>Cmp</a:t>
            </a:r>
            <a:r>
              <a:rPr lang="en-US" altLang="zh-TW" sz="4000" dirty="0" smtClean="0">
                <a:latin typeface="Calibri" panose="020F0502020204030204" pitchFamily="34" charset="0"/>
              </a:rPr>
              <a:t> and </a:t>
            </a:r>
            <a:r>
              <a:rPr lang="en-US" altLang="zh-TW" sz="4000" dirty="0" err="1" smtClean="0">
                <a:latin typeface="Calibri" panose="020F0502020204030204" pitchFamily="34" charset="0"/>
              </a:rPr>
              <a:t>jle</a:t>
            </a:r>
            <a:r>
              <a:rPr lang="en-US" altLang="zh-TW" sz="4000" dirty="0" smtClean="0">
                <a:latin typeface="Calibri" panose="020F0502020204030204" pitchFamily="34" charset="0"/>
              </a:rPr>
              <a:t> instructions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485632" cy="4525963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dirty="0" smtClean="0">
                <a:latin typeface="Calibri" panose="020F0502020204030204" pitchFamily="34" charset="0"/>
              </a:rPr>
              <a:t> compares </a:t>
            </a:r>
            <a:r>
              <a:rPr lang="en-US" altLang="zh-TW" dirty="0">
                <a:latin typeface="Calibri" panose="020F0502020204030204" pitchFamily="34" charset="0"/>
              </a:rPr>
              <a:t>the values of the two specified operands, setting the condition codes in the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</a:rPr>
              <a:t>machine status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word</a:t>
            </a:r>
            <a:r>
              <a:rPr lang="en-US" altLang="zh-TW" dirty="0" smtClean="0">
                <a:latin typeface="Calibri" panose="020F0502020204030204" pitchFamily="34" charset="0"/>
              </a:rPr>
              <a:t>.</a:t>
            </a:r>
            <a:r>
              <a:rPr lang="en-US" altLang="zh-TW" dirty="0">
                <a:latin typeface="Calibri" panose="020F0502020204030204" pitchFamily="34" charset="0"/>
              </a:rPr>
              <a:t> 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Machine status word is another register in x86 CPU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</a:rPr>
              <a:t>jumps to the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label</a:t>
            </a:r>
            <a:r>
              <a:rPr lang="en-US" altLang="zh-TW" dirty="0" smtClean="0">
                <a:latin typeface="Calibri" panose="020F0502020204030204" pitchFamily="34" charset="0"/>
              </a:rPr>
              <a:t> if the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machine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</a:rPr>
              <a:t>status word</a:t>
            </a:r>
            <a:r>
              <a:rPr lang="en-US" altLang="zh-TW" dirty="0"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</a:rPr>
              <a:t>shows “less </a:t>
            </a:r>
            <a:r>
              <a:rPr lang="en-US" altLang="zh-TW" dirty="0">
                <a:latin typeface="Calibri" panose="020F0502020204030204" pitchFamily="34" charset="0"/>
              </a:rPr>
              <a:t>than or equal to</a:t>
            </a:r>
            <a:r>
              <a:rPr lang="en-US" altLang="zh-TW" dirty="0" smtClean="0">
                <a:latin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8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Calibri" panose="020F0502020204030204" pitchFamily="34" charset="0"/>
              </a:rPr>
              <a:t> Conditional </a:t>
            </a:r>
            <a:r>
              <a:rPr lang="en-US" altLang="zh-TW" sz="4000" dirty="0" smtClean="0">
                <a:latin typeface="Calibri" panose="020F0502020204030204" pitchFamily="34" charset="0"/>
              </a:rPr>
              <a:t>jump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449056" cy="492861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je 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equal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jne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not equal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jz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last result was zero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jg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greater 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than)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jge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greater than or equal 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to)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jl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less 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than)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jle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less than or equal to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3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Instruction pointer (IP)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The program (a list of instructions) is stored in memory.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Which instruction to be executed is specified by a special register, called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instruction pointer</a:t>
            </a:r>
            <a:r>
              <a:rPr lang="en-US" altLang="zh-TW" dirty="0" smtClean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In some place, it is called “program counter”</a:t>
            </a:r>
            <a:r>
              <a:rPr lang="zh-TW" altLang="en-US" dirty="0" smtClean="0"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</a:rPr>
              <a:t>(PC).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Normally, IP increases 4 bytes (an instruction).  But for jump &lt;label&gt;, it will become the address of the instruction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after </a:t>
            </a:r>
            <a:r>
              <a:rPr lang="en-US" altLang="zh-TW" dirty="0" smtClean="0">
                <a:latin typeface="Calibri" panose="020F0502020204030204" pitchFamily="34" charset="0"/>
              </a:rPr>
              <a:t>the label.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&lt;label&gt;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represents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</a:rPr>
              <a:t>a memory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address.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TW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567952" y="1357862"/>
            <a:ext cx="5432612" cy="5365667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Mother board</a:t>
            </a:r>
            <a:r>
              <a:rPr lang="zh-TW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主機板</a:t>
            </a: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</a:p>
          <a:p>
            <a:pPr algn="ctr"/>
            <a:endParaRPr lang="en-US" altLang="zh-TW" sz="3200" dirty="0" smtClean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Calibri" panose="020F0502020204030204" pitchFamily="34" charset="0"/>
                <a:ea typeface="新細明體" panose="02020500000000000000" pitchFamily="18" charset="-120"/>
              </a:rPr>
              <a:t>How is a program executed?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圓柱 3"/>
          <p:cNvSpPr/>
          <p:nvPr/>
        </p:nvSpPr>
        <p:spPr>
          <a:xfrm>
            <a:off x="457200" y="1357862"/>
            <a:ext cx="2859740" cy="5365667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Hard disk</a:t>
            </a:r>
          </a:p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硬碟</a:t>
            </a:r>
            <a:r>
              <a:rPr lang="en-US" altLang="zh-TW" sz="3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7054" y="2357543"/>
            <a:ext cx="4705704" cy="205309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70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CPU</a:t>
            </a:r>
            <a:r>
              <a:rPr lang="zh-TW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中央處理器</a:t>
            </a: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</a:p>
          <a:p>
            <a:endParaRPr lang="en-US" altLang="zh-TW" sz="3200" dirty="0" smtClean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en-US" altLang="zh-TW" sz="3200" dirty="0" smtClean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en-US" altLang="zh-TW" sz="3200" dirty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87054" y="4588010"/>
            <a:ext cx="4705704" cy="169840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Memory</a:t>
            </a:r>
            <a:r>
              <a:rPr lang="zh-TW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記憶體</a:t>
            </a: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</a:p>
          <a:p>
            <a:pPr algn="ctr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/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左-右雙向箭號 7"/>
          <p:cNvSpPr/>
          <p:nvPr/>
        </p:nvSpPr>
        <p:spPr>
          <a:xfrm>
            <a:off x="2940423" y="4040695"/>
            <a:ext cx="1046631" cy="71059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按鈕形 9"/>
          <p:cNvSpPr/>
          <p:nvPr/>
        </p:nvSpPr>
        <p:spPr>
          <a:xfrm>
            <a:off x="6868467" y="3086590"/>
            <a:ext cx="1524000" cy="1082342"/>
          </a:xfrm>
          <a:prstGeom prst="beve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ALU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計算邏輯單元</a:t>
            </a:r>
            <a:r>
              <a:rPr lang="en-US" altLang="zh-TW" sz="16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823014" y="3086590"/>
            <a:ext cx="1927413" cy="1091337"/>
            <a:chOff x="4966450" y="2745939"/>
            <a:chExt cx="1927413" cy="1091337"/>
          </a:xfrm>
        </p:grpSpPr>
        <p:sp>
          <p:nvSpPr>
            <p:cNvPr id="11" name="矩形 10"/>
            <p:cNvSpPr/>
            <p:nvPr/>
          </p:nvSpPr>
          <p:spPr>
            <a:xfrm>
              <a:off x="4966450" y="2745939"/>
              <a:ext cx="376518" cy="1082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59509" y="2745939"/>
              <a:ext cx="376518" cy="1082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988427" y="2754934"/>
              <a:ext cx="376518" cy="1082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17345" y="2754934"/>
              <a:ext cx="376518" cy="1082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7878" y="3030580"/>
            <a:ext cx="16810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Registers</a:t>
            </a:r>
          </a:p>
          <a:p>
            <a:r>
              <a:rPr lang="en-US" altLang="zh-TW" sz="3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3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暫存器</a:t>
            </a:r>
            <a:r>
              <a:rPr lang="en-US" altLang="zh-TW" sz="3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endParaRPr lang="zh-TW" altLang="en-US" sz="32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4502" y="2637517"/>
            <a:ext cx="2330823" cy="7171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HelloWorld.c</a:t>
            </a:r>
            <a:endParaRPr lang="zh-TW" altLang="en-US" sz="28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0963" y="3857451"/>
            <a:ext cx="2330823" cy="8774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Assembly code</a:t>
            </a:r>
            <a:endParaRPr lang="zh-TW" altLang="en-US" sz="28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" name="向下箭號 18"/>
          <p:cNvSpPr/>
          <p:nvPr/>
        </p:nvSpPr>
        <p:spPr>
          <a:xfrm>
            <a:off x="1757084" y="3203037"/>
            <a:ext cx="419102" cy="62101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49940" y="3306366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Compiler</a:t>
            </a:r>
            <a:endParaRPr lang="zh-TW" altLang="en-US" sz="28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1757084" y="4781236"/>
            <a:ext cx="419102" cy="5777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46546" y="4781236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Assembler</a:t>
            </a:r>
            <a:endParaRPr lang="zh-TW" altLang="en-US" sz="28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0962" y="5385843"/>
            <a:ext cx="2330823" cy="994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Machine code</a:t>
            </a:r>
          </a:p>
          <a:p>
            <a:pPr algn="ctr"/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(Executable)</a:t>
            </a:r>
            <a:endParaRPr lang="zh-TW" altLang="en-US" sz="28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7689" y="5374776"/>
            <a:ext cx="2330823" cy="9944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Machine code</a:t>
            </a:r>
          </a:p>
          <a:p>
            <a:pPr algn="ctr"/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(Executable)</a:t>
            </a:r>
            <a:endParaRPr lang="zh-TW" altLang="en-US" sz="28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25" name="Picture 2" descr="http://coopersgolfpark.mobi/images/instru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27" y="4511309"/>
            <a:ext cx="8286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0.54895 -0.0548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48" y="-275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08836 -0.2412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03454 -0.2437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6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0.02344 -0.23079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3" grpId="1" animBg="1"/>
      <p:bldP spid="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Example 6: while loop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 code</a:t>
            </a:r>
          </a:p>
          <a:p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Assembly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code</a:t>
            </a:r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45229" y="1503968"/>
            <a:ext cx="5213297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</a:t>
            </a:r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b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while(a&lt;=3) b++;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645229" y="3502412"/>
            <a:ext cx="6498771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jmp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L2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L3: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add	DWORD PTR [esp+12], 1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L2: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cmp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DWORD PTR [esp+8], 3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jle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L3</a:t>
            </a:r>
          </a:p>
          <a:p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leave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jmp</a:t>
            </a:r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instruction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libri" panose="020F0502020204030204" pitchFamily="34" charset="0"/>
                <a:ea typeface="新細明體" panose="02020500000000000000" pitchFamily="18" charset="-120"/>
                <a:cs typeface="Courier New" panose="02070309020205020404" pitchFamily="49" charset="0"/>
              </a:rPr>
              <a:t>jmp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&lt;label&gt;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ransfers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program control flow to the instruction at the memory location indicated by the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operand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&lt;label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</a:p>
          <a:p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Instruction </a:t>
            </a:r>
            <a:r>
              <a:rPr lang="en-US" altLang="zh-TW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jmp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is called “unconditional jump”</a:t>
            </a:r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98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Different </a:t>
            </a:r>
            <a:r>
              <a:rPr lang="en-US" altLang="zh-TW" sz="4000" dirty="0">
                <a:latin typeface="Calibri" panose="020F0502020204030204" pitchFamily="34" charset="0"/>
              </a:rPr>
              <a:t>implementation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The implementation is not unique.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1317" y="2224163"/>
            <a:ext cx="5213297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while(a&lt;=3) b++;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412146" y="3647942"/>
            <a:ext cx="6498771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[esp+8], 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add	DWORD PTR [esp+12],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L3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latin typeface="Calibri" panose="020F0502020204030204" pitchFamily="34" charset="0"/>
              </a:rPr>
              <a:t>Advanced syntaxes in</a:t>
            </a:r>
            <a:r>
              <a:rPr lang="zh-TW" altLang="en-US" sz="3600" dirty="0" smtClean="0">
                <a:latin typeface="Calibri" panose="020F0502020204030204" pitchFamily="34" charset="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</a:rPr>
              <a:t>assembly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6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Example 7: pointer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C code</a:t>
            </a:r>
          </a:p>
          <a:p>
            <a:endParaRPr lang="en-US" altLang="zh-TW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</a:rPr>
              <a:t>Assembly </a:t>
            </a:r>
            <a:r>
              <a:rPr lang="en-US" altLang="zh-TW" dirty="0" smtClean="0">
                <a:latin typeface="Calibri" panose="020F0502020204030204" pitchFamily="34" charset="0"/>
              </a:rPr>
              <a:t>code</a:t>
            </a:r>
            <a:endParaRPr lang="zh-TW" altLang="en-US" dirty="0">
              <a:latin typeface="Calibri" panose="020F0502020204030204" pitchFamily="34" charset="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45229" y="1583444"/>
            <a:ext cx="5213297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 = &amp;a;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905171" y="4707971"/>
            <a:ext cx="73336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[esp+8]</a:t>
            </a: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</a:t>
            </a:r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TW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lea instruction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The </a:t>
            </a:r>
            <a:r>
              <a:rPr lang="en-US" altLang="zh-TW" dirty="0">
                <a:latin typeface="Calibri" panose="020F0502020204030204" pitchFamily="34" charset="0"/>
              </a:rPr>
              <a:t>lea </a:t>
            </a:r>
            <a:r>
              <a:rPr lang="en-US" altLang="zh-TW" dirty="0" smtClean="0">
                <a:latin typeface="Calibri" panose="020F0502020204030204" pitchFamily="34" charset="0"/>
              </a:rPr>
              <a:t>(</a:t>
            </a:r>
            <a:r>
              <a:rPr lang="en-US" altLang="zh-TW" dirty="0">
                <a:latin typeface="Calibri" panose="020F0502020204030204" pitchFamily="34" charset="0"/>
              </a:rPr>
              <a:t>Load effective address</a:t>
            </a:r>
            <a:r>
              <a:rPr lang="en-US" altLang="zh-TW" dirty="0" smtClean="0">
                <a:latin typeface="Calibri" panose="020F0502020204030204" pitchFamily="34" charset="0"/>
              </a:rPr>
              <a:t>) instruction </a:t>
            </a:r>
            <a:r>
              <a:rPr lang="en-US" altLang="zh-TW" dirty="0">
                <a:latin typeface="Calibri" panose="020F0502020204030204" pitchFamily="34" charset="0"/>
              </a:rPr>
              <a:t>places the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</a:rPr>
              <a:t>address</a:t>
            </a:r>
            <a:r>
              <a:rPr lang="en-US" altLang="zh-TW" dirty="0">
                <a:latin typeface="Calibri" panose="020F0502020204030204" pitchFamily="34" charset="0"/>
              </a:rPr>
              <a:t> specified by its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</a:rPr>
              <a:t>second </a:t>
            </a:r>
            <a:r>
              <a:rPr lang="en-US" altLang="zh-TW" dirty="0">
                <a:latin typeface="Calibri" panose="020F0502020204030204" pitchFamily="34" charset="0"/>
              </a:rPr>
              <a:t>operand into the register specified by its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</a:rPr>
              <a:t>first</a:t>
            </a:r>
            <a:r>
              <a:rPr lang="en-US" altLang="zh-TW" dirty="0">
                <a:latin typeface="Calibri" panose="020F0502020204030204" pitchFamily="34" charset="0"/>
              </a:rPr>
              <a:t> operand. 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Note</a:t>
            </a:r>
            <a:r>
              <a:rPr lang="en-US" altLang="zh-TW" dirty="0">
                <a:latin typeface="Calibri" panose="020F0502020204030204" pitchFamily="34" charset="0"/>
              </a:rPr>
              <a:t>, the contents of the memory location are not loaded, only the effective address is computed and placed into the register. 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This </a:t>
            </a:r>
            <a:r>
              <a:rPr lang="en-US" altLang="zh-TW" dirty="0">
                <a:latin typeface="Calibri" panose="020F0502020204030204" pitchFamily="34" charset="0"/>
              </a:rPr>
              <a:t>is useful for obtaining a pointer into a memory region.</a:t>
            </a:r>
            <a:endParaRPr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Example 8: pointer 2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C code</a:t>
            </a:r>
          </a:p>
          <a:p>
            <a:pPr lvl="2"/>
            <a:endParaRPr lang="en-US" altLang="zh-TW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alibri" panose="020F0502020204030204" pitchFamily="34" charset="0"/>
              </a:rPr>
              <a:t>	</a:t>
            </a:r>
            <a:endParaRPr lang="en-US" altLang="zh-TW" dirty="0">
              <a:latin typeface="Calibri" panose="020F0502020204030204" pitchFamily="34" charset="0"/>
            </a:endParaRPr>
          </a:p>
          <a:p>
            <a:pPr lvl="2"/>
            <a:endParaRPr lang="en-US" altLang="zh-TW" dirty="0" smtClean="0">
              <a:latin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</a:rPr>
              <a:t>Assembly code</a:t>
            </a:r>
            <a:endParaRPr lang="zh-TW" altLang="en-US" dirty="0">
              <a:latin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5229" y="1583444"/>
            <a:ext cx="5213297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 = &amp;a;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*pa = 3;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905171" y="4830953"/>
            <a:ext cx="7333658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[esp+8]</a:t>
            </a: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</a:t>
            </a:r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TW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DWORD PTR [esp+12]</a:t>
            </a:r>
          </a:p>
          <a:p>
            <a:r>
              <a:rPr lang="en-US" altLang="zh-TW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zh-TW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9184" y="3888232"/>
            <a:ext cx="1739153" cy="6992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3666" y="4573519"/>
            <a:ext cx="1739153" cy="6992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3666" y="5281738"/>
            <a:ext cx="1739153" cy="6992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3666" y="3146916"/>
            <a:ext cx="1739153" cy="6992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62061" y="3231662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</a:rPr>
              <a:t>[</a:t>
            </a:r>
            <a:r>
              <a:rPr lang="en-US" altLang="zh-TW" sz="2800" dirty="0" err="1" smtClean="0">
                <a:latin typeface="Calibri" panose="020F0502020204030204" pitchFamily="34" charset="0"/>
              </a:rPr>
              <a:t>esp</a:t>
            </a:r>
            <a:r>
              <a:rPr lang="en-US" altLang="zh-TW" sz="2800" dirty="0" smtClean="0">
                <a:latin typeface="Calibri" panose="020F0502020204030204" pitchFamily="34" charset="0"/>
              </a:rPr>
              <a:t>]</a:t>
            </a:r>
            <a:endParaRPr lang="zh-TW" altLang="en-US" sz="2800" dirty="0">
              <a:latin typeface="Calibri" panose="020F050202020403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42651" y="397297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</a:rPr>
              <a:t>[esp+04]</a:t>
            </a:r>
            <a:endParaRPr lang="zh-TW" altLang="en-US" sz="2800" dirty="0">
              <a:latin typeface="Calibri" panose="020F05020202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70965" y="4678760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</a:rPr>
              <a:t>[esp+08]  (a)</a:t>
            </a:r>
            <a:endParaRPr lang="zh-TW" altLang="en-US" sz="2800" dirty="0">
              <a:latin typeface="Calibri" panose="020F050202020403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55548" y="5410629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[esp+12]  (pa)</a:t>
            </a:r>
            <a:endParaRPr lang="zh-TW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2548" y="3149552"/>
            <a:ext cx="2277036" cy="71717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cxnSp>
        <p:nvCxnSpPr>
          <p:cNvPr id="16" name="肘形接點 15"/>
          <p:cNvCxnSpPr>
            <a:stCxn id="21" idx="3"/>
            <a:endCxn id="5" idx="1"/>
          </p:cNvCxnSpPr>
          <p:nvPr/>
        </p:nvCxnSpPr>
        <p:spPr>
          <a:xfrm flipV="1">
            <a:off x="3140532" y="4923143"/>
            <a:ext cx="1073134" cy="499530"/>
          </a:xfrm>
          <a:prstGeom prst="bentConnector3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96953" y="3919494"/>
            <a:ext cx="194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</a:rPr>
              <a:t>Register </a:t>
            </a:r>
            <a:r>
              <a:rPr lang="en-US" altLang="zh-TW" sz="2800" dirty="0" err="1" smtClean="0">
                <a:latin typeface="Calibri" panose="020F0502020204030204" pitchFamily="34" charset="0"/>
              </a:rPr>
              <a:t>esp</a:t>
            </a:r>
            <a:endParaRPr lang="zh-TW" altLang="en-US" sz="2800" dirty="0">
              <a:latin typeface="Calibri" panose="020F050202020403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361192" y="2398501"/>
            <a:ext cx="1435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Memory</a:t>
            </a:r>
            <a:endParaRPr lang="zh-TW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042651" y="2398501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Address</a:t>
            </a:r>
            <a:endParaRPr lang="zh-TW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3496" y="5064084"/>
            <a:ext cx="2277036" cy="71717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27901" y="5834026"/>
            <a:ext cx="1941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</a:rPr>
              <a:t>Register </a:t>
            </a:r>
            <a:r>
              <a:rPr lang="en-US" altLang="zh-TW" sz="2800" dirty="0" err="1" smtClean="0">
                <a:latin typeface="Calibri" panose="020F0502020204030204" pitchFamily="34" charset="0"/>
              </a:rPr>
              <a:t>eax</a:t>
            </a:r>
            <a:endParaRPr lang="zh-TW" altLang="en-US" sz="2800" dirty="0">
              <a:latin typeface="Calibri" panose="020F0502020204030204" pitchFamily="34" charset="0"/>
            </a:endParaRPr>
          </a:p>
        </p:txBody>
      </p:sp>
      <p:cxnSp>
        <p:nvCxnSpPr>
          <p:cNvPr id="23" name="直線單箭頭接點 22"/>
          <p:cNvCxnSpPr>
            <a:stCxn id="14" idx="3"/>
            <a:endCxn id="8" idx="1"/>
          </p:cNvCxnSpPr>
          <p:nvPr/>
        </p:nvCxnSpPr>
        <p:spPr>
          <a:xfrm flipV="1">
            <a:off x="3109584" y="3496540"/>
            <a:ext cx="1104082" cy="11601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05171" y="538146"/>
            <a:ext cx="7333658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[esp+8]</a:t>
            </a: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</a:t>
            </a:r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TW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DWORD PTR [esp+12]</a:t>
            </a: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zh-TW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zh-TW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1797" y="5064084"/>
            <a:ext cx="1760434" cy="71717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cxnSp>
        <p:nvCxnSpPr>
          <p:cNvPr id="30" name="肘形接點 29"/>
          <p:cNvCxnSpPr>
            <a:stCxn id="6" idx="3"/>
            <a:endCxn id="5" idx="3"/>
          </p:cNvCxnSpPr>
          <p:nvPr/>
        </p:nvCxnSpPr>
        <p:spPr>
          <a:xfrm flipV="1">
            <a:off x="5952819" y="4923143"/>
            <a:ext cx="12700" cy="708219"/>
          </a:xfrm>
          <a:prstGeom prst="bentConnector3">
            <a:avLst>
              <a:gd name="adj1" fmla="val 18860874"/>
            </a:avLst>
          </a:prstGeom>
          <a:ln w="571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873890" y="4578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3</a:t>
            </a:r>
            <a:endParaRPr lang="zh-TW" altLang="en-US" sz="3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0.33768 0.027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68 0.02708 L 1.94444E-6 -7.40741E-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58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3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Example </a:t>
            </a:r>
            <a:r>
              <a:rPr lang="en-US" altLang="zh-TW" sz="4000" dirty="0">
                <a:latin typeface="Calibri" panose="020F0502020204030204" pitchFamily="34" charset="0"/>
              </a:rPr>
              <a:t>9</a:t>
            </a:r>
            <a:r>
              <a:rPr lang="en-US" altLang="zh-TW" sz="4000" dirty="0" smtClean="0">
                <a:latin typeface="Calibri" panose="020F0502020204030204" pitchFamily="34" charset="0"/>
              </a:rPr>
              <a:t>: array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Calibri" panose="020F0502020204030204" pitchFamily="34" charset="0"/>
              </a:rPr>
              <a:t>C code</a:t>
            </a:r>
          </a:p>
          <a:p>
            <a:endParaRPr lang="en-US" altLang="zh-TW" dirty="0">
              <a:latin typeface="Calibri" panose="020F0502020204030204" pitchFamily="34" charset="0"/>
            </a:endParaRPr>
          </a:p>
          <a:p>
            <a:endParaRPr lang="en-US" altLang="zh-TW" sz="3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</a:rPr>
              <a:t>Assembly code</a:t>
            </a:r>
            <a:endParaRPr lang="en-US" altLang="zh-TW" dirty="0">
              <a:latin typeface="Calibri" panose="020F0502020204030204" pitchFamily="34" charset="0"/>
            </a:endParaRPr>
          </a:p>
          <a:p>
            <a:endParaRPr lang="zh-TW" alt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9021" y="1604812"/>
            <a:ext cx="43036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a[0</a:t>
            </a:r>
            <a:r>
              <a:rPr lang="pt-BR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= 2;</a:t>
            </a:r>
          </a:p>
          <a:p>
            <a:r>
              <a:rPr lang="pt-BR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</a:t>
            </a:r>
            <a:r>
              <a:rPr lang="pt-BR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= -6;</a:t>
            </a:r>
          </a:p>
          <a:p>
            <a:r>
              <a:rPr lang="pt-BR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a[2] = 10000</a:t>
            </a:r>
            <a:r>
              <a:rPr lang="pt-BR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4156" y="4550274"/>
            <a:ext cx="7235687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[esp+4], 2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[esp+8], -6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10000</a:t>
            </a:r>
          </a:p>
        </p:txBody>
      </p:sp>
    </p:spTree>
    <p:extLst>
      <p:ext uri="{BB962C8B-B14F-4D97-AF65-F5344CB8AC3E}">
        <p14:creationId xmlns:p14="http://schemas.microsoft.com/office/powerpoint/2010/main" val="31130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Array and pointer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685806" y="1600200"/>
          <a:ext cx="7870372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Calibri" panose="020F0502020204030204" pitchFamily="34" charset="0"/>
                        </a:rPr>
                        <a:t>Array</a:t>
                      </a:r>
                      <a:endParaRPr lang="zh-TW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Calibri" panose="020F0502020204030204" pitchFamily="34" charset="0"/>
                        </a:rPr>
                        <a:t>Pointer</a:t>
                      </a:r>
                      <a:endParaRPr lang="zh-TW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altLang="zh-TW" sz="2800" baseline="0" dirty="0" smtClean="0">
                          <a:latin typeface="Calibri" panose="020F0502020204030204" pitchFamily="34" charset="0"/>
                        </a:rPr>
                        <a:t> continuous space to store the data of the same data type</a:t>
                      </a:r>
                      <a:endParaRPr lang="zh-TW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alibri" panose="020F0502020204030204" pitchFamily="34" charset="0"/>
                        </a:rPr>
                        <a:t>A space that stores the address of a specific</a:t>
                      </a:r>
                      <a:r>
                        <a:rPr lang="en-US" altLang="zh-TW" sz="2800" baseline="0" dirty="0" smtClean="0">
                          <a:latin typeface="Calibri" panose="020F0502020204030204" pitchFamily="34" charset="0"/>
                        </a:rPr>
                        <a:t> type of data</a:t>
                      </a:r>
                      <a:endParaRPr lang="zh-TW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alibri" panose="020F0502020204030204" pitchFamily="34" charset="0"/>
                        </a:rPr>
                        <a:t>a[2]: the third</a:t>
                      </a:r>
                      <a:r>
                        <a:rPr lang="en-US" altLang="zh-TW" sz="2800" baseline="0" dirty="0" smtClean="0">
                          <a:latin typeface="Calibri" panose="020F0502020204030204" pitchFamily="34" charset="0"/>
                        </a:rPr>
                        <a:t> element in that continuous space</a:t>
                      </a:r>
                      <a:r>
                        <a:rPr lang="en-US" altLang="zh-TW" sz="2800" dirty="0" smtClean="0">
                          <a:latin typeface="Calibri" panose="020F0502020204030204" pitchFamily="34" charset="0"/>
                        </a:rPr>
                        <a:t> </a:t>
                      </a:r>
                      <a:endParaRPr lang="zh-TW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alibri" panose="020F0502020204030204" pitchFamily="34" charset="0"/>
                        </a:rPr>
                        <a:t>*(pa+2): the element that is 2</a:t>
                      </a:r>
                      <a:r>
                        <a:rPr lang="en-US" altLang="zh-TW" sz="2800" baseline="0" dirty="0" smtClean="0">
                          <a:latin typeface="Calibri" panose="020F0502020204030204" pitchFamily="34" charset="0"/>
                        </a:rPr>
                        <a:t> units away from the element pointed by pa</a:t>
                      </a:r>
                      <a:endParaRPr lang="zh-TW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altLang="zh-TW" sz="2800" baseline="0" dirty="0" smtClean="0">
                          <a:latin typeface="Calibri" panose="020F0502020204030204" pitchFamily="34" charset="0"/>
                        </a:rPr>
                        <a:t>n array a is a “reference” of a space, which cannot be changed.</a:t>
                      </a:r>
                      <a:endParaRPr lang="zh-TW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alibri" panose="020F0502020204030204" pitchFamily="34" charset="0"/>
                        </a:rPr>
                        <a:t>A pointer pa can change its content to point to other addresses.</a:t>
                      </a:r>
                      <a:endParaRPr lang="zh-TW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1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Computer Architecture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Calibri" panose="020F0502020204030204" pitchFamily="34" charset="0"/>
              </a:rPr>
              <a:t>Central Processing Unit (CPU) or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Calibri" panose="020F0502020204030204" pitchFamily="34" charset="0"/>
              </a:rPr>
              <a:t>Arithmetic/Logic unit versus Control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Calibri" panose="020F0502020204030204" pitchFamily="34" charset="0"/>
              </a:rPr>
              <a:t>Registers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 smtClean="0">
                <a:latin typeface="Calibri" panose="020F0502020204030204" pitchFamily="34" charset="0"/>
              </a:rPr>
              <a:t>General purpose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 smtClean="0">
                <a:latin typeface="Calibri" panose="020F0502020204030204" pitchFamily="34" charset="0"/>
              </a:rPr>
              <a:t>Special purpose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Calibri" panose="020F0502020204030204" pitchFamily="34" charset="0"/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8023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Example 10: function call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C code</a:t>
            </a:r>
          </a:p>
          <a:p>
            <a:endParaRPr lang="en-US" altLang="zh-TW" dirty="0">
              <a:latin typeface="Calibri" panose="020F0502020204030204" pitchFamily="34" charset="0"/>
            </a:endParaRPr>
          </a:p>
          <a:p>
            <a:endParaRPr lang="en-US" altLang="zh-TW" dirty="0" smtClean="0">
              <a:latin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</a:endParaRPr>
          </a:p>
          <a:p>
            <a:endParaRPr lang="en-US" altLang="zh-TW" dirty="0" smtClean="0">
              <a:latin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</a:rPr>
              <a:t>Assembly (call foo)</a:t>
            </a:r>
          </a:p>
          <a:p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0301" y="16002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foo(int a){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a+1;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foo(3);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0" y="5244877"/>
            <a:ext cx="5323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mov	DWORD PTR [esp], 3</a:t>
            </a:r>
          </a:p>
          <a:p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_foo</a:t>
            </a:r>
          </a:p>
        </p:txBody>
      </p:sp>
    </p:spTree>
    <p:extLst>
      <p:ext uri="{BB962C8B-B14F-4D97-AF65-F5344CB8AC3E}">
        <p14:creationId xmlns:p14="http://schemas.microsoft.com/office/powerpoint/2010/main" val="34254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Calibri" panose="020F0502020204030204" pitchFamily="34" charset="0"/>
              </a:rPr>
              <a:t>C </a:t>
            </a:r>
            <a:r>
              <a:rPr lang="en-US" altLang="zh-TW" sz="4000" dirty="0" smtClean="0">
                <a:latin typeface="Calibri" panose="020F0502020204030204" pitchFamily="34" charset="0"/>
              </a:rPr>
              <a:t>language calling convention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199"/>
            <a:ext cx="8305800" cy="441113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The calling convention is a </a:t>
            </a:r>
            <a:r>
              <a:rPr lang="en-US" altLang="zh-TW" b="1" dirty="0">
                <a:latin typeface="Calibri" panose="020F0502020204030204" pitchFamily="34" charset="0"/>
              </a:rPr>
              <a:t>protocol</a:t>
            </a:r>
            <a:r>
              <a:rPr lang="en-US" altLang="zh-TW" dirty="0">
                <a:latin typeface="Calibri" panose="020F0502020204030204" pitchFamily="34" charset="0"/>
              </a:rPr>
              <a:t> about how to call and return from </a:t>
            </a:r>
            <a:r>
              <a:rPr lang="en-US" altLang="zh-TW" dirty="0" smtClean="0">
                <a:latin typeface="Calibri" panose="020F0502020204030204" pitchFamily="34" charset="0"/>
              </a:rPr>
              <a:t>functions.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Two instructions for function call and return</a:t>
            </a:r>
          </a:p>
          <a:p>
            <a:pPr lvl="1"/>
            <a:r>
              <a:rPr lang="en-US" altLang="zh-TW" b="1" dirty="0" smtClean="0">
                <a:latin typeface="Calibri" panose="020F0502020204030204" pitchFamily="34" charset="0"/>
              </a:rPr>
              <a:t>Call</a:t>
            </a:r>
            <a:r>
              <a:rPr lang="en-US" altLang="zh-TW" dirty="0">
                <a:latin typeface="Calibri" panose="020F0502020204030204" pitchFamily="34" charset="0"/>
              </a:rPr>
              <a:t>: </a:t>
            </a:r>
            <a:r>
              <a:rPr lang="en-US" altLang="zh-TW" dirty="0" smtClean="0">
                <a:latin typeface="Calibri" panose="020F0502020204030204" pitchFamily="34" charset="0"/>
              </a:rPr>
              <a:t>push </a:t>
            </a:r>
            <a:r>
              <a:rPr lang="en-US" altLang="zh-TW" dirty="0">
                <a:latin typeface="Calibri" panose="020F0502020204030204" pitchFamily="34" charset="0"/>
              </a:rPr>
              <a:t>the current code location onto the hardware supported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stack</a:t>
            </a:r>
            <a:r>
              <a:rPr lang="en-US" altLang="zh-TW" dirty="0">
                <a:latin typeface="Calibri" panose="020F0502020204030204" pitchFamily="34" charset="0"/>
              </a:rPr>
              <a:t>;</a:t>
            </a:r>
            <a:r>
              <a:rPr lang="en-US" altLang="zh-TW" dirty="0" smtClean="0">
                <a:latin typeface="Calibri" panose="020F0502020204030204" pitchFamily="34" charset="0"/>
              </a:rPr>
              <a:t> unconditional </a:t>
            </a:r>
            <a:r>
              <a:rPr lang="en-US" altLang="zh-TW" dirty="0">
                <a:latin typeface="Calibri" panose="020F0502020204030204" pitchFamily="34" charset="0"/>
              </a:rPr>
              <a:t>jump to the code location indicated by the label operand.  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b="1" dirty="0" smtClean="0">
                <a:latin typeface="Calibri" panose="020F0502020204030204" pitchFamily="34" charset="0"/>
              </a:rPr>
              <a:t>Ret</a:t>
            </a:r>
            <a:r>
              <a:rPr lang="en-US" altLang="zh-TW" dirty="0" smtClean="0">
                <a:latin typeface="Calibri" panose="020F0502020204030204" pitchFamily="34" charset="0"/>
              </a:rPr>
              <a:t>: pop </a:t>
            </a:r>
            <a:r>
              <a:rPr lang="en-US" altLang="zh-TW" dirty="0">
                <a:latin typeface="Calibri" panose="020F0502020204030204" pitchFamily="34" charset="0"/>
              </a:rPr>
              <a:t>the current code location </a:t>
            </a:r>
            <a:r>
              <a:rPr lang="en-US" altLang="zh-TW" dirty="0" smtClean="0">
                <a:latin typeface="Calibri" panose="020F0502020204030204" pitchFamily="34" charset="0"/>
              </a:rPr>
              <a:t>from </a:t>
            </a:r>
            <a:r>
              <a:rPr lang="en-US" altLang="zh-TW" dirty="0">
                <a:latin typeface="Calibri" panose="020F0502020204030204" pitchFamily="34" charset="0"/>
              </a:rPr>
              <a:t>the hardware supported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</a:rPr>
              <a:t>stack</a:t>
            </a:r>
            <a:r>
              <a:rPr lang="en-US" altLang="zh-TW" dirty="0">
                <a:latin typeface="Calibri" panose="020F0502020204030204" pitchFamily="34" charset="0"/>
              </a:rPr>
              <a:t>; unconditional jump to the </a:t>
            </a:r>
            <a:r>
              <a:rPr lang="en-US" altLang="zh-TW" dirty="0" smtClean="0">
                <a:latin typeface="Calibri" panose="020F0502020204030204" pitchFamily="34" charset="0"/>
              </a:rPr>
              <a:t>popped code location. </a:t>
            </a:r>
            <a:endParaRPr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9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Recall: Hardware supported stack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199" y="1600200"/>
            <a:ext cx="8474529" cy="49149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x86 CPU has a </a:t>
            </a:r>
            <a:r>
              <a:rPr lang="en-US" altLang="zh-TW" smtClean="0">
                <a:latin typeface="Calibri" panose="020F0502020204030204" pitchFamily="34" charset="0"/>
              </a:rPr>
              <a:t>hardware </a:t>
            </a:r>
            <a:r>
              <a:rPr lang="en-US" altLang="zh-TW" smtClean="0">
                <a:latin typeface="Calibri" panose="020F0502020204030204" pitchFamily="34" charset="0"/>
              </a:rPr>
              <a:t>supported </a:t>
            </a:r>
            <a:r>
              <a:rPr lang="en-US" altLang="zh-TW" dirty="0" smtClean="0">
                <a:latin typeface="Calibri" panose="020F0502020204030204" pitchFamily="34" charset="0"/>
              </a:rPr>
              <a:t>stack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Two instructions: push and pop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Register </a:t>
            </a:r>
            <a:r>
              <a:rPr lang="en-US" altLang="zh-TW" dirty="0" err="1" smtClean="0">
                <a:latin typeface="Calibri" panose="020F0502020204030204" pitchFamily="34" charset="0"/>
              </a:rPr>
              <a:t>esp</a:t>
            </a:r>
            <a:r>
              <a:rPr lang="en-US" altLang="zh-TW" dirty="0" smtClean="0">
                <a:latin typeface="Calibri" panose="020F0502020204030204" pitchFamily="34" charset="0"/>
              </a:rPr>
              <a:t> (stack pointer): point to the stack top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</a:rPr>
              <a:t>Register </a:t>
            </a:r>
            <a:r>
              <a:rPr lang="en-US" altLang="zh-TW" dirty="0" err="1" smtClean="0">
                <a:latin typeface="Calibri" panose="020F0502020204030204" pitchFamily="34" charset="0"/>
              </a:rPr>
              <a:t>ebp</a:t>
            </a:r>
            <a:r>
              <a:rPr lang="en-US" altLang="zh-TW" dirty="0" smtClean="0">
                <a:latin typeface="Calibri" panose="020F0502020204030204" pitchFamily="34" charset="0"/>
              </a:rPr>
              <a:t> (base </a:t>
            </a:r>
            <a:r>
              <a:rPr lang="en-US" altLang="zh-TW" dirty="0">
                <a:latin typeface="Calibri" panose="020F0502020204030204" pitchFamily="34" charset="0"/>
              </a:rPr>
              <a:t>pointer): point to the stack </a:t>
            </a:r>
            <a:r>
              <a:rPr lang="en-US" altLang="zh-TW" dirty="0" smtClean="0">
                <a:latin typeface="Calibri" panose="020F0502020204030204" pitchFamily="34" charset="0"/>
              </a:rPr>
              <a:t>base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Used for function calls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</a:rPr>
              <a:t>Registers are saved on the stack. 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dirty="0">
                <a:latin typeface="Calibri" panose="020F0502020204030204" pitchFamily="34" charset="0"/>
              </a:rPr>
              <a:t>Subroutine parameters are passed on the </a:t>
            </a:r>
            <a:r>
              <a:rPr lang="en-US" altLang="zh-TW" dirty="0" smtClean="0">
                <a:latin typeface="Calibri" panose="020F0502020204030204" pitchFamily="34" charset="0"/>
              </a:rPr>
              <a:t>stack, </a:t>
            </a:r>
            <a:r>
              <a:rPr lang="en-US" altLang="zh-TW" dirty="0">
                <a:latin typeface="Calibri" panose="020F0502020204030204" pitchFamily="34" charset="0"/>
              </a:rPr>
              <a:t>and 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local </a:t>
            </a:r>
            <a:r>
              <a:rPr lang="en-US" altLang="zh-TW" dirty="0">
                <a:latin typeface="Calibri" panose="020F0502020204030204" pitchFamily="34" charset="0"/>
              </a:rPr>
              <a:t>variables used by subroutines are placed in memory on the stack</a:t>
            </a:r>
            <a:r>
              <a:rPr lang="en-US" altLang="zh-TW" dirty="0" smtClean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6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The flow of a function call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192486"/>
            <a:ext cx="8229600" cy="116227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Caller: the one who makes the function call</a:t>
            </a:r>
          </a:p>
          <a:p>
            <a:r>
              <a:rPr lang="en-US" altLang="zh-TW" dirty="0" err="1" smtClean="0">
                <a:latin typeface="Calibri" panose="020F0502020204030204" pitchFamily="34" charset="0"/>
              </a:rPr>
              <a:t>Callee</a:t>
            </a:r>
            <a:r>
              <a:rPr lang="en-US" altLang="zh-TW" dirty="0" smtClean="0">
                <a:latin typeface="Calibri" panose="020F0502020204030204" pitchFamily="34" charset="0"/>
              </a:rPr>
              <a:t>: the called function 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2002971" y="1426709"/>
          <a:ext cx="6096000" cy="3566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0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Calibri" panose="020F0502020204030204" pitchFamily="34" charset="0"/>
              </a:rPr>
              <a:t>Caller </a:t>
            </a:r>
            <a:r>
              <a:rPr lang="en-US" altLang="zh-TW" sz="4000" dirty="0" smtClean="0">
                <a:latin typeface="Calibri" panose="020F0502020204030204" pitchFamily="34" charset="0"/>
              </a:rPr>
              <a:t>rules to call function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</a:rPr>
              <a:t>Before calling a </a:t>
            </a:r>
            <a:r>
              <a:rPr lang="en-US" altLang="zh-TW" dirty="0" smtClean="0">
                <a:latin typeface="Calibri" panose="020F0502020204030204" pitchFamily="34" charset="0"/>
              </a:rPr>
              <a:t>function, </a:t>
            </a:r>
            <a:r>
              <a:rPr lang="en-US" altLang="zh-TW" b="1" dirty="0" smtClean="0">
                <a:latin typeface="Calibri" panose="020F0502020204030204" pitchFamily="34" charset="0"/>
              </a:rPr>
              <a:t>push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</a:rPr>
              <a:t>the contents of certain </a:t>
            </a:r>
            <a:r>
              <a:rPr lang="en-US" altLang="zh-TW" dirty="0" smtClean="0">
                <a:latin typeface="Calibri" panose="020F0502020204030204" pitchFamily="34" charset="0"/>
              </a:rPr>
              <a:t>registers to the stack. 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</a:rPr>
              <a:t>caller-saved registers </a:t>
            </a:r>
            <a:r>
              <a:rPr lang="en-US" altLang="zh-TW" dirty="0">
                <a:latin typeface="Calibri" panose="020F0502020204030204" pitchFamily="34" charset="0"/>
              </a:rPr>
              <a:t>are EAX, ECX, EDX.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</a:rPr>
              <a:t>To pass parameters to the subroutine, </a:t>
            </a:r>
            <a:r>
              <a:rPr lang="en-US" altLang="zh-TW" b="1" dirty="0">
                <a:latin typeface="Calibri" panose="020F0502020204030204" pitchFamily="34" charset="0"/>
              </a:rPr>
              <a:t>push</a:t>
            </a:r>
            <a:r>
              <a:rPr lang="en-US" altLang="zh-TW" dirty="0">
                <a:latin typeface="Calibri" panose="020F0502020204030204" pitchFamily="34" charset="0"/>
              </a:rPr>
              <a:t> them onto the stack before the call.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</a:rPr>
              <a:t>To call the </a:t>
            </a:r>
            <a:r>
              <a:rPr lang="en-US" altLang="zh-TW" dirty="0" smtClean="0">
                <a:latin typeface="Calibri" panose="020F0502020204030204" pitchFamily="34" charset="0"/>
              </a:rPr>
              <a:t>function, </a:t>
            </a:r>
            <a:r>
              <a:rPr lang="en-US" altLang="zh-TW" dirty="0">
                <a:latin typeface="Calibri" panose="020F0502020204030204" pitchFamily="34" charset="0"/>
              </a:rPr>
              <a:t>use the </a:t>
            </a:r>
            <a:r>
              <a:rPr lang="en-US" altLang="zh-TW" b="1" dirty="0">
                <a:latin typeface="Calibri" panose="020F0502020204030204" pitchFamily="34" charset="0"/>
              </a:rPr>
              <a:t>call</a:t>
            </a:r>
            <a:r>
              <a:rPr lang="en-US" altLang="zh-TW" dirty="0"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</a:rPr>
              <a:t>instruction.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Instruction </a:t>
            </a:r>
            <a:r>
              <a:rPr lang="en-US" altLang="zh-TW" b="1" dirty="0" smtClean="0">
                <a:latin typeface="Calibri" panose="020F0502020204030204" pitchFamily="34" charset="0"/>
              </a:rPr>
              <a:t>call</a:t>
            </a:r>
            <a:r>
              <a:rPr lang="en-US" altLang="zh-TW" dirty="0" smtClean="0">
                <a:latin typeface="Calibri" panose="020F0502020204030204" pitchFamily="34" charset="0"/>
              </a:rPr>
              <a:t> pushes </a:t>
            </a:r>
            <a:r>
              <a:rPr lang="en-US" altLang="zh-TW" dirty="0">
                <a:latin typeface="Calibri" panose="020F0502020204030204" pitchFamily="34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</a:rPr>
              <a:t>return address </a:t>
            </a:r>
            <a:r>
              <a:rPr lang="en-US" altLang="zh-TW" dirty="0">
                <a:latin typeface="Calibri" panose="020F0502020204030204" pitchFamily="34" charset="0"/>
              </a:rPr>
              <a:t>on top of the parameters on the stack, and </a:t>
            </a:r>
            <a:r>
              <a:rPr lang="en-US" altLang="zh-TW" dirty="0" smtClean="0">
                <a:latin typeface="Calibri" panose="020F0502020204030204" pitchFamily="34" charset="0"/>
              </a:rPr>
              <a:t>jumps </a:t>
            </a:r>
            <a:r>
              <a:rPr lang="en-US" altLang="zh-TW" dirty="0">
                <a:latin typeface="Calibri" panose="020F0502020204030204" pitchFamily="34" charset="0"/>
              </a:rPr>
              <a:t>to the </a:t>
            </a:r>
            <a:r>
              <a:rPr lang="en-US" altLang="zh-TW" dirty="0" smtClean="0">
                <a:latin typeface="Calibri" panose="020F0502020204030204" pitchFamily="34" charset="0"/>
              </a:rPr>
              <a:t>function </a:t>
            </a:r>
            <a:r>
              <a:rPr lang="en-US" altLang="zh-TW" dirty="0">
                <a:latin typeface="Calibri" panose="020F0502020204030204" pitchFamily="34" charset="0"/>
              </a:rPr>
              <a:t>code. </a:t>
            </a:r>
            <a:endParaRPr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7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>
                <a:latin typeface="Calibri" panose="020F0502020204030204" pitchFamily="34" charset="0"/>
              </a:rPr>
              <a:t>Callee</a:t>
            </a:r>
            <a:r>
              <a:rPr lang="en-US" altLang="zh-TW" sz="4000" dirty="0">
                <a:latin typeface="Calibri" panose="020F0502020204030204" pitchFamily="34" charset="0"/>
              </a:rPr>
              <a:t> </a:t>
            </a:r>
            <a:r>
              <a:rPr lang="en-US" altLang="zh-TW" sz="4000" dirty="0" smtClean="0">
                <a:latin typeface="Calibri" panose="020F0502020204030204" pitchFamily="34" charset="0"/>
              </a:rPr>
              <a:t>rules to start a function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</a:rPr>
              <a:t>Push the value of EBP onto the stack, and </a:t>
            </a:r>
            <a:r>
              <a:rPr lang="en-US" altLang="zh-TW" dirty="0" smtClean="0">
                <a:latin typeface="Calibri" panose="020F0502020204030204" pitchFamily="34" charset="0"/>
              </a:rPr>
              <a:t>copy </a:t>
            </a:r>
            <a:r>
              <a:rPr lang="en-US" altLang="zh-TW" dirty="0">
                <a:latin typeface="Calibri" panose="020F0502020204030204" pitchFamily="34" charset="0"/>
              </a:rPr>
              <a:t>the value of ESP into </a:t>
            </a:r>
            <a:r>
              <a:rPr lang="en-US" altLang="zh-TW" dirty="0" smtClean="0">
                <a:latin typeface="Calibri" panose="020F0502020204030204" pitchFamily="34" charset="0"/>
              </a:rPr>
              <a:t>EBP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</a:rPr>
              <a:t>Allocate </a:t>
            </a:r>
            <a:r>
              <a:rPr lang="en-US" altLang="zh-TW" b="1" dirty="0">
                <a:latin typeface="Calibri" panose="020F0502020204030204" pitchFamily="34" charset="0"/>
              </a:rPr>
              <a:t>local variables</a:t>
            </a:r>
            <a:r>
              <a:rPr lang="en-US" altLang="zh-TW" dirty="0">
                <a:latin typeface="Calibri" panose="020F0502020204030204" pitchFamily="34" charset="0"/>
              </a:rPr>
              <a:t> by making space on the stack</a:t>
            </a:r>
            <a:r>
              <a:rPr lang="en-US" altLang="zh-TW" dirty="0" smtClean="0">
                <a:latin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</a:rPr>
              <a:t>Push </a:t>
            </a:r>
            <a:r>
              <a:rPr lang="en-US" altLang="zh-TW" dirty="0">
                <a:latin typeface="Calibri" panose="020F0502020204030204" pitchFamily="34" charset="0"/>
              </a:rPr>
              <a:t>the values of the </a:t>
            </a:r>
            <a:r>
              <a:rPr lang="en-US" altLang="zh-TW" dirty="0" err="1">
                <a:latin typeface="Calibri" panose="020F0502020204030204" pitchFamily="34" charset="0"/>
              </a:rPr>
              <a:t>callee</a:t>
            </a:r>
            <a:r>
              <a:rPr lang="en-US" altLang="zh-TW" dirty="0">
                <a:latin typeface="Calibri" panose="020F0502020204030204" pitchFamily="34" charset="0"/>
              </a:rPr>
              <a:t>-saved registers that will be used by the function. 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dirty="0">
                <a:latin typeface="Calibri" panose="020F0502020204030204" pitchFamily="34" charset="0"/>
              </a:rPr>
              <a:t>The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</a:rPr>
              <a:t>callee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</a:rPr>
              <a:t>-saved registers </a:t>
            </a:r>
            <a:r>
              <a:rPr lang="en-US" altLang="zh-TW" dirty="0">
                <a:latin typeface="Calibri" panose="020F0502020204030204" pitchFamily="34" charset="0"/>
              </a:rPr>
              <a:t>are EBX, EDI, and ESI </a:t>
            </a:r>
            <a:endParaRPr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Function call memory layout (after the above two sets of rules)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://www.cs.virginia.edu/~evans/cs216/guides/stack-conven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32" y="1569016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1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 smtClean="0">
                <a:latin typeface="Calibri" panose="020F0502020204030204" pitchFamily="34" charset="0"/>
              </a:rPr>
              <a:t>Callee</a:t>
            </a:r>
            <a:r>
              <a:rPr lang="en-US" altLang="zh-TW" sz="4000" dirty="0" smtClean="0">
                <a:latin typeface="Calibri" panose="020F0502020204030204" pitchFamily="34" charset="0"/>
              </a:rPr>
              <a:t> rules to return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</a:rPr>
              <a:t>Leave the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</a:rPr>
              <a:t>return</a:t>
            </a:r>
            <a:r>
              <a:rPr lang="en-US" altLang="zh-TW" dirty="0">
                <a:latin typeface="Calibri" panose="020F0502020204030204" pitchFamily="34" charset="0"/>
              </a:rPr>
              <a:t> value in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</a:rPr>
              <a:t>EAX</a:t>
            </a:r>
            <a:r>
              <a:rPr lang="en-US" altLang="zh-TW" dirty="0" smtClean="0">
                <a:latin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</a:rPr>
              <a:t>Restore the old values of any </a:t>
            </a:r>
            <a:r>
              <a:rPr lang="en-US" altLang="zh-TW" dirty="0" err="1">
                <a:latin typeface="Calibri" panose="020F0502020204030204" pitchFamily="34" charset="0"/>
              </a:rPr>
              <a:t>callee</a:t>
            </a:r>
            <a:r>
              <a:rPr lang="en-US" altLang="zh-TW" dirty="0">
                <a:latin typeface="Calibri" panose="020F0502020204030204" pitchFamily="34" charset="0"/>
              </a:rPr>
              <a:t>-saved registers (EDI and ESI) that were modified. 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latin typeface="Calibri" panose="020F0502020204030204" pitchFamily="34" charset="0"/>
              </a:rPr>
              <a:t>Deallocate</a:t>
            </a:r>
            <a:r>
              <a:rPr lang="en-US" altLang="zh-TW" dirty="0">
                <a:latin typeface="Calibri" panose="020F0502020204030204" pitchFamily="34" charset="0"/>
              </a:rPr>
              <a:t> local variables</a:t>
            </a:r>
            <a:r>
              <a:rPr lang="en-US" altLang="zh-TW" dirty="0" smtClean="0">
                <a:latin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</a:rPr>
              <a:t>Before </a:t>
            </a:r>
            <a:r>
              <a:rPr lang="en-US" altLang="zh-TW" dirty="0">
                <a:latin typeface="Calibri" panose="020F0502020204030204" pitchFamily="34" charset="0"/>
              </a:rPr>
              <a:t>returning, restore the caller's base pointer value by popping EBP off the stack</a:t>
            </a:r>
            <a:r>
              <a:rPr lang="en-US" altLang="zh-TW" dirty="0" smtClean="0">
                <a:latin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</a:rPr>
              <a:t>Return </a:t>
            </a:r>
            <a:r>
              <a:rPr lang="en-US" altLang="zh-TW" dirty="0">
                <a:latin typeface="Calibri" panose="020F0502020204030204" pitchFamily="34" charset="0"/>
              </a:rPr>
              <a:t>to the caller by executing a </a:t>
            </a:r>
            <a:r>
              <a:rPr lang="en-US" altLang="zh-TW" b="1" dirty="0">
                <a:latin typeface="Calibri" panose="020F0502020204030204" pitchFamily="34" charset="0"/>
              </a:rPr>
              <a:t>ret</a:t>
            </a:r>
            <a:r>
              <a:rPr lang="en-US" altLang="zh-TW" dirty="0">
                <a:latin typeface="Calibri" panose="020F0502020204030204" pitchFamily="34" charset="0"/>
              </a:rPr>
              <a:t> instruction. </a:t>
            </a:r>
            <a:endParaRPr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7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</a:rPr>
              <a:t>Caller rules to restore 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692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Find </a:t>
            </a:r>
            <a:r>
              <a:rPr lang="en-US" altLang="zh-TW" dirty="0">
                <a:latin typeface="Calibri" panose="020F0502020204030204" pitchFamily="34" charset="0"/>
              </a:rPr>
              <a:t>the return value of </a:t>
            </a:r>
            <a:r>
              <a:rPr lang="en-US" altLang="zh-TW" dirty="0" smtClean="0">
                <a:latin typeface="Calibri" panose="020F0502020204030204" pitchFamily="34" charset="0"/>
              </a:rPr>
              <a:t>function </a:t>
            </a:r>
            <a:r>
              <a:rPr lang="en-US" altLang="zh-TW" dirty="0">
                <a:latin typeface="Calibri" panose="020F0502020204030204" pitchFamily="34" charset="0"/>
              </a:rPr>
              <a:t>in the register EAX. 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Remove the parameters from stack. 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This </a:t>
            </a:r>
            <a:r>
              <a:rPr lang="en-US" altLang="zh-TW" dirty="0">
                <a:latin typeface="Calibri" panose="020F0502020204030204" pitchFamily="34" charset="0"/>
              </a:rPr>
              <a:t>restores the stack to its state before the call was performed.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Pop </a:t>
            </a:r>
            <a:r>
              <a:rPr lang="en-US" altLang="zh-TW" dirty="0">
                <a:latin typeface="Calibri" panose="020F0502020204030204" pitchFamily="34" charset="0"/>
              </a:rPr>
              <a:t>off </a:t>
            </a:r>
            <a:r>
              <a:rPr lang="en-US" altLang="zh-TW" dirty="0" smtClean="0">
                <a:latin typeface="Calibri" panose="020F0502020204030204" pitchFamily="34" charset="0"/>
              </a:rPr>
              <a:t>the </a:t>
            </a:r>
            <a:r>
              <a:rPr lang="en-US" altLang="zh-TW" dirty="0">
                <a:latin typeface="Calibri" panose="020F0502020204030204" pitchFamily="34" charset="0"/>
              </a:rPr>
              <a:t>contents of caller-saved registers (EAX, ECX, EDX</a:t>
            </a:r>
            <a:r>
              <a:rPr lang="en-US" altLang="zh-TW" dirty="0" smtClean="0">
                <a:latin typeface="Calibri" panose="020F0502020204030204" pitchFamily="34" charset="0"/>
              </a:rPr>
              <a:t>) from </a:t>
            </a:r>
            <a:r>
              <a:rPr lang="en-US" altLang="zh-TW" dirty="0">
                <a:latin typeface="Calibri" panose="020F0502020204030204" pitchFamily="34" charset="0"/>
              </a:rPr>
              <a:t>the stack. 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The </a:t>
            </a:r>
            <a:r>
              <a:rPr lang="en-US" altLang="zh-TW" dirty="0">
                <a:latin typeface="Calibri" panose="020F0502020204030204" pitchFamily="34" charset="0"/>
              </a:rPr>
              <a:t>caller can assume that no other registers were modified by the </a:t>
            </a:r>
            <a:r>
              <a:rPr lang="en-US" altLang="zh-TW" dirty="0" err="1" smtClean="0">
                <a:latin typeface="Calibri" panose="020F0502020204030204" pitchFamily="34" charset="0"/>
              </a:rPr>
              <a:t>callee</a:t>
            </a:r>
            <a:r>
              <a:rPr lang="en-US" altLang="zh-TW" dirty="0" smtClean="0">
                <a:latin typeface="Calibri" panose="020F0502020204030204" pitchFamily="34" charset="0"/>
              </a:rPr>
              <a:t>.</a:t>
            </a:r>
            <a:endParaRPr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4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An </a:t>
            </a:r>
            <a:r>
              <a:rPr lang="en-US" altLang="zh-TW" sz="4000" dirty="0">
                <a:latin typeface="Calibri" panose="020F0502020204030204" pitchFamily="34" charset="0"/>
              </a:rPr>
              <a:t>example</a:t>
            </a:r>
            <a:r>
              <a:rPr lang="en-US" altLang="zh-TW" sz="4000" dirty="0"/>
              <a:t> function definition that follows the </a:t>
            </a:r>
            <a:r>
              <a:rPr lang="en-US" altLang="zh-TW" sz="4000" dirty="0" err="1"/>
              <a:t>callee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rules</a:t>
            </a:r>
            <a:r>
              <a:rPr lang="en-US" altLang="zh-TW" sz="4000" dirty="0" smtClean="0">
                <a:latin typeface="Calibri" panose="020F0502020204030204" pitchFamily="34" charset="0"/>
              </a:rPr>
              <a:t> </a:t>
            </a:r>
            <a:endParaRPr lang="zh-TW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62467" y="1600200"/>
            <a:ext cx="8754533" cy="48169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000" b="1" dirty="0"/>
              <a:t>_</a:t>
            </a:r>
            <a:r>
              <a:rPr lang="en-US" altLang="zh-TW" sz="3000" b="1" dirty="0" err="1"/>
              <a:t>myFunc</a:t>
            </a:r>
            <a:r>
              <a:rPr lang="en-US" altLang="zh-TW" sz="3000" b="1" dirty="0"/>
              <a:t> PROC </a:t>
            </a:r>
            <a:endParaRPr lang="en-US" altLang="zh-TW" sz="3000" b="1" dirty="0" smtClean="0"/>
          </a:p>
          <a:p>
            <a:pPr marL="400050" lvl="1" indent="0">
              <a:buNone/>
            </a:pPr>
            <a:r>
              <a:rPr lang="en-US" altLang="zh-TW" sz="2600" dirty="0" smtClean="0"/>
              <a:t>; </a:t>
            </a:r>
            <a:r>
              <a:rPr lang="en-US" altLang="zh-TW" sz="2600" dirty="0"/>
              <a:t>Subroutine Prologue </a:t>
            </a:r>
            <a:r>
              <a:rPr lang="en-US" altLang="zh-TW" sz="2600" dirty="0" smtClean="0"/>
              <a:t>(</a:t>
            </a:r>
            <a:r>
              <a:rPr lang="zh-TW" altLang="en-US" sz="2400" b="1" dirty="0"/>
              <a:t>序言</a:t>
            </a:r>
            <a:r>
              <a:rPr lang="en-US" altLang="zh-TW" sz="2600" dirty="0" smtClean="0"/>
              <a:t>)</a:t>
            </a:r>
          </a:p>
          <a:p>
            <a:pPr marL="400050" lvl="1" indent="0">
              <a:buNone/>
            </a:pPr>
            <a:r>
              <a:rPr lang="en-US" altLang="zh-TW" sz="2600" b="1" dirty="0" smtClean="0"/>
              <a:t>push </a:t>
            </a:r>
            <a:r>
              <a:rPr lang="en-US" altLang="zh-TW" sz="2600" b="1" dirty="0" err="1"/>
              <a:t>ebp</a:t>
            </a:r>
            <a:r>
              <a:rPr lang="en-US" altLang="zh-TW" sz="2600" b="1" dirty="0"/>
              <a:t> </a:t>
            </a:r>
            <a:r>
              <a:rPr lang="en-US" altLang="zh-TW" sz="2600" dirty="0"/>
              <a:t>; Save the old base pointer value. </a:t>
            </a:r>
            <a:endParaRPr lang="en-US" altLang="zh-TW" sz="2600" dirty="0" smtClean="0"/>
          </a:p>
          <a:p>
            <a:pPr marL="400050" lvl="1" indent="0">
              <a:buNone/>
            </a:pPr>
            <a:r>
              <a:rPr lang="en-US" altLang="zh-TW" sz="2600" b="1" dirty="0" err="1" smtClean="0"/>
              <a:t>mov</a:t>
            </a:r>
            <a:r>
              <a:rPr lang="en-US" altLang="zh-TW" sz="2600" b="1" dirty="0" smtClean="0"/>
              <a:t> </a:t>
            </a:r>
            <a:r>
              <a:rPr lang="en-US" altLang="zh-TW" sz="2600" b="1" dirty="0" err="1"/>
              <a:t>ebp</a:t>
            </a:r>
            <a:r>
              <a:rPr lang="en-US" altLang="zh-TW" sz="2600" b="1" dirty="0"/>
              <a:t>, </a:t>
            </a:r>
            <a:r>
              <a:rPr lang="en-US" altLang="zh-TW" sz="2600" b="1" dirty="0" err="1"/>
              <a:t>esp</a:t>
            </a:r>
            <a:r>
              <a:rPr lang="en-US" altLang="zh-TW" sz="2600" dirty="0"/>
              <a:t> ; Set the new base pointer value. </a:t>
            </a:r>
            <a:endParaRPr lang="en-US" altLang="zh-TW" sz="2600" dirty="0" smtClean="0"/>
          </a:p>
          <a:p>
            <a:pPr marL="400050" lvl="1" indent="0">
              <a:buNone/>
            </a:pPr>
            <a:r>
              <a:rPr lang="en-US" altLang="zh-TW" sz="2600" b="1" dirty="0" smtClean="0"/>
              <a:t>sub </a:t>
            </a:r>
            <a:r>
              <a:rPr lang="en-US" altLang="zh-TW" sz="2600" b="1" dirty="0" err="1"/>
              <a:t>esp</a:t>
            </a:r>
            <a:r>
              <a:rPr lang="en-US" altLang="zh-TW" sz="2600" b="1" dirty="0"/>
              <a:t>, 4 </a:t>
            </a:r>
            <a:r>
              <a:rPr lang="en-US" altLang="zh-TW" sz="2600" dirty="0"/>
              <a:t>; Make room for one 4-byte local variable. </a:t>
            </a:r>
            <a:endParaRPr lang="en-US" altLang="zh-TW" sz="2600" dirty="0" smtClean="0"/>
          </a:p>
          <a:p>
            <a:pPr marL="400050" lvl="1" indent="0">
              <a:buNone/>
            </a:pPr>
            <a:r>
              <a:rPr lang="en-US" altLang="zh-TW" sz="2600" b="1" dirty="0" smtClean="0"/>
              <a:t>push </a:t>
            </a:r>
            <a:r>
              <a:rPr lang="en-US" altLang="zh-TW" sz="2600" b="1" dirty="0" err="1"/>
              <a:t>edi</a:t>
            </a:r>
            <a:r>
              <a:rPr lang="en-US" altLang="zh-TW" sz="2600" b="1" dirty="0"/>
              <a:t> </a:t>
            </a:r>
            <a:r>
              <a:rPr lang="en-US" altLang="zh-TW" sz="2600" dirty="0"/>
              <a:t>; Save the values of registers that the function </a:t>
            </a:r>
            <a:endParaRPr lang="en-US" altLang="zh-TW" sz="2600" dirty="0" smtClean="0"/>
          </a:p>
          <a:p>
            <a:pPr marL="400050" lvl="1" indent="0">
              <a:buNone/>
            </a:pPr>
            <a:r>
              <a:rPr lang="en-US" altLang="zh-TW" sz="2600" b="1" dirty="0" smtClean="0"/>
              <a:t>push </a:t>
            </a:r>
            <a:r>
              <a:rPr lang="en-US" altLang="zh-TW" sz="2600" b="1" dirty="0" err="1"/>
              <a:t>esi</a:t>
            </a:r>
            <a:r>
              <a:rPr lang="en-US" altLang="zh-TW" sz="2600" b="1" dirty="0"/>
              <a:t> </a:t>
            </a:r>
            <a:r>
              <a:rPr lang="en-US" altLang="zh-TW" sz="2600" dirty="0"/>
              <a:t>; will modify. This function uses EDI and ESI. </a:t>
            </a:r>
            <a:endParaRPr lang="en-US" altLang="zh-TW" sz="2600" dirty="0" smtClean="0"/>
          </a:p>
          <a:p>
            <a:pPr marL="400050" lvl="1" indent="0">
              <a:buNone/>
            </a:pPr>
            <a:r>
              <a:rPr lang="en-US" altLang="zh-TW" sz="2600" dirty="0" smtClean="0"/>
              <a:t>; </a:t>
            </a:r>
            <a:r>
              <a:rPr lang="en-US" altLang="zh-TW" sz="2600" dirty="0"/>
              <a:t>(no need to save </a:t>
            </a:r>
            <a:r>
              <a:rPr lang="en-US" altLang="zh-TW" sz="2600" dirty="0" smtClean="0"/>
              <a:t>EBX)</a:t>
            </a:r>
          </a:p>
          <a:p>
            <a:pPr marL="400050" lvl="1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800" dirty="0" smtClean="0"/>
              <a:t>(cont'd)</a:t>
            </a:r>
            <a:r>
              <a:rPr lang="en-US" altLang="zh-TW" sz="3000" dirty="0" smtClean="0"/>
              <a:t> </a:t>
            </a:r>
            <a:endParaRPr lang="zh-TW" altLang="en-US" sz="3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CPU and main memory connected via a bus</a:t>
            </a:r>
          </a:p>
        </p:txBody>
      </p:sp>
      <p:pic>
        <p:nvPicPr>
          <p:cNvPr id="6148" name="Picture 6" descr="fig02_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518275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653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3127" y="1007510"/>
            <a:ext cx="8974666" cy="48169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TW" sz="2600" dirty="0" smtClean="0"/>
          </a:p>
          <a:p>
            <a:pPr marL="400050" lvl="1" indent="0">
              <a:buNone/>
            </a:pPr>
            <a:r>
              <a:rPr lang="en-US" altLang="zh-TW" dirty="0"/>
              <a:t>; Subroutine Body 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b="1" dirty="0" err="1" smtClean="0"/>
              <a:t>mov</a:t>
            </a:r>
            <a:r>
              <a:rPr lang="en-US" altLang="zh-TW" b="1" dirty="0" smtClean="0"/>
              <a:t> </a:t>
            </a:r>
            <a:r>
              <a:rPr lang="en-US" altLang="zh-TW" b="1" dirty="0" err="1"/>
              <a:t>eax</a:t>
            </a:r>
            <a:r>
              <a:rPr lang="en-US" altLang="zh-TW" b="1" dirty="0"/>
              <a:t>, [ebp+8]</a:t>
            </a:r>
            <a:r>
              <a:rPr lang="en-US" altLang="zh-TW" dirty="0"/>
              <a:t> ; Move value of </a:t>
            </a:r>
            <a:r>
              <a:rPr lang="en-US" altLang="zh-TW" dirty="0">
                <a:solidFill>
                  <a:srgbClr val="FF0000"/>
                </a:solidFill>
              </a:rPr>
              <a:t>parameter 1</a:t>
            </a:r>
            <a:r>
              <a:rPr lang="en-US" altLang="zh-TW" dirty="0"/>
              <a:t> into EAX 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b="1" dirty="0" err="1" smtClean="0"/>
              <a:t>mov</a:t>
            </a:r>
            <a:r>
              <a:rPr lang="en-US" altLang="zh-TW" b="1" dirty="0" smtClean="0"/>
              <a:t> </a:t>
            </a:r>
            <a:r>
              <a:rPr lang="en-US" altLang="zh-TW" b="1" dirty="0" err="1"/>
              <a:t>esi</a:t>
            </a:r>
            <a:r>
              <a:rPr lang="en-US" altLang="zh-TW" b="1" dirty="0"/>
              <a:t>, [ebp+12]</a:t>
            </a:r>
            <a:r>
              <a:rPr lang="en-US" altLang="zh-TW" dirty="0"/>
              <a:t> ; Move value of </a:t>
            </a:r>
            <a:r>
              <a:rPr lang="en-US" altLang="zh-TW" dirty="0">
                <a:solidFill>
                  <a:srgbClr val="FF0000"/>
                </a:solidFill>
              </a:rPr>
              <a:t>parameter 2</a:t>
            </a:r>
            <a:r>
              <a:rPr lang="en-US" altLang="zh-TW" dirty="0"/>
              <a:t> into ESI 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b="1" dirty="0" err="1" smtClean="0"/>
              <a:t>mov</a:t>
            </a:r>
            <a:r>
              <a:rPr lang="en-US" altLang="zh-TW" b="1" dirty="0" smtClean="0"/>
              <a:t> </a:t>
            </a:r>
            <a:r>
              <a:rPr lang="en-US" altLang="zh-TW" b="1" dirty="0" err="1"/>
              <a:t>edi</a:t>
            </a:r>
            <a:r>
              <a:rPr lang="en-US" altLang="zh-TW" b="1" dirty="0"/>
              <a:t>, [ebp+16]</a:t>
            </a:r>
            <a:r>
              <a:rPr lang="en-US" altLang="zh-TW" dirty="0"/>
              <a:t> ; Move value of </a:t>
            </a:r>
            <a:r>
              <a:rPr lang="en-US" altLang="zh-TW" dirty="0">
                <a:solidFill>
                  <a:srgbClr val="FF0000"/>
                </a:solidFill>
              </a:rPr>
              <a:t>parameter 3</a:t>
            </a:r>
            <a:r>
              <a:rPr lang="en-US" altLang="zh-TW" dirty="0"/>
              <a:t> into EDI 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b="1" dirty="0" err="1" smtClean="0"/>
              <a:t>mov</a:t>
            </a:r>
            <a:r>
              <a:rPr lang="en-US" altLang="zh-TW" b="1" dirty="0" smtClean="0"/>
              <a:t> </a:t>
            </a:r>
            <a:r>
              <a:rPr lang="en-US" altLang="zh-TW" b="1" dirty="0"/>
              <a:t>[ebp-4], </a:t>
            </a:r>
            <a:r>
              <a:rPr lang="en-US" altLang="zh-TW" b="1" dirty="0" err="1"/>
              <a:t>edi</a:t>
            </a:r>
            <a:r>
              <a:rPr lang="en-US" altLang="zh-TW" dirty="0"/>
              <a:t> ; Move EDI into the local variable 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b="1" dirty="0" smtClean="0"/>
              <a:t>add </a:t>
            </a:r>
            <a:r>
              <a:rPr lang="en-US" altLang="zh-TW" b="1" dirty="0"/>
              <a:t>[ebp-4], </a:t>
            </a:r>
            <a:r>
              <a:rPr lang="en-US" altLang="zh-TW" b="1" dirty="0" err="1"/>
              <a:t>esi</a:t>
            </a:r>
            <a:r>
              <a:rPr lang="en-US" altLang="zh-TW" dirty="0"/>
              <a:t> ; Add ESI into the local variable 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b="1" dirty="0" smtClean="0"/>
              <a:t>add </a:t>
            </a:r>
            <a:r>
              <a:rPr lang="en-US" altLang="zh-TW" b="1" dirty="0" err="1"/>
              <a:t>eax</a:t>
            </a:r>
            <a:r>
              <a:rPr lang="en-US" altLang="zh-TW" b="1" dirty="0"/>
              <a:t>, [ebp-4]</a:t>
            </a:r>
            <a:r>
              <a:rPr lang="en-US" altLang="zh-TW" dirty="0"/>
              <a:t> ; Add the contents of the local variable 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; </a:t>
            </a:r>
            <a:r>
              <a:rPr lang="en-US" altLang="zh-TW" dirty="0"/>
              <a:t>into </a:t>
            </a:r>
            <a:r>
              <a:rPr lang="en-US" altLang="zh-TW" dirty="0">
                <a:solidFill>
                  <a:srgbClr val="FF0000"/>
                </a:solidFill>
              </a:rPr>
              <a:t>EAX</a:t>
            </a:r>
            <a:r>
              <a:rPr lang="en-US" altLang="zh-TW" dirty="0"/>
              <a:t> (final </a:t>
            </a:r>
            <a:r>
              <a:rPr lang="en-US" altLang="zh-TW" dirty="0" smtClean="0"/>
              <a:t>result=sum of the three                </a:t>
            </a:r>
          </a:p>
          <a:p>
            <a:pPr marL="40005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                      parameters)</a:t>
            </a:r>
          </a:p>
          <a:p>
            <a:pPr marL="400050" lvl="1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800" dirty="0" smtClean="0"/>
              <a:t>(</a:t>
            </a:r>
            <a:r>
              <a:rPr lang="en-US" altLang="zh-TW" sz="3000" dirty="0" smtClean="0"/>
              <a:t>cont'd</a:t>
            </a:r>
            <a:r>
              <a:rPr lang="en-US" altLang="zh-TW" sz="2800" dirty="0" smtClean="0"/>
              <a:t>)</a:t>
            </a:r>
            <a:r>
              <a:rPr lang="en-US" altLang="zh-TW" sz="3000" dirty="0" smtClean="0"/>
              <a:t> </a:t>
            </a:r>
            <a:endParaRPr lang="zh-TW" altLang="en-US" sz="3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3127" y="1007510"/>
            <a:ext cx="8974666" cy="48169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sz="2600" dirty="0" smtClean="0"/>
          </a:p>
          <a:p>
            <a:pPr marL="400050" lvl="1" indent="0">
              <a:buNone/>
            </a:pPr>
            <a:r>
              <a:rPr lang="en-US" altLang="zh-TW" sz="2600" dirty="0" smtClean="0"/>
              <a:t>; </a:t>
            </a:r>
            <a:r>
              <a:rPr lang="en-US" altLang="zh-TW" sz="2600" dirty="0"/>
              <a:t>Subroutine Epilogue </a:t>
            </a:r>
            <a:r>
              <a:rPr lang="en-US" altLang="zh-TW" sz="2600" dirty="0" smtClean="0"/>
              <a:t>(</a:t>
            </a:r>
            <a:r>
              <a:rPr lang="zh-TW" altLang="en-US" sz="2400" dirty="0"/>
              <a:t>收場</a:t>
            </a:r>
            <a:r>
              <a:rPr lang="en-US" altLang="zh-TW" sz="2600" dirty="0" smtClean="0"/>
              <a:t>)</a:t>
            </a:r>
          </a:p>
          <a:p>
            <a:pPr marL="400050" lvl="1" indent="0">
              <a:buNone/>
            </a:pPr>
            <a:r>
              <a:rPr lang="en-US" altLang="zh-TW" sz="2600" b="1" dirty="0" smtClean="0"/>
              <a:t>pop </a:t>
            </a:r>
            <a:r>
              <a:rPr lang="en-US" altLang="zh-TW" sz="2600" b="1" dirty="0" err="1"/>
              <a:t>esi</a:t>
            </a:r>
            <a:r>
              <a:rPr lang="en-US" altLang="zh-TW" sz="2600" dirty="0"/>
              <a:t> ; Recover register values </a:t>
            </a:r>
            <a:endParaRPr lang="en-US" altLang="zh-TW" sz="2600" dirty="0" smtClean="0"/>
          </a:p>
          <a:p>
            <a:pPr marL="400050" lvl="1" indent="0">
              <a:buNone/>
            </a:pPr>
            <a:r>
              <a:rPr lang="en-US" altLang="zh-TW" sz="2600" b="1" dirty="0" smtClean="0"/>
              <a:t>pop </a:t>
            </a:r>
            <a:r>
              <a:rPr lang="en-US" altLang="zh-TW" sz="2600" b="1" dirty="0" err="1"/>
              <a:t>edi</a:t>
            </a:r>
            <a:r>
              <a:rPr lang="en-US" altLang="zh-TW" sz="2600" dirty="0"/>
              <a:t> </a:t>
            </a:r>
            <a:endParaRPr lang="en-US" altLang="zh-TW" sz="2600" dirty="0" smtClean="0"/>
          </a:p>
          <a:p>
            <a:pPr marL="400050" lvl="1" indent="0">
              <a:buNone/>
            </a:pPr>
            <a:r>
              <a:rPr lang="en-US" altLang="zh-TW" sz="2600" b="1" dirty="0" err="1" smtClean="0"/>
              <a:t>mov</a:t>
            </a:r>
            <a:r>
              <a:rPr lang="en-US" altLang="zh-TW" sz="2600" b="1" dirty="0" smtClean="0"/>
              <a:t> </a:t>
            </a:r>
            <a:r>
              <a:rPr lang="en-US" altLang="zh-TW" sz="2600" b="1" dirty="0" err="1"/>
              <a:t>esp</a:t>
            </a:r>
            <a:r>
              <a:rPr lang="en-US" altLang="zh-TW" sz="2600" b="1" dirty="0"/>
              <a:t>, </a:t>
            </a:r>
            <a:r>
              <a:rPr lang="en-US" altLang="zh-TW" sz="2600" b="1" dirty="0" err="1"/>
              <a:t>ebp</a:t>
            </a:r>
            <a:r>
              <a:rPr lang="en-US" altLang="zh-TW" sz="2600" dirty="0"/>
              <a:t> ; </a:t>
            </a:r>
            <a:r>
              <a:rPr lang="en-US" altLang="zh-TW" sz="2600" dirty="0" err="1"/>
              <a:t>Deallocate</a:t>
            </a:r>
            <a:r>
              <a:rPr lang="en-US" altLang="zh-TW" sz="2600" dirty="0"/>
              <a:t> local variables </a:t>
            </a:r>
            <a:endParaRPr lang="en-US" altLang="zh-TW" sz="2600" dirty="0" smtClean="0"/>
          </a:p>
          <a:p>
            <a:pPr marL="400050" lvl="1" indent="0">
              <a:buNone/>
            </a:pPr>
            <a:r>
              <a:rPr lang="en-US" altLang="zh-TW" sz="2600" b="1" dirty="0" smtClean="0"/>
              <a:t>pop </a:t>
            </a:r>
            <a:r>
              <a:rPr lang="en-US" altLang="zh-TW" sz="2600" b="1" dirty="0" err="1"/>
              <a:t>ebp</a:t>
            </a:r>
            <a:r>
              <a:rPr lang="en-US" altLang="zh-TW" sz="2600" dirty="0"/>
              <a:t> ; Restore the caller's base pointer value </a:t>
            </a:r>
            <a:endParaRPr lang="en-US" altLang="zh-TW" sz="2600" dirty="0" smtClean="0"/>
          </a:p>
          <a:p>
            <a:pPr marL="400050" lvl="1" indent="0">
              <a:buNone/>
            </a:pPr>
            <a:r>
              <a:rPr lang="en-US" altLang="zh-TW" sz="2600" b="1" dirty="0" smtClean="0"/>
              <a:t>ret</a:t>
            </a:r>
            <a:r>
              <a:rPr lang="en-US" altLang="zh-TW" sz="2600" dirty="0" smtClean="0"/>
              <a:t> </a:t>
            </a:r>
          </a:p>
          <a:p>
            <a:pPr marL="0" indent="0">
              <a:buNone/>
            </a:pPr>
            <a:r>
              <a:rPr lang="en-US" altLang="zh-TW" sz="3000" b="1" dirty="0" smtClean="0"/>
              <a:t>_</a:t>
            </a:r>
            <a:r>
              <a:rPr lang="en-US" altLang="zh-TW" sz="3000" b="1" dirty="0" err="1"/>
              <a:t>myFunc</a:t>
            </a:r>
            <a:r>
              <a:rPr lang="en-US" altLang="zh-TW" sz="3000" b="1" dirty="0"/>
              <a:t> ENDP  </a:t>
            </a:r>
            <a:endParaRPr lang="en-US" altLang="zh-TW" sz="3000" b="1" dirty="0" smtClean="0"/>
          </a:p>
          <a:p>
            <a:pPr marL="400050" lvl="1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800" dirty="0" smtClean="0"/>
              <a:t>(end) </a:t>
            </a:r>
            <a:endParaRPr lang="zh-TW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Calibri" panose="020F0502020204030204" pitchFamily="34" charset="0"/>
              </a:rPr>
              <a:t>Stored Program Concept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6199"/>
            <a:ext cx="8305800" cy="49519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Early computers were not known for their </a:t>
            </a:r>
            <a:r>
              <a:rPr lang="en-US" altLang="zh-TW" dirty="0" smtClean="0">
                <a:latin typeface="Calibri" panose="020F0502020204030204" pitchFamily="34" charset="0"/>
              </a:rPr>
              <a:t>flexibility—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the </a:t>
            </a:r>
            <a:r>
              <a:rPr lang="en-US" altLang="zh-TW" dirty="0">
                <a:latin typeface="Calibri" panose="020F0502020204030204" pitchFamily="34" charset="0"/>
              </a:rPr>
              <a:t>steps that each </a:t>
            </a:r>
            <a:r>
              <a:rPr lang="en-US" altLang="zh-TW" dirty="0" smtClean="0">
                <a:latin typeface="Calibri" panose="020F0502020204030204" pitchFamily="34" charset="0"/>
              </a:rPr>
              <a:t>device executed </a:t>
            </a:r>
            <a:r>
              <a:rPr lang="en-US" altLang="zh-TW" dirty="0">
                <a:latin typeface="Calibri" panose="020F0502020204030204" pitchFamily="34" charset="0"/>
              </a:rPr>
              <a:t>were built into the control unit as a part of the machine.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A </a:t>
            </a:r>
            <a:r>
              <a:rPr lang="en-US" altLang="zh-TW" dirty="0" smtClean="0">
                <a:latin typeface="Calibri" panose="020F0502020204030204" pitchFamily="34" charset="0"/>
              </a:rPr>
              <a:t>breakthrough: A program can be encoded as bit patterns and stored in main memory. 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From there, the CPU can then extract the instructions and execute them. 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In turn, the program to be executed can be altered easily.</a:t>
            </a:r>
          </a:p>
          <a:p>
            <a:pPr eaLnBrk="1" hangingPunct="1">
              <a:buFont typeface="Times" panose="02020603060405020304" pitchFamily="18" charset="0"/>
              <a:buNone/>
            </a:pPr>
            <a:r>
              <a:rPr lang="en-US" altLang="zh-TW" dirty="0" smtClean="0"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3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9353</TotalTime>
  <Words>3015</Words>
  <Application>Microsoft Office PowerPoint</Application>
  <PresentationFormat>如螢幕大小 (4:3)</PresentationFormat>
  <Paragraphs>747</Paragraphs>
  <Slides>81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93" baseType="lpstr">
      <vt:lpstr>Courier</vt:lpstr>
      <vt:lpstr>Open Sans</vt:lpstr>
      <vt:lpstr>ヒラギノ角ゴ Pro W3</vt:lpstr>
      <vt:lpstr>新細明體</vt:lpstr>
      <vt:lpstr>Arial</vt:lpstr>
      <vt:lpstr>Calibri</vt:lpstr>
      <vt:lpstr>Courier New</vt:lpstr>
      <vt:lpstr>Tahoma</vt:lpstr>
      <vt:lpstr>Times</vt:lpstr>
      <vt:lpstr>Times New Roman</vt:lpstr>
      <vt:lpstr>Wingdings 3</vt:lpstr>
      <vt:lpstr>123</vt:lpstr>
      <vt:lpstr>PowerPoint 簡報</vt:lpstr>
      <vt:lpstr>References</vt:lpstr>
      <vt:lpstr>Outline</vt:lpstr>
      <vt:lpstr>From C code to assembly code to machine code</vt:lpstr>
      <vt:lpstr>Computer system</vt:lpstr>
      <vt:lpstr>How is a program executed?</vt:lpstr>
      <vt:lpstr>Computer Architecture</vt:lpstr>
      <vt:lpstr>CPU and main memory connected via a bus</vt:lpstr>
      <vt:lpstr>Stored Program Concept</vt:lpstr>
      <vt:lpstr>Terminology </vt:lpstr>
      <vt:lpstr>Machine Instruction Types</vt:lpstr>
      <vt:lpstr>Dividing values stored in memory</vt:lpstr>
      <vt:lpstr>Parts of a Machine Instruction</vt:lpstr>
      <vt:lpstr>The composition of an instruction</vt:lpstr>
      <vt:lpstr>Decoding the instruction 35A7</vt:lpstr>
      <vt:lpstr>An encoded version of the instructions</vt:lpstr>
      <vt:lpstr>Program Execution</vt:lpstr>
      <vt:lpstr>The program stored in main memory ready for execution</vt:lpstr>
      <vt:lpstr>Performing the fetch step of the machine cycle</vt:lpstr>
      <vt:lpstr>Performing the fetch step of the machine cycle (cont’d)</vt:lpstr>
      <vt:lpstr>The machine cycle</vt:lpstr>
      <vt:lpstr>Assembly language</vt:lpstr>
      <vt:lpstr>Program Example</vt:lpstr>
      <vt:lpstr>Assembly Language Characteristics</vt:lpstr>
      <vt:lpstr>From logic circuit to gate to semi-conductor</vt:lpstr>
      <vt:lpstr>Instruction execution</vt:lpstr>
      <vt:lpstr>Boolean Operations</vt:lpstr>
      <vt:lpstr>The Boolean operations AND, OR, and XOR (exclusive or)</vt:lpstr>
      <vt:lpstr>Gates</vt:lpstr>
      <vt:lpstr>A pictorial representation of AND, OR, XOR, and NOT gates as well as their input and output values</vt:lpstr>
      <vt:lpstr>Boolean functions</vt:lpstr>
      <vt:lpstr>Implementation of one bit adder</vt:lpstr>
      <vt:lpstr>4 bit parallel adder</vt:lpstr>
      <vt:lpstr>Circuit gates</vt:lpstr>
      <vt:lpstr>Electronic switch: Transistors for logic gates</vt:lpstr>
      <vt:lpstr>Integrated circuit (IC)</vt:lpstr>
      <vt:lpstr>Discrimination</vt:lpstr>
      <vt:lpstr>How to get Assembly code?</vt:lpstr>
      <vt:lpstr>How to get the assembly code?</vt:lpstr>
      <vt:lpstr>How to get the assembly code?</vt:lpstr>
      <vt:lpstr>From C to Assembly code</vt:lpstr>
      <vt:lpstr>Example 1: assignment 1</vt:lpstr>
      <vt:lpstr>MOV instruction</vt:lpstr>
      <vt:lpstr>Example 2: assignment 2</vt:lpstr>
      <vt:lpstr>Registers in x86 CPU</vt:lpstr>
      <vt:lpstr>Indirect memory access</vt:lpstr>
      <vt:lpstr>Stack</vt:lpstr>
      <vt:lpstr>Hardware supported stack in x86 CPU</vt:lpstr>
      <vt:lpstr>Stack manipulation for function execution</vt:lpstr>
      <vt:lpstr>Global variable vs. local variable</vt:lpstr>
      <vt:lpstr>Example 3: assignment 3</vt:lpstr>
      <vt:lpstr>Syntax of MOV</vt:lpstr>
      <vt:lpstr>Discrimination</vt:lpstr>
      <vt:lpstr>Example 4: Add</vt:lpstr>
      <vt:lpstr>ADD instruction</vt:lpstr>
      <vt:lpstr>Example 5: If-else</vt:lpstr>
      <vt:lpstr>Cmp and jle instructions</vt:lpstr>
      <vt:lpstr> Conditional jump</vt:lpstr>
      <vt:lpstr>Instruction pointer (IP)</vt:lpstr>
      <vt:lpstr>Example 6: while loop</vt:lpstr>
      <vt:lpstr>jmp instruction</vt:lpstr>
      <vt:lpstr>Different implementation</vt:lpstr>
      <vt:lpstr>Advanced syntaxes in assembly</vt:lpstr>
      <vt:lpstr>Example 7: pointer</vt:lpstr>
      <vt:lpstr>lea instruction</vt:lpstr>
      <vt:lpstr>Example 8: pointer 2</vt:lpstr>
      <vt:lpstr>PowerPoint 簡報</vt:lpstr>
      <vt:lpstr>Example 9: array</vt:lpstr>
      <vt:lpstr>Array and pointer</vt:lpstr>
      <vt:lpstr>Example 10: function call</vt:lpstr>
      <vt:lpstr>C language calling convention</vt:lpstr>
      <vt:lpstr>Recall: Hardware supported stack</vt:lpstr>
      <vt:lpstr>The flow of a function call</vt:lpstr>
      <vt:lpstr>Caller rules to call function</vt:lpstr>
      <vt:lpstr>Callee rules to start a function</vt:lpstr>
      <vt:lpstr>Function call memory layout (after the above two sets of rules)</vt:lpstr>
      <vt:lpstr>Callee rules to return</vt:lpstr>
      <vt:lpstr>Caller rules to restore </vt:lpstr>
      <vt:lpstr>An example function definition that follows the callee rules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shunrenyang</cp:lastModifiedBy>
  <cp:revision>2189</cp:revision>
  <dcterms:created xsi:type="dcterms:W3CDTF">2014-08-19T02:20:21Z</dcterms:created>
  <dcterms:modified xsi:type="dcterms:W3CDTF">2017-03-28T02:23:49Z</dcterms:modified>
</cp:coreProperties>
</file>