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60" r:id="rId2"/>
    <p:sldId id="485" r:id="rId3"/>
    <p:sldId id="322" r:id="rId4"/>
    <p:sldId id="487" r:id="rId5"/>
    <p:sldId id="321" r:id="rId6"/>
    <p:sldId id="452" r:id="rId7"/>
    <p:sldId id="473" r:id="rId8"/>
    <p:sldId id="475" r:id="rId9"/>
    <p:sldId id="478" r:id="rId10"/>
    <p:sldId id="476" r:id="rId11"/>
    <p:sldId id="477" r:id="rId12"/>
    <p:sldId id="480" r:id="rId13"/>
    <p:sldId id="481" r:id="rId14"/>
    <p:sldId id="482" r:id="rId15"/>
    <p:sldId id="484" r:id="rId16"/>
    <p:sldId id="483" r:id="rId17"/>
    <p:sldId id="479" r:id="rId18"/>
    <p:sldId id="472" r:id="rId19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79" userDrawn="1">
          <p15:clr>
            <a:srgbClr val="A4A3A4"/>
          </p15:clr>
        </p15:guide>
        <p15:guide id="3" orient="horz" pos="21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57"/>
    <a:srgbClr val="595959"/>
    <a:srgbClr val="2E1612"/>
    <a:srgbClr val="97F1A2"/>
    <a:srgbClr val="C6E6A2"/>
    <a:srgbClr val="E5FFEB"/>
    <a:srgbClr val="FF4B5C"/>
    <a:srgbClr val="FCFF8B"/>
    <a:srgbClr val="FEFFE5"/>
    <a:srgbClr val="B3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01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168" y="77"/>
      </p:cViewPr>
      <p:guideLst>
        <p:guide pos="3379"/>
        <p:guide orient="horz" pos="21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01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57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9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2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66"/>
            <a:ext cx="9144000" cy="51435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-1406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E24678-7D81-4F42-8C63-8093446BD8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1" y="199142"/>
            <a:ext cx="7347857" cy="5136188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33CE985-00CD-4536-AA1B-CDBE74BCD38C}"/>
              </a:ext>
            </a:extLst>
          </p:cNvPr>
          <p:cNvSpPr/>
          <p:nvPr/>
        </p:nvSpPr>
        <p:spPr>
          <a:xfrm>
            <a:off x="2495550" y="495300"/>
            <a:ext cx="4152900" cy="4152900"/>
          </a:xfrm>
          <a:prstGeom prst="ellipse">
            <a:avLst/>
          </a:prstGeom>
          <a:noFill/>
          <a:ln w="57150">
            <a:solidFill>
              <a:srgbClr val="2E1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3515461" y="1155397"/>
            <a:ext cx="2113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7200" dirty="0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I2P-2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1960" y="3030054"/>
            <a:ext cx="7200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3275856" y="2322168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12306 </a:t>
            </a:r>
          </a:p>
          <a:p>
            <a:pPr algn="ctr"/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beat the monster</a:t>
            </a:r>
            <a:endParaRPr lang="zh-TW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72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2057936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Optimize</a:t>
            </a:r>
            <a:endParaRPr lang="en-GB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0633" y="771550"/>
            <a:ext cx="8131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Yes, as you can see, different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permutations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arrive at a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same </a:t>
            </a: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(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狀態</a:t>
            </a: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don’t really need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same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twice. We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only need the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shortest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one.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907846"/>
            <a:ext cx="3719071" cy="2791952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2863793" y="2359487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937382" y="3015790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945494" y="3015790"/>
            <a:ext cx="576064" cy="576064"/>
          </a:xfrm>
          <a:prstGeom prst="ellipse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297422" y="3780054"/>
            <a:ext cx="576064" cy="576064"/>
          </a:xfrm>
          <a:prstGeom prst="ellipse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乘號 4"/>
          <p:cNvSpPr/>
          <p:nvPr/>
        </p:nvSpPr>
        <p:spPr>
          <a:xfrm>
            <a:off x="3955414" y="3033822"/>
            <a:ext cx="540000" cy="540000"/>
          </a:xfrm>
          <a:prstGeom prst="mathMultiply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乘號 13"/>
          <p:cNvSpPr/>
          <p:nvPr/>
        </p:nvSpPr>
        <p:spPr>
          <a:xfrm>
            <a:off x="4315454" y="3798086"/>
            <a:ext cx="540000" cy="540000"/>
          </a:xfrm>
          <a:prstGeom prst="mathMultiply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426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5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2057936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Optimize</a:t>
            </a:r>
            <a:endParaRPr lang="en-GB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0633" y="771550"/>
            <a:ext cx="8131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 you can simply use an array like this.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8" y="1347614"/>
            <a:ext cx="3322608" cy="61727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00633" y="2099632"/>
            <a:ext cx="82758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with value </a:t>
            </a:r>
            <a:r>
              <a:rPr lang="en-US" altLang="zh-TW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vis[x][y][z]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 </a:t>
            </a:r>
            <a:r>
              <a:rPr lang="en-US" altLang="zh-TW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represents (level = x, </a:t>
            </a:r>
            <a:r>
              <a:rPr lang="en-US" altLang="zh-TW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y, monster </a:t>
            </a:r>
            <a:r>
              <a:rPr lang="en-US" altLang="zh-TW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z) has not been pushed into your queue yet.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vis[x][y][z]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 </a:t>
            </a:r>
            <a:r>
              <a:rPr lang="en-US" altLang="zh-TW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represents (level = x, </a:t>
            </a:r>
            <a:r>
              <a:rPr lang="en-US" altLang="zh-TW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y, monster </a:t>
            </a:r>
            <a:r>
              <a:rPr lang="en-US" altLang="zh-TW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z) has already been visited.</a:t>
            </a:r>
          </a:p>
        </p:txBody>
      </p:sp>
    </p:spTree>
    <p:extLst>
      <p:ext uri="{BB962C8B-B14F-4D97-AF65-F5344CB8AC3E}">
        <p14:creationId xmlns:p14="http://schemas.microsoft.com/office/powerpoint/2010/main" val="2535544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1131590"/>
            <a:ext cx="91085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State {</a:t>
            </a:r>
          </a:p>
          <a:p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lv,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mhp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State(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lv,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mhp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0): lv(lv),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mhp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mhp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{}</a:t>
            </a:r>
          </a:p>
          <a:p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TW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vis[20][310][410];</a:t>
            </a:r>
            <a:endParaRPr lang="zh-TW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3102052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Data structures</a:t>
            </a:r>
            <a:endParaRPr lang="en-GB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419622"/>
            <a:ext cx="2304256" cy="247885"/>
          </a:xfrm>
          <a:prstGeom prst="rect">
            <a:avLst/>
          </a:prstGeom>
          <a:noFill/>
          <a:ln>
            <a:solidFill>
              <a:srgbClr val="00C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3208990" y="1437332"/>
            <a:ext cx="504056" cy="216024"/>
          </a:xfrm>
          <a:prstGeom prst="rightArrow">
            <a:avLst/>
          </a:prstGeom>
          <a:solidFill>
            <a:srgbClr val="00CC57"/>
          </a:solidFill>
          <a:ln>
            <a:solidFill>
              <a:srgbClr val="00C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718188" y="136721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00CC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endParaRPr lang="zh-TW" altLang="en-US" sz="1600" dirty="0" smtClean="0">
              <a:solidFill>
                <a:srgbClr val="00CC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9592" y="1705766"/>
            <a:ext cx="1368152" cy="217912"/>
          </a:xfrm>
          <a:prstGeom prst="rect">
            <a:avLst/>
          </a:prstGeom>
          <a:noFill/>
          <a:ln>
            <a:solidFill>
              <a:srgbClr val="00C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2267744" y="1752365"/>
            <a:ext cx="504056" cy="129614"/>
          </a:xfrm>
          <a:prstGeom prst="rightArrow">
            <a:avLst/>
          </a:prstGeom>
          <a:solidFill>
            <a:srgbClr val="00CC57"/>
          </a:solidFill>
          <a:ln>
            <a:solidFill>
              <a:srgbClr val="00C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771800" y="1635646"/>
            <a:ext cx="111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00CC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Rounds</a:t>
            </a:r>
            <a:endParaRPr lang="zh-TW" altLang="en-US" sz="1600" dirty="0" smtClean="0">
              <a:solidFill>
                <a:srgbClr val="00CC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351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/>
      <p:bldP spid="6" grpId="1"/>
      <p:bldP spid="13" grpId="0" animBg="1"/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4650224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The structure of main()</a:t>
            </a:r>
            <a:endParaRPr lang="en-GB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79512" y="828512"/>
            <a:ext cx="4320480" cy="37548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main() {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//read the input</a:t>
            </a:r>
          </a:p>
          <a:p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TW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lv,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hp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mhp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mdmg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TW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dmg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[20], hl[20];</a:t>
            </a:r>
          </a:p>
          <a:p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TW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cin</a:t>
            </a:r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&gt;&gt; lv &gt;&gt;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hp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&gt;&gt;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mhp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&gt;&gt;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mdmg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for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&lt;= lv;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TW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cin</a:t>
            </a:r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&gt;&gt;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dmg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&gt;&gt; hl[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];</a:t>
            </a:r>
          </a:p>
          <a:p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TW" sz="1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queue&lt;State</a:t>
            </a:r>
            <a:r>
              <a:rPr lang="en-US" altLang="zh-TW" sz="1400" b="1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q;//the queue for BFS</a:t>
            </a:r>
          </a:p>
          <a:p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TW" sz="14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q.push</a:t>
            </a:r>
            <a:r>
              <a:rPr lang="en-US" altLang="zh-TW" sz="1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(State(1</a:t>
            </a:r>
            <a:r>
              <a:rPr lang="en-US" altLang="zh-TW" sz="1400" b="1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TW" sz="14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hp</a:t>
            </a:r>
            <a:r>
              <a:rPr lang="en-US" altLang="zh-TW" sz="1400" b="1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TW" sz="14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mhp</a:t>
            </a:r>
            <a:r>
              <a:rPr lang="en-US" altLang="zh-TW" sz="1400" b="1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);//the initial state</a:t>
            </a:r>
          </a:p>
          <a:p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while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(!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q.empty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()) {</a:t>
            </a:r>
          </a:p>
          <a:p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State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=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q.front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if </a:t>
            </a:r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(!</a:t>
            </a:r>
            <a:r>
              <a:rPr lang="en-US" altLang="zh-TW" sz="1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s.mhp</a:t>
            </a:r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break</a:t>
            </a:r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TW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q.pop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</a:p>
          <a:p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644008" y="833100"/>
            <a:ext cx="4320480" cy="37548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TW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//Calculate the next states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TW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level up</a:t>
            </a:r>
          </a:p>
          <a:p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???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TW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attack</a:t>
            </a:r>
          </a:p>
          <a:p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???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TW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heal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???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}//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 while</a:t>
            </a:r>
          </a:p>
          <a:p>
            <a:endParaRPr lang="en-US" altLang="zh-TW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if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q.empty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())</a:t>
            </a:r>
          </a:p>
          <a:p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TW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&lt;&lt; -1 &lt;&lt;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endl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else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TW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&lt;&lt;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q.front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().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&lt;&lt;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endl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return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0;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endParaRPr lang="en-US" altLang="zh-TW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3763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8178616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The next state </a:t>
            </a:r>
            <a:r>
              <a:rPr lang="en-GB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when applying </a:t>
            </a:r>
            <a:r>
              <a:rPr lang="en-GB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“level up”</a:t>
            </a:r>
            <a:endParaRPr lang="en-GB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4" name="直線單箭頭接點 3"/>
          <p:cNvCxnSpPr>
            <a:stCxn id="5" idx="1"/>
          </p:cNvCxnSpPr>
          <p:nvPr/>
        </p:nvCxnSpPr>
        <p:spPr>
          <a:xfrm flipH="1">
            <a:off x="3131840" y="1457077"/>
            <a:ext cx="1224136" cy="682625"/>
          </a:xfrm>
          <a:prstGeom prst="straightConnector1">
            <a:avLst/>
          </a:prstGeom>
          <a:ln>
            <a:solidFill>
              <a:srgbClr val="00CC57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4355976" y="918468"/>
            <a:ext cx="396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should avoid level over max level and avoid your </a:t>
            </a:r>
            <a:r>
              <a:rPr lang="en-US" altLang="zh-TW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going to negative value, or you might get Runtime Error since you put negative value in array.</a:t>
            </a:r>
            <a:endParaRPr lang="zh-TW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27584" y="2211710"/>
            <a:ext cx="70567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s.lv &lt; lv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s.hp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TW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mdmg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0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State </a:t>
            </a:r>
            <a:r>
              <a:rPr lang="en-US" altLang="zh-TW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t(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s.lv + 1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s.hp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mdmg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s.mhp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s.dist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(!vis[t.lv][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t.mhp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 {</a:t>
            </a:r>
          </a:p>
          <a:p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vis[t.lv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t.mhp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true;</a:t>
            </a:r>
          </a:p>
          <a:p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TW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q.push</a:t>
            </a: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TW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596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4" name="直線單箭頭接點 3"/>
          <p:cNvCxnSpPr>
            <a:stCxn id="6" idx="1"/>
          </p:cNvCxnSpPr>
          <p:nvPr/>
        </p:nvCxnSpPr>
        <p:spPr>
          <a:xfrm flipH="1">
            <a:off x="1331640" y="1238151"/>
            <a:ext cx="792088" cy="1044081"/>
          </a:xfrm>
          <a:prstGeom prst="straightConnector1">
            <a:avLst/>
          </a:prstGeom>
          <a:ln>
            <a:solidFill>
              <a:srgbClr val="00CC57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2123728" y="699542"/>
            <a:ext cx="288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should avoid your </a:t>
            </a:r>
            <a:r>
              <a:rPr lang="en-US" altLang="zh-TW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going to negative value, or you might get Runtime Error.</a:t>
            </a:r>
            <a:endParaRPr lang="zh-TW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4427984" y="1238151"/>
            <a:ext cx="792088" cy="1045567"/>
          </a:xfrm>
          <a:prstGeom prst="straightConnector1">
            <a:avLst/>
          </a:prstGeom>
          <a:ln>
            <a:solidFill>
              <a:srgbClr val="00CC57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220072" y="702444"/>
            <a:ext cx="288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However, you need to attack the monster if the monster is confirmed 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be 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dead, since you attack first.</a:t>
            </a:r>
            <a:endParaRPr lang="zh-TW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8034600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The next state </a:t>
            </a:r>
            <a:r>
              <a:rPr lang="en-GB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when applying </a:t>
            </a:r>
            <a:r>
              <a:rPr lang="en-GB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“attack”</a:t>
            </a:r>
            <a:endParaRPr lang="en-GB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17715" y="2211710"/>
            <a:ext cx="89187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TW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s.hp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TW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mdmg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0 </a:t>
            </a:r>
            <a:r>
              <a:rPr lang="en-US" altLang="zh-TW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||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s.mhp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TW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dmg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[s.lv] &lt;= 0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State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s.lv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s.hp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mdmg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max(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s.mhp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dmg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[s.lv]</a:t>
            </a:r>
            <a:r>
              <a:rPr lang="en-US" altLang="zh-TW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s.dist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(!vis[t.lv][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t.mhp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 {</a:t>
            </a:r>
          </a:p>
          <a:p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vis[t.lv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t.mhp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true;</a:t>
            </a:r>
          </a:p>
          <a:p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TW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q.push</a:t>
            </a: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TW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98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4" name="直線單箭頭接點 3"/>
          <p:cNvCxnSpPr>
            <a:stCxn id="5" idx="1"/>
          </p:cNvCxnSpPr>
          <p:nvPr/>
        </p:nvCxnSpPr>
        <p:spPr>
          <a:xfrm flipH="1">
            <a:off x="4572000" y="1454275"/>
            <a:ext cx="1080120" cy="757435"/>
          </a:xfrm>
          <a:prstGeom prst="straightConnector1">
            <a:avLst/>
          </a:prstGeom>
          <a:ln>
            <a:solidFill>
              <a:srgbClr val="00CC57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5652120" y="915666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should avoid your </a:t>
            </a:r>
            <a:r>
              <a:rPr lang="en-US" altLang="zh-TW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going to negative value, or you might get Runtime Error</a:t>
            </a:r>
            <a:endParaRPr lang="zh-TW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8034600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The next state </a:t>
            </a:r>
            <a:r>
              <a:rPr lang="en-GB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when applying “heal”</a:t>
            </a:r>
            <a:endParaRPr lang="en-GB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95536" y="2211710"/>
            <a:ext cx="8352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TW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</a:t>
            </a:r>
            <a:r>
              <a:rPr lang="en-US" altLang="zh-TW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mdmg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hl[s.lv] &gt; </a:t>
            </a:r>
            <a:r>
              <a:rPr lang="en-US" altLang="zh-TW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mdmg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State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s.lv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min(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s.hp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hl[s.lv]</a:t>
            </a:r>
            <a:r>
              <a:rPr lang="en-US" altLang="zh-TW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mdmg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s.mhp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s.dist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(!vis[t.lv][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t.mhp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 {</a:t>
            </a:r>
          </a:p>
          <a:p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vis[t.lv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t.mhp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true;</a:t>
            </a:r>
          </a:p>
          <a:p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TW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q.push</a:t>
            </a: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TW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7696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3498096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Time complexity</a:t>
            </a:r>
            <a:endParaRPr lang="en-GB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8" y="1059582"/>
            <a:ext cx="3322608" cy="61727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00633" y="1817920"/>
            <a:ext cx="81318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altLang="zh-TW" dirty="0"/>
              <a:t>L &lt;= 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altLang="zh-TW" dirty="0"/>
              <a:t>HP &lt;= 300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altLang="zh-TW" dirty="0"/>
              <a:t>MHP &lt;= </a:t>
            </a:r>
            <a:r>
              <a:rPr lang="sv-SE" altLang="zh-TW" dirty="0" smtClean="0"/>
              <a:t>400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 you will only have at most 15 * 300 * 400 different states, and each state will only be pushed into and popped from queue once.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for each state, you only have 3 types of options to do.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 is, your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amount of transitions (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轉移數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3 for each state.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 your Time Complexity will be O(15 * 300 * 400 * 3).</a:t>
            </a:r>
          </a:p>
        </p:txBody>
      </p:sp>
    </p:spTree>
    <p:extLst>
      <p:ext uri="{BB962C8B-B14F-4D97-AF65-F5344CB8AC3E}">
        <p14:creationId xmlns:p14="http://schemas.microsoft.com/office/powerpoint/2010/main" val="260998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E24678-7D81-4F42-8C63-8093446BD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1" y="199142"/>
            <a:ext cx="7347857" cy="5136188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051719" y="2259403"/>
            <a:ext cx="432048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Code: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https://gist.github.com/justin0u0/a639f7de49acb7ba9da12c3d7a92cf25</a:t>
            </a:r>
            <a:endParaRPr lang="zh-TW" altLang="en-US" sz="2000" dirty="0" smtClean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074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137625" y="120359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Shape 285"/>
          <p:cNvSpPr txBox="1"/>
          <p:nvPr/>
        </p:nvSpPr>
        <p:spPr>
          <a:xfrm>
            <a:off x="4137625" y="123478"/>
            <a:ext cx="4610839" cy="2215085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TW" dirty="0"/>
              <a:t>You are playing a game. </a:t>
            </a:r>
            <a:endParaRPr lang="en-US" altLang="zh-TW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The </a:t>
            </a:r>
            <a:r>
              <a:rPr lang="en-US" altLang="zh-TW" dirty="0"/>
              <a:t>goal of this game is to kill the monster when you are still alive (HP &gt; 0, </a:t>
            </a:r>
            <a:r>
              <a:rPr lang="en-US" altLang="zh-TW" dirty="0" smtClean="0"/>
              <a:t>where HP </a:t>
            </a:r>
            <a:r>
              <a:rPr lang="en-US" altLang="zh-TW" dirty="0"/>
              <a:t>= health point). </a:t>
            </a:r>
            <a:endParaRPr lang="en-US" altLang="zh-TW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The </a:t>
            </a:r>
            <a:r>
              <a:rPr lang="en-US" altLang="zh-TW" dirty="0"/>
              <a:t>monster is dead if and only if its HP &lt;= 0.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51FC04-4BFB-4454-80EB-631B7FD93E33}"/>
              </a:ext>
            </a:extLst>
          </p:cNvPr>
          <p:cNvGrpSpPr/>
          <p:nvPr/>
        </p:nvGrpSpPr>
        <p:grpSpPr>
          <a:xfrm>
            <a:off x="539552" y="123477"/>
            <a:ext cx="3394663" cy="2376265"/>
            <a:chOff x="55613" y="1159675"/>
            <a:chExt cx="3868884" cy="270822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62C605E-DA88-4350-9FA9-D7916761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3" y="1159675"/>
              <a:ext cx="3868884" cy="270822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39F5A18-3FB1-4360-8BF7-2F9330E54352}"/>
                </a:ext>
              </a:extLst>
            </p:cNvPr>
            <p:cNvSpPr txBox="1"/>
            <p:nvPr/>
          </p:nvSpPr>
          <p:spPr>
            <a:xfrm>
              <a:off x="600487" y="2180552"/>
              <a:ext cx="2779135" cy="666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cs typeface="+mn-ea"/>
                  <a:sym typeface="+mn-lt"/>
                </a:rPr>
                <a:t>Description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27734"/>
            <a:ext cx="6350000" cy="254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956545"/>
            <a:ext cx="2400148" cy="17411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92" y="3739589"/>
            <a:ext cx="2506984" cy="140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41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705577" y="30523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51FC04-4BFB-4454-80EB-631B7FD93E33}"/>
              </a:ext>
            </a:extLst>
          </p:cNvPr>
          <p:cNvGrpSpPr/>
          <p:nvPr/>
        </p:nvGrpSpPr>
        <p:grpSpPr>
          <a:xfrm>
            <a:off x="107504" y="-236563"/>
            <a:ext cx="3394663" cy="2376265"/>
            <a:chOff x="55613" y="1159675"/>
            <a:chExt cx="3868884" cy="270822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62C605E-DA88-4350-9FA9-D7916761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3" y="1159675"/>
              <a:ext cx="3868884" cy="270822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39F5A18-3FB1-4360-8BF7-2F9330E54352}"/>
                </a:ext>
              </a:extLst>
            </p:cNvPr>
            <p:cNvSpPr txBox="1"/>
            <p:nvPr/>
          </p:nvSpPr>
          <p:spPr>
            <a:xfrm>
              <a:off x="600487" y="2180552"/>
              <a:ext cx="2779135" cy="666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cs typeface="+mn-ea"/>
                  <a:sym typeface="+mn-lt"/>
                </a:rPr>
                <a:t>Description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Shape 285"/>
          <p:cNvSpPr txBox="1"/>
          <p:nvPr/>
        </p:nvSpPr>
        <p:spPr>
          <a:xfrm>
            <a:off x="251520" y="1252227"/>
            <a:ext cx="8712968" cy="4087293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This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game consists of 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+mn-lt"/>
              </a:rPr>
              <a:t>rounds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and 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+mn-lt"/>
              </a:rPr>
              <a:t>you go first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 each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round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each round,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F0"/>
                </a:solidFill>
                <a:cs typeface="+mn-ea"/>
                <a:sym typeface="+mn-lt"/>
              </a:rPr>
              <a:t>you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have three options to do:</a:t>
            </a:r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50"/>
                </a:solidFill>
                <a:cs typeface="+mn-ea"/>
                <a:sym typeface="+mn-lt"/>
              </a:rPr>
              <a:t>ATTACK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This will deduct the monster's HP. If your </a:t>
            </a:r>
            <a:r>
              <a:rPr lang="en-US" altLang="zh-CN" sz="1600" dirty="0">
                <a:solidFill>
                  <a:srgbClr val="FFC000"/>
                </a:solidFill>
                <a:cs typeface="+mn-ea"/>
                <a:sym typeface="+mn-lt"/>
              </a:rPr>
              <a:t>damage point is p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then you can deduct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monster's HP by p.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00B050"/>
                </a:solidFill>
                <a:cs typeface="+mn-ea"/>
                <a:sym typeface="+mn-lt"/>
              </a:rPr>
              <a:t>HEAL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You can recover some of your HP, but it can't exceed your </a:t>
            </a:r>
            <a:r>
              <a:rPr lang="en-US" altLang="zh-CN" sz="1600" dirty="0">
                <a:solidFill>
                  <a:srgbClr val="FFC000"/>
                </a:solidFill>
                <a:cs typeface="+mn-ea"/>
                <a:sym typeface="+mn-lt"/>
              </a:rPr>
              <a:t>max HP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50"/>
                </a:solidFill>
                <a:cs typeface="+mn-ea"/>
                <a:sym typeface="+mn-lt"/>
              </a:rPr>
              <a:t>Level-up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Level-up </a:t>
            </a:r>
            <a:r>
              <a:rPr lang="en-US" altLang="zh-CN" sz="16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might </a:t>
            </a:r>
            <a:r>
              <a:rPr lang="en-US" altLang="zh-CN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enhance or deduct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effect of attacking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and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healing. If you have reached </a:t>
            </a:r>
            <a:r>
              <a:rPr lang="en-US" altLang="zh-CN" sz="1600" dirty="0">
                <a:solidFill>
                  <a:srgbClr val="FFC000"/>
                </a:solidFill>
                <a:cs typeface="+mn-ea"/>
                <a:sym typeface="+mn-lt"/>
              </a:rPr>
              <a:t>max level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taking this action makes no effect.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B0F0"/>
                </a:solidFill>
                <a:cs typeface="+mn-ea"/>
                <a:sym typeface="+mn-lt"/>
              </a:rPr>
              <a:t>the </a:t>
            </a:r>
            <a:r>
              <a:rPr lang="en-US" altLang="zh-CN" dirty="0">
                <a:solidFill>
                  <a:srgbClr val="00B0F0"/>
                </a:solidFill>
                <a:cs typeface="+mn-ea"/>
                <a:sym typeface="+mn-lt"/>
              </a:rPr>
              <a:t>monster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will attack you once with a </a:t>
            </a:r>
            <a:r>
              <a:rPr lang="en-US" altLang="zh-CN" dirty="0">
                <a:solidFill>
                  <a:srgbClr val="FFC000"/>
                </a:solidFill>
                <a:cs typeface="+mn-ea"/>
                <a:sym typeface="+mn-lt"/>
              </a:rPr>
              <a:t>fixed damage point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You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start the game with full HP and level 1. What is </a:t>
            </a:r>
            <a:r>
              <a:rPr lang="en-US" altLang="zh-CN" sz="2000" i="1" dirty="0">
                <a:solidFill>
                  <a:srgbClr val="FF0000"/>
                </a:solidFill>
                <a:cs typeface="+mn-ea"/>
                <a:sym typeface="+mn-lt"/>
              </a:rPr>
              <a:t>the </a:t>
            </a:r>
            <a:r>
              <a:rPr lang="en-US" altLang="zh-CN" sz="2000" i="1" dirty="0" err="1">
                <a:solidFill>
                  <a:srgbClr val="FF0000"/>
                </a:solidFill>
                <a:cs typeface="+mn-ea"/>
                <a:sym typeface="+mn-lt"/>
              </a:rPr>
              <a:t>minimun</a:t>
            </a:r>
            <a:r>
              <a:rPr lang="en-US" altLang="zh-CN" sz="2000" i="1" dirty="0">
                <a:solidFill>
                  <a:srgbClr val="FF0000"/>
                </a:solidFill>
                <a:cs typeface="+mn-ea"/>
                <a:sym typeface="+mn-lt"/>
              </a:rPr>
              <a:t> number of rounds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you need to kill the monster?</a:t>
            </a: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03848" y="123478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Input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Shape 285"/>
          <p:cNvSpPr txBox="1"/>
          <p:nvPr/>
        </p:nvSpPr>
        <p:spPr>
          <a:xfrm>
            <a:off x="3275856" y="646698"/>
            <a:ext cx="5760640" cy="2933164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r>
              <a:rPr lang="en-US" altLang="zh-TW" dirty="0"/>
              <a:t>First line contains 4 </a:t>
            </a:r>
            <a:r>
              <a:rPr lang="en-US" altLang="zh-TW" dirty="0" smtClean="0"/>
              <a:t>numbers: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C000"/>
                </a:solidFill>
              </a:rPr>
              <a:t>L</a:t>
            </a:r>
            <a:r>
              <a:rPr lang="en-US" altLang="zh-TW" sz="1600" dirty="0"/>
              <a:t> = max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C000"/>
                </a:solidFill>
              </a:rPr>
              <a:t>HP</a:t>
            </a:r>
            <a:r>
              <a:rPr lang="en-US" altLang="zh-TW" sz="1600" dirty="0"/>
              <a:t> = your max 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C000"/>
                </a:solidFill>
              </a:rPr>
              <a:t>MHP</a:t>
            </a:r>
            <a:r>
              <a:rPr lang="en-US" altLang="zh-TW" sz="1600" dirty="0"/>
              <a:t> = monster's HP in the beginning of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C000"/>
                </a:solidFill>
              </a:rPr>
              <a:t>MDMG</a:t>
            </a:r>
            <a:r>
              <a:rPr lang="en-US" altLang="zh-TW" sz="1600" dirty="0"/>
              <a:t> = monster's damage point</a:t>
            </a:r>
          </a:p>
          <a:p>
            <a:endParaRPr lang="en-US" altLang="zh-TW" sz="800" dirty="0" smtClean="0"/>
          </a:p>
          <a:p>
            <a:r>
              <a:rPr lang="en-US" altLang="zh-TW" dirty="0" smtClean="0"/>
              <a:t>Each of the </a:t>
            </a:r>
            <a:r>
              <a:rPr lang="en-US" altLang="zh-TW" dirty="0"/>
              <a:t>next L lines </a:t>
            </a:r>
            <a:r>
              <a:rPr lang="en-US" altLang="zh-TW" dirty="0" smtClean="0"/>
              <a:t>describes </a:t>
            </a:r>
            <a:r>
              <a:rPr lang="en-US" altLang="zh-TW" dirty="0"/>
              <a:t>each </a:t>
            </a:r>
            <a:r>
              <a:rPr lang="en-US" altLang="zh-TW" dirty="0" smtClean="0"/>
              <a:t>level </a:t>
            </a:r>
            <a:r>
              <a:rPr lang="en-US" altLang="zh-TW" dirty="0" err="1"/>
              <a:t>i</a:t>
            </a:r>
            <a:r>
              <a:rPr lang="en-US" altLang="zh-TW" dirty="0"/>
              <a:t>. </a:t>
            </a:r>
            <a:r>
              <a:rPr lang="en-US" altLang="zh-TW" dirty="0" smtClean="0"/>
              <a:t>Each line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consists of two </a:t>
            </a:r>
            <a:r>
              <a:rPr lang="en-US" altLang="zh-TW" dirty="0" smtClean="0"/>
              <a:t>numbers: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C000"/>
                </a:solidFill>
              </a:rPr>
              <a:t>DMG</a:t>
            </a:r>
            <a:r>
              <a:rPr lang="en-US" altLang="zh-TW" sz="1600" dirty="0"/>
              <a:t> = your damage point when you use </a:t>
            </a:r>
            <a:r>
              <a:rPr lang="en-US" altLang="zh-TW" sz="1600" dirty="0">
                <a:solidFill>
                  <a:srgbClr val="00B050"/>
                </a:solidFill>
              </a:rPr>
              <a:t>ATTACK</a:t>
            </a:r>
            <a:r>
              <a:rPr lang="en-US" altLang="zh-TW" sz="1600" dirty="0"/>
              <a:t> at level </a:t>
            </a:r>
            <a:r>
              <a:rPr lang="en-US" altLang="zh-TW" sz="1600" dirty="0" err="1"/>
              <a:t>i</a:t>
            </a:r>
            <a:endParaRPr lang="en-US" altLang="zh-TW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C000"/>
                </a:solidFill>
              </a:rPr>
              <a:t>HL</a:t>
            </a:r>
            <a:r>
              <a:rPr lang="en-US" altLang="zh-TW" sz="1600" dirty="0"/>
              <a:t> = amount of HP you can recover when you use </a:t>
            </a:r>
            <a:r>
              <a:rPr lang="en-US" altLang="zh-TW" sz="1600" dirty="0">
                <a:solidFill>
                  <a:srgbClr val="00B050"/>
                </a:solidFill>
              </a:rPr>
              <a:t>HEAL</a:t>
            </a:r>
            <a:r>
              <a:rPr lang="en-US" altLang="zh-TW" sz="1600" dirty="0"/>
              <a:t> at level </a:t>
            </a:r>
            <a:r>
              <a:rPr lang="en-US" altLang="zh-TW" sz="1600" dirty="0" err="1"/>
              <a:t>i</a:t>
            </a:r>
            <a:endParaRPr lang="en-US" altLang="zh-TW" sz="16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1A0CEFD-7C95-4981-98A9-26D1FBB1B4EF}"/>
              </a:ext>
            </a:extLst>
          </p:cNvPr>
          <p:cNvGrpSpPr/>
          <p:nvPr/>
        </p:nvGrpSpPr>
        <p:grpSpPr>
          <a:xfrm>
            <a:off x="-108520" y="1369939"/>
            <a:ext cx="3394663" cy="2376265"/>
            <a:chOff x="55613" y="1159675"/>
            <a:chExt cx="3868884" cy="270822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9567747-53E8-4550-8A67-D20BDAC61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3" y="1159675"/>
              <a:ext cx="3868884" cy="270822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355A9EC-ACE3-4BE2-9D37-173CC1F7D8E4}"/>
                </a:ext>
              </a:extLst>
            </p:cNvPr>
            <p:cNvSpPr txBox="1"/>
            <p:nvPr/>
          </p:nvSpPr>
          <p:spPr>
            <a:xfrm>
              <a:off x="328974" y="2180552"/>
              <a:ext cx="3009329" cy="666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err="1" smtClean="0">
                  <a:solidFill>
                    <a:schemeClr val="bg1"/>
                  </a:solidFill>
                  <a:cs typeface="+mn-ea"/>
                  <a:sym typeface="+mn-lt"/>
                </a:rPr>
                <a:t>Input/Output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14"/>
          <p:cNvSpPr txBox="1"/>
          <p:nvPr/>
        </p:nvSpPr>
        <p:spPr>
          <a:xfrm>
            <a:off x="3209126" y="3363838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Output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Shape 285"/>
          <p:cNvSpPr txBox="1"/>
          <p:nvPr/>
        </p:nvSpPr>
        <p:spPr>
          <a:xfrm>
            <a:off x="3275856" y="3887058"/>
            <a:ext cx="5760640" cy="11124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r>
              <a:rPr lang="en-US" altLang="zh-TW" dirty="0"/>
              <a:t>Print a single integer, denoting the </a:t>
            </a:r>
            <a:r>
              <a:rPr lang="en-US" altLang="zh-TW" dirty="0" err="1"/>
              <a:t>mininum</a:t>
            </a:r>
            <a:r>
              <a:rPr lang="en-US" altLang="zh-TW" dirty="0"/>
              <a:t> number of steps you need to kill the monster.</a:t>
            </a:r>
          </a:p>
          <a:p>
            <a:endParaRPr lang="en-US" altLang="zh-TW" sz="800" dirty="0"/>
          </a:p>
          <a:p>
            <a:r>
              <a:rPr lang="en-US" altLang="zh-TW" dirty="0"/>
              <a:t>If you are unable to beat the monster, print -1.</a:t>
            </a:r>
          </a:p>
        </p:txBody>
      </p:sp>
    </p:spTree>
    <p:extLst>
      <p:ext uri="{BB962C8B-B14F-4D97-AF65-F5344CB8AC3E}">
        <p14:creationId xmlns:p14="http://schemas.microsoft.com/office/powerpoint/2010/main" val="2462793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707904" y="123478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Input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Shape 285"/>
          <p:cNvSpPr txBox="1"/>
          <p:nvPr/>
        </p:nvSpPr>
        <p:spPr>
          <a:xfrm>
            <a:off x="3707904" y="646698"/>
            <a:ext cx="5436096" cy="1396264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 10 5 2 (your max level, your max HP, monster HP, monster damage point)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 1 (level 1 damage point, amount of heal)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 2 (level 2 damage point, amount of heal)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 3 (level 3 damage point, amount of heal)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1A0CEFD-7C95-4981-98A9-26D1FBB1B4EF}"/>
              </a:ext>
            </a:extLst>
          </p:cNvPr>
          <p:cNvGrpSpPr/>
          <p:nvPr/>
        </p:nvGrpSpPr>
        <p:grpSpPr>
          <a:xfrm>
            <a:off x="-108520" y="1369939"/>
            <a:ext cx="3394663" cy="2376265"/>
            <a:chOff x="55613" y="1159675"/>
            <a:chExt cx="3868884" cy="270822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9567747-53E8-4550-8A67-D20BDAC61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3" y="1159675"/>
              <a:ext cx="3868884" cy="270822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355A9EC-ACE3-4BE2-9D37-173CC1F7D8E4}"/>
                </a:ext>
              </a:extLst>
            </p:cNvPr>
            <p:cNvSpPr txBox="1"/>
            <p:nvPr/>
          </p:nvSpPr>
          <p:spPr>
            <a:xfrm>
              <a:off x="923854" y="2180552"/>
              <a:ext cx="2132400" cy="666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cs typeface="+mn-ea"/>
                  <a:sym typeface="+mn-lt"/>
                </a:rPr>
                <a:t>Example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14"/>
          <p:cNvSpPr txBox="1"/>
          <p:nvPr/>
        </p:nvSpPr>
        <p:spPr>
          <a:xfrm>
            <a:off x="3707904" y="2074900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Output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Shape 285"/>
          <p:cNvSpPr txBox="1"/>
          <p:nvPr/>
        </p:nvSpPr>
        <p:spPr>
          <a:xfrm>
            <a:off x="3764699" y="2598120"/>
            <a:ext cx="735293" cy="361782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009216"/>
              </p:ext>
            </p:extLst>
          </p:nvPr>
        </p:nvGraphicFramePr>
        <p:xfrm>
          <a:off x="4204635" y="3083012"/>
          <a:ext cx="3679733" cy="645670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7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Round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Your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baseline="0" dirty="0" err="1" smtClean="0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Monster </a:t>
                      </a:r>
                      <a:r>
                        <a:rPr lang="en-US" altLang="zh-TW" sz="1200" dirty="0" err="1" smtClean="0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Level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068817"/>
              </p:ext>
            </p:extLst>
          </p:nvPr>
        </p:nvGraphicFramePr>
        <p:xfrm>
          <a:off x="4204635" y="3083012"/>
          <a:ext cx="3679733" cy="1937010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7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Round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Your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baseline="0" dirty="0" err="1" smtClean="0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Monster </a:t>
                      </a:r>
                      <a:r>
                        <a:rPr lang="en-US" altLang="zh-TW" sz="1200" dirty="0" err="1" smtClean="0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Level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-1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866956"/>
              </p:ext>
            </p:extLst>
          </p:nvPr>
        </p:nvGraphicFramePr>
        <p:xfrm>
          <a:off x="4204635" y="3083012"/>
          <a:ext cx="3679733" cy="968505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7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Round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Your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baseline="0" dirty="0" err="1" smtClean="0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Monster </a:t>
                      </a:r>
                      <a:r>
                        <a:rPr lang="en-US" altLang="zh-TW" sz="1200" dirty="0" err="1" smtClean="0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Level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984423"/>
              </p:ext>
            </p:extLst>
          </p:nvPr>
        </p:nvGraphicFramePr>
        <p:xfrm>
          <a:off x="4204635" y="3083012"/>
          <a:ext cx="3679733" cy="1291340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7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Round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Your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baseline="0" dirty="0" err="1" smtClean="0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Monster </a:t>
                      </a:r>
                      <a:r>
                        <a:rPr lang="en-US" altLang="zh-TW" sz="1200" dirty="0" err="1" smtClean="0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Level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62660"/>
              </p:ext>
            </p:extLst>
          </p:nvPr>
        </p:nvGraphicFramePr>
        <p:xfrm>
          <a:off x="4204635" y="3083012"/>
          <a:ext cx="3679733" cy="1614175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7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Round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Your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baseline="0" dirty="0" err="1" smtClean="0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Monster </a:t>
                      </a:r>
                      <a:r>
                        <a:rPr lang="en-US" altLang="zh-TW" sz="1200" dirty="0" err="1" smtClean="0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Level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向右箭號 18"/>
          <p:cNvSpPr/>
          <p:nvPr/>
        </p:nvSpPr>
        <p:spPr>
          <a:xfrm>
            <a:off x="3491880" y="3515060"/>
            <a:ext cx="720080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LV UP</a:t>
            </a:r>
            <a:endParaRPr lang="zh-TW" altLang="en-US" sz="1200" dirty="0"/>
          </a:p>
        </p:txBody>
      </p:sp>
      <p:sp>
        <p:nvSpPr>
          <p:cNvPr id="20" name="向右箭號 19"/>
          <p:cNvSpPr/>
          <p:nvPr/>
        </p:nvSpPr>
        <p:spPr>
          <a:xfrm>
            <a:off x="3491880" y="3811476"/>
            <a:ext cx="720080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ATK</a:t>
            </a:r>
            <a:endParaRPr lang="zh-TW" altLang="en-US" sz="1200" dirty="0"/>
          </a:p>
        </p:txBody>
      </p:sp>
      <p:sp>
        <p:nvSpPr>
          <p:cNvPr id="21" name="向右箭號 20"/>
          <p:cNvSpPr/>
          <p:nvPr/>
        </p:nvSpPr>
        <p:spPr>
          <a:xfrm>
            <a:off x="3491880" y="4163132"/>
            <a:ext cx="720080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ATK</a:t>
            </a:r>
            <a:endParaRPr lang="zh-TW" altLang="en-US" sz="1200" dirty="0"/>
          </a:p>
        </p:txBody>
      </p:sp>
      <p:sp>
        <p:nvSpPr>
          <p:cNvPr id="22" name="向右箭號 21"/>
          <p:cNvSpPr/>
          <p:nvPr/>
        </p:nvSpPr>
        <p:spPr>
          <a:xfrm>
            <a:off x="3491880" y="4523172"/>
            <a:ext cx="720080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ATK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1049824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Idea</a:t>
            </a:r>
            <a:endParaRPr lang="en-GB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0633" y="771550"/>
            <a:ext cx="81318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Since </a:t>
            </a:r>
            <a:r>
              <a:rPr lang="en-US" altLang="zh-TW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 up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may not be better all the time, so we can’t have a specific way to get the answer by doing something </a:t>
            </a:r>
            <a:r>
              <a:rPr lang="en-US" altLang="zh-TW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greedy (or heuristic)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 the best way is to </a:t>
            </a:r>
            <a:r>
              <a:rPr lang="en-US" altLang="zh-TW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 all possible permutations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doing attack / level up / heal.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And, since you want the minimum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 of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steps, you can use </a:t>
            </a:r>
            <a:r>
              <a:rPr lang="en-US" altLang="zh-TW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breadth-first search (BFS)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Let’s see another example with BFS.</a:t>
            </a:r>
            <a:endParaRPr lang="zh-TW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568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1049824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BFS</a:t>
            </a:r>
            <a:endParaRPr lang="en-GB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3963441" y="411510"/>
            <a:ext cx="1080000" cy="540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1/5/8</a:t>
            </a:r>
            <a:endParaRPr lang="zh-TW" altLang="en-US" sz="1600" dirty="0"/>
          </a:p>
        </p:txBody>
      </p:sp>
      <p:cxnSp>
        <p:nvCxnSpPr>
          <p:cNvPr id="5" name="直線單箭頭接點 4"/>
          <p:cNvCxnSpPr>
            <a:stCxn id="2" idx="3"/>
            <a:endCxn id="19" idx="0"/>
          </p:cNvCxnSpPr>
          <p:nvPr/>
        </p:nvCxnSpPr>
        <p:spPr>
          <a:xfrm flipH="1">
            <a:off x="3242393" y="872429"/>
            <a:ext cx="879210" cy="362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2" idx="4"/>
            <a:endCxn id="18" idx="0"/>
          </p:cNvCxnSpPr>
          <p:nvPr/>
        </p:nvCxnSpPr>
        <p:spPr>
          <a:xfrm>
            <a:off x="4503441" y="951510"/>
            <a:ext cx="496931" cy="283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2" idx="5"/>
            <a:endCxn id="17" idx="0"/>
          </p:cNvCxnSpPr>
          <p:nvPr/>
        </p:nvCxnSpPr>
        <p:spPr>
          <a:xfrm>
            <a:off x="4885279" y="872429"/>
            <a:ext cx="2243065" cy="362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6588344" y="1234973"/>
            <a:ext cx="1080000" cy="540000"/>
          </a:xfrm>
          <a:prstGeom prst="ellipse">
            <a:avLst/>
          </a:prstGeom>
          <a:gradFill>
            <a:gsLst>
              <a:gs pos="0">
                <a:srgbClr val="FFFF00"/>
              </a:gs>
              <a:gs pos="35000">
                <a:srgbClr val="FCFF8B"/>
              </a:gs>
              <a:gs pos="100000">
                <a:srgbClr val="FEFFE5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1/3/8</a:t>
            </a:r>
            <a:endParaRPr lang="zh-TW" altLang="en-US" sz="1600" dirty="0"/>
          </a:p>
        </p:txBody>
      </p:sp>
      <p:sp>
        <p:nvSpPr>
          <p:cNvPr id="18" name="橢圓 17"/>
          <p:cNvSpPr/>
          <p:nvPr/>
        </p:nvSpPr>
        <p:spPr>
          <a:xfrm>
            <a:off x="4460372" y="1234973"/>
            <a:ext cx="1080000" cy="540000"/>
          </a:xfrm>
          <a:prstGeom prst="ellipse">
            <a:avLst/>
          </a:prstGeom>
          <a:gradFill>
            <a:gsLst>
              <a:gs pos="0">
                <a:srgbClr val="FFFF00"/>
              </a:gs>
              <a:gs pos="35000">
                <a:srgbClr val="FCFF8B"/>
              </a:gs>
              <a:gs pos="100000">
                <a:srgbClr val="FEFFE5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1/3/6</a:t>
            </a:r>
            <a:endParaRPr lang="zh-TW" altLang="en-US" sz="1600" dirty="0"/>
          </a:p>
        </p:txBody>
      </p:sp>
      <p:sp>
        <p:nvSpPr>
          <p:cNvPr id="19" name="橢圓 18"/>
          <p:cNvSpPr/>
          <p:nvPr/>
        </p:nvSpPr>
        <p:spPr>
          <a:xfrm>
            <a:off x="2776882" y="1234973"/>
            <a:ext cx="931021" cy="540000"/>
          </a:xfrm>
          <a:prstGeom prst="ellipse">
            <a:avLst/>
          </a:prstGeom>
          <a:gradFill>
            <a:gsLst>
              <a:gs pos="0">
                <a:srgbClr val="FFFF00"/>
              </a:gs>
              <a:gs pos="35000">
                <a:srgbClr val="FCFF8B"/>
              </a:gs>
              <a:gs pos="100000">
                <a:srgbClr val="FEFFE5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2/3/8</a:t>
            </a:r>
            <a:endParaRPr lang="zh-TW" altLang="en-US" sz="1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85872" y="638202"/>
            <a:ext cx="1409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Input:</a:t>
            </a:r>
          </a:p>
          <a:p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2 5 8 2</a:t>
            </a:r>
          </a:p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</a:p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endParaRPr lang="zh-TW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75168" y="4155926"/>
            <a:ext cx="47145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solidFill>
                  <a:srgbClr val="FF4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***State</a:t>
            </a:r>
            <a:r>
              <a:rPr lang="en-US" altLang="zh-TW" sz="1600" dirty="0">
                <a:solidFill>
                  <a:srgbClr val="FF4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Level / your </a:t>
            </a:r>
            <a:r>
              <a:rPr lang="en-US" altLang="zh-TW" sz="1600" dirty="0" err="1">
                <a:solidFill>
                  <a:srgbClr val="FF4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1600" dirty="0">
                <a:solidFill>
                  <a:srgbClr val="FF4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monster </a:t>
            </a:r>
            <a:r>
              <a:rPr lang="en-US" altLang="zh-TW" sz="1600" dirty="0" err="1" smtClean="0">
                <a:solidFill>
                  <a:srgbClr val="FF4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endParaRPr lang="en-US" altLang="zh-TW" sz="1600" dirty="0" smtClean="0">
              <a:solidFill>
                <a:srgbClr val="FF4B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FF4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 also that, in each round, you go first!!!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solidFill>
                  <a:srgbClr val="FF4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 the HEAL operation.</a:t>
            </a:r>
            <a:endParaRPr lang="zh-TW" altLang="en-US" sz="1400" dirty="0" smtClean="0">
              <a:solidFill>
                <a:srgbClr val="FF4B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068135" y="754687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 UP</a:t>
            </a:r>
            <a:endParaRPr lang="zh-TW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522237" y="951510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59516" y="872429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HEAL</a:t>
            </a:r>
            <a:endParaRPr lang="zh-TW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1873370" y="2027061"/>
            <a:ext cx="1002882" cy="540000"/>
          </a:xfrm>
          <a:prstGeom prst="ellipse">
            <a:avLst/>
          </a:prstGeom>
          <a:gradFill>
            <a:gsLst>
              <a:gs pos="0">
                <a:srgbClr val="00CC57"/>
              </a:gs>
              <a:gs pos="35000">
                <a:srgbClr val="97F1A2"/>
              </a:gs>
              <a:gs pos="100000">
                <a:srgbClr val="E5FFEB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2/1/5</a:t>
            </a:r>
            <a:endParaRPr lang="zh-TW" altLang="en-US" sz="1600" dirty="0"/>
          </a:p>
        </p:txBody>
      </p:sp>
      <p:cxnSp>
        <p:nvCxnSpPr>
          <p:cNvPr id="30" name="直線單箭頭接點 29"/>
          <p:cNvCxnSpPr>
            <a:stCxn id="19" idx="4"/>
            <a:endCxn id="29" idx="0"/>
          </p:cNvCxnSpPr>
          <p:nvPr/>
        </p:nvCxnSpPr>
        <p:spPr>
          <a:xfrm flipH="1">
            <a:off x="2374811" y="1774973"/>
            <a:ext cx="867582" cy="2520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1151680" y="2027061"/>
            <a:ext cx="540000" cy="540000"/>
          </a:xfrm>
          <a:prstGeom prst="ellipse">
            <a:avLst/>
          </a:prstGeom>
          <a:gradFill>
            <a:gsLst>
              <a:gs pos="0">
                <a:srgbClr val="00CC57"/>
              </a:gs>
              <a:gs pos="35000">
                <a:srgbClr val="97F1A2"/>
              </a:gs>
              <a:gs pos="100000">
                <a:srgbClr val="E5FFEB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endParaRPr lang="zh-TW" altLang="en-US" dirty="0"/>
          </a:p>
        </p:txBody>
      </p:sp>
      <p:cxnSp>
        <p:nvCxnSpPr>
          <p:cNvPr id="42" name="直線單箭頭接點 41"/>
          <p:cNvCxnSpPr>
            <a:stCxn id="19" idx="3"/>
            <a:endCxn id="41" idx="0"/>
          </p:cNvCxnSpPr>
          <p:nvPr/>
        </p:nvCxnSpPr>
        <p:spPr>
          <a:xfrm flipH="1">
            <a:off x="1421680" y="1695892"/>
            <a:ext cx="1491547" cy="33116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13103" y="1945180"/>
            <a:ext cx="12243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 max</a:t>
            </a:r>
          </a:p>
          <a:p>
            <a:pPr algn="ctr"/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Cannot level up</a:t>
            </a:r>
            <a:endParaRPr lang="zh-TW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127068" y="1790361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478996" y="1621872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 UP</a:t>
            </a:r>
            <a:endParaRPr lang="zh-TW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線單箭頭接點 80"/>
          <p:cNvCxnSpPr>
            <a:stCxn id="18" idx="3"/>
            <a:endCxn id="83" idx="0"/>
          </p:cNvCxnSpPr>
          <p:nvPr/>
        </p:nvCxnSpPr>
        <p:spPr>
          <a:xfrm flipH="1">
            <a:off x="3416115" y="1695892"/>
            <a:ext cx="1202419" cy="33116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2915816" y="2027061"/>
            <a:ext cx="1000597" cy="540000"/>
          </a:xfrm>
          <a:prstGeom prst="ellipse">
            <a:avLst/>
          </a:prstGeom>
          <a:gradFill>
            <a:gsLst>
              <a:gs pos="0">
                <a:srgbClr val="00CC57"/>
              </a:gs>
              <a:gs pos="35000">
                <a:srgbClr val="97F1A2"/>
              </a:gs>
              <a:gs pos="100000">
                <a:srgbClr val="E5FFEB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2/1/6</a:t>
            </a:r>
            <a:endParaRPr lang="zh-TW" altLang="en-US" sz="16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4365805" y="1757920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線單箭頭接點 88"/>
          <p:cNvCxnSpPr>
            <a:stCxn id="18" idx="4"/>
            <a:endCxn id="86" idx="0"/>
          </p:cNvCxnSpPr>
          <p:nvPr/>
        </p:nvCxnSpPr>
        <p:spPr>
          <a:xfrm>
            <a:off x="5000372" y="1774973"/>
            <a:ext cx="39702" cy="2520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4539775" y="2027061"/>
            <a:ext cx="1000597" cy="540000"/>
          </a:xfrm>
          <a:prstGeom prst="ellipse">
            <a:avLst/>
          </a:prstGeom>
          <a:gradFill>
            <a:gsLst>
              <a:gs pos="0">
                <a:srgbClr val="00CC57"/>
              </a:gs>
              <a:gs pos="35000">
                <a:srgbClr val="97F1A2"/>
              </a:gs>
              <a:gs pos="100000">
                <a:srgbClr val="E5FFEB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1/1/4</a:t>
            </a:r>
            <a:endParaRPr lang="zh-TW" altLang="en-US" sz="16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3423212" y="1747159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 UP</a:t>
            </a:r>
            <a:endParaRPr lang="zh-TW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線單箭頭接點 95"/>
          <p:cNvCxnSpPr>
            <a:stCxn id="18" idx="5"/>
            <a:endCxn id="95" idx="0"/>
          </p:cNvCxnSpPr>
          <p:nvPr/>
        </p:nvCxnSpPr>
        <p:spPr>
          <a:xfrm>
            <a:off x="5382210" y="1695892"/>
            <a:ext cx="946910" cy="33116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橢圓 94"/>
          <p:cNvSpPr/>
          <p:nvPr/>
        </p:nvSpPr>
        <p:spPr>
          <a:xfrm>
            <a:off x="5828821" y="2027061"/>
            <a:ext cx="1000597" cy="540000"/>
          </a:xfrm>
          <a:prstGeom prst="ellipse">
            <a:avLst/>
          </a:prstGeom>
          <a:gradFill>
            <a:gsLst>
              <a:gs pos="0">
                <a:srgbClr val="00CC57"/>
              </a:gs>
              <a:gs pos="35000">
                <a:srgbClr val="97F1A2"/>
              </a:gs>
              <a:gs pos="100000">
                <a:srgbClr val="E5FFEB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1/3/6</a:t>
            </a:r>
            <a:endParaRPr lang="zh-TW" altLang="en-US" sz="1600" dirty="0"/>
          </a:p>
        </p:txBody>
      </p:sp>
      <p:cxnSp>
        <p:nvCxnSpPr>
          <p:cNvPr id="105" name="直線單箭頭接點 104"/>
          <p:cNvCxnSpPr>
            <a:stCxn id="29" idx="4"/>
            <a:endCxn id="109" idx="0"/>
          </p:cNvCxnSpPr>
          <p:nvPr/>
        </p:nvCxnSpPr>
        <p:spPr>
          <a:xfrm flipH="1">
            <a:off x="1329025" y="2567061"/>
            <a:ext cx="1045786" cy="41012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橢圓 108"/>
          <p:cNvSpPr/>
          <p:nvPr/>
        </p:nvSpPr>
        <p:spPr>
          <a:xfrm>
            <a:off x="827584" y="2977181"/>
            <a:ext cx="1002882" cy="54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2/-1/2</a:t>
            </a:r>
            <a:endParaRPr lang="zh-TW" altLang="en-US" sz="16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5656959" y="1684510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HEAL</a:t>
            </a:r>
            <a:endParaRPr lang="zh-TW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1547664" y="2669404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1" name="直線單箭頭接點 120"/>
          <p:cNvCxnSpPr>
            <a:stCxn id="83" idx="4"/>
            <a:endCxn id="122" idx="0"/>
          </p:cNvCxnSpPr>
          <p:nvPr/>
        </p:nvCxnSpPr>
        <p:spPr>
          <a:xfrm flipH="1">
            <a:off x="2409145" y="2567061"/>
            <a:ext cx="1006970" cy="41012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411760" y="2683844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橢圓 121"/>
          <p:cNvSpPr/>
          <p:nvPr/>
        </p:nvSpPr>
        <p:spPr>
          <a:xfrm>
            <a:off x="1907704" y="2977181"/>
            <a:ext cx="1002882" cy="54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2/-1/3</a:t>
            </a:r>
            <a:endParaRPr lang="zh-TW" altLang="en-US" sz="1600" dirty="0"/>
          </a:p>
        </p:txBody>
      </p:sp>
      <p:cxnSp>
        <p:nvCxnSpPr>
          <p:cNvPr id="128" name="直線單箭頭接點 127"/>
          <p:cNvCxnSpPr>
            <a:stCxn id="86" idx="3"/>
            <a:endCxn id="130" idx="0"/>
          </p:cNvCxnSpPr>
          <p:nvPr/>
        </p:nvCxnSpPr>
        <p:spPr>
          <a:xfrm flipH="1">
            <a:off x="3489265" y="2487980"/>
            <a:ext cx="1197044" cy="48920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橢圓 129"/>
          <p:cNvSpPr/>
          <p:nvPr/>
        </p:nvSpPr>
        <p:spPr>
          <a:xfrm>
            <a:off x="2987824" y="2977181"/>
            <a:ext cx="1002882" cy="54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2/-1/4</a:t>
            </a:r>
            <a:endParaRPr lang="zh-TW" altLang="en-US" sz="16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3275856" y="2675133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 UP</a:t>
            </a:r>
            <a:endParaRPr lang="zh-TW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4" name="直線單箭頭接點 133"/>
          <p:cNvCxnSpPr>
            <a:stCxn id="86" idx="4"/>
            <a:endCxn id="135" idx="0"/>
          </p:cNvCxnSpPr>
          <p:nvPr/>
        </p:nvCxnSpPr>
        <p:spPr>
          <a:xfrm flipH="1">
            <a:off x="4574615" y="2567061"/>
            <a:ext cx="465459" cy="41012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4200979" y="2669403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橢圓 134"/>
          <p:cNvSpPr/>
          <p:nvPr/>
        </p:nvSpPr>
        <p:spPr>
          <a:xfrm>
            <a:off x="4073174" y="2977181"/>
            <a:ext cx="1002882" cy="54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1/-1/2</a:t>
            </a:r>
            <a:endParaRPr lang="zh-TW" altLang="en-US" sz="1600" dirty="0"/>
          </a:p>
        </p:txBody>
      </p:sp>
      <p:sp>
        <p:nvSpPr>
          <p:cNvPr id="145" name="橢圓 144"/>
          <p:cNvSpPr/>
          <p:nvPr/>
        </p:nvSpPr>
        <p:spPr>
          <a:xfrm>
            <a:off x="5124964" y="2977181"/>
            <a:ext cx="1002882" cy="54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1/3/4</a:t>
            </a:r>
            <a:endParaRPr lang="zh-TW" altLang="en-US" sz="1600" dirty="0"/>
          </a:p>
        </p:txBody>
      </p:sp>
      <p:cxnSp>
        <p:nvCxnSpPr>
          <p:cNvPr id="147" name="直線單箭頭接點 146"/>
          <p:cNvCxnSpPr>
            <a:stCxn id="86" idx="5"/>
            <a:endCxn id="145" idx="0"/>
          </p:cNvCxnSpPr>
          <p:nvPr/>
        </p:nvCxnSpPr>
        <p:spPr>
          <a:xfrm>
            <a:off x="5393838" y="2487980"/>
            <a:ext cx="232567" cy="48920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文字方塊 145"/>
          <p:cNvSpPr txBox="1"/>
          <p:nvPr/>
        </p:nvSpPr>
        <p:spPr>
          <a:xfrm>
            <a:off x="5040073" y="2643833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HEAL</a:t>
            </a:r>
            <a:endParaRPr lang="zh-TW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2" name="直線單箭頭接點 151"/>
          <p:cNvCxnSpPr>
            <a:stCxn id="145" idx="4"/>
            <a:endCxn id="155" idx="0"/>
          </p:cNvCxnSpPr>
          <p:nvPr/>
        </p:nvCxnSpPr>
        <p:spPr>
          <a:xfrm>
            <a:off x="5626405" y="3517181"/>
            <a:ext cx="0" cy="25386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橢圓 154"/>
          <p:cNvSpPr/>
          <p:nvPr/>
        </p:nvSpPr>
        <p:spPr>
          <a:xfrm>
            <a:off x="5124964" y="3771049"/>
            <a:ext cx="1002882" cy="54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1/1/2</a:t>
            </a:r>
            <a:endParaRPr lang="zh-TW" altLang="en-US" sz="16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5693873" y="3490226"/>
            <a:ext cx="582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橢圓 157"/>
          <p:cNvSpPr/>
          <p:nvPr/>
        </p:nvSpPr>
        <p:spPr>
          <a:xfrm>
            <a:off x="5124964" y="4559259"/>
            <a:ext cx="1002882" cy="540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1/1/0</a:t>
            </a:r>
            <a:endParaRPr lang="zh-TW" altLang="en-US" sz="16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5612437" y="4281265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0" name="直線單箭頭接點 159"/>
          <p:cNvCxnSpPr>
            <a:stCxn id="155" idx="4"/>
            <a:endCxn id="158" idx="0"/>
          </p:cNvCxnSpPr>
          <p:nvPr/>
        </p:nvCxnSpPr>
        <p:spPr>
          <a:xfrm>
            <a:off x="5626405" y="4311049"/>
            <a:ext cx="0" cy="248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3" name="文字方塊 162"/>
          <p:cNvSpPr txBox="1"/>
          <p:nvPr/>
        </p:nvSpPr>
        <p:spPr>
          <a:xfrm>
            <a:off x="6276691" y="4598426"/>
            <a:ext cx="203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win, since you attack first.</a:t>
            </a:r>
            <a:endParaRPr lang="zh-TW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7352316" y="1747128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7" name="直線單箭頭接點 166"/>
          <p:cNvCxnSpPr>
            <a:stCxn id="17" idx="4"/>
            <a:endCxn id="169" idx="0"/>
          </p:cNvCxnSpPr>
          <p:nvPr/>
        </p:nvCxnSpPr>
        <p:spPr>
          <a:xfrm>
            <a:off x="7128344" y="1774973"/>
            <a:ext cx="447944" cy="2520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橢圓 168"/>
          <p:cNvSpPr/>
          <p:nvPr/>
        </p:nvSpPr>
        <p:spPr>
          <a:xfrm>
            <a:off x="7075989" y="2027061"/>
            <a:ext cx="1000597" cy="540000"/>
          </a:xfrm>
          <a:prstGeom prst="ellipse">
            <a:avLst/>
          </a:prstGeom>
          <a:gradFill>
            <a:gsLst>
              <a:gs pos="0">
                <a:srgbClr val="00CC57"/>
              </a:gs>
              <a:gs pos="35000">
                <a:srgbClr val="97F1A2"/>
              </a:gs>
              <a:gs pos="100000">
                <a:srgbClr val="E5FFEB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1/1/6</a:t>
            </a:r>
            <a:endParaRPr lang="zh-TW" altLang="en-US" sz="1600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5934746" y="2667342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直線單箭頭接點 175"/>
          <p:cNvCxnSpPr>
            <a:stCxn id="95" idx="4"/>
            <a:endCxn id="179" idx="0"/>
          </p:cNvCxnSpPr>
          <p:nvPr/>
        </p:nvCxnSpPr>
        <p:spPr>
          <a:xfrm>
            <a:off x="6329120" y="2567061"/>
            <a:ext cx="434458" cy="41012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橢圓 178"/>
          <p:cNvSpPr/>
          <p:nvPr/>
        </p:nvSpPr>
        <p:spPr>
          <a:xfrm>
            <a:off x="6262137" y="2977181"/>
            <a:ext cx="1002882" cy="54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1/1/4</a:t>
            </a:r>
            <a:endParaRPr lang="zh-TW" altLang="en-US" sz="1600" dirty="0"/>
          </a:p>
        </p:txBody>
      </p:sp>
      <p:sp>
        <p:nvSpPr>
          <p:cNvPr id="3" name="圓角矩形 2"/>
          <p:cNvSpPr/>
          <p:nvPr/>
        </p:nvSpPr>
        <p:spPr>
          <a:xfrm>
            <a:off x="785872" y="3490226"/>
            <a:ext cx="4290184" cy="4341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Died</a:t>
            </a:r>
            <a:endParaRPr lang="zh-TW" altLang="en-US" dirty="0"/>
          </a:p>
        </p:txBody>
      </p:sp>
      <p:cxnSp>
        <p:nvCxnSpPr>
          <p:cNvPr id="62" name="直線單箭頭接點 61"/>
          <p:cNvCxnSpPr>
            <a:stCxn id="169" idx="4"/>
          </p:cNvCxnSpPr>
          <p:nvPr/>
        </p:nvCxnSpPr>
        <p:spPr>
          <a:xfrm>
            <a:off x="7576288" y="2567061"/>
            <a:ext cx="308080" cy="43673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179" idx="4"/>
          </p:cNvCxnSpPr>
          <p:nvPr/>
        </p:nvCxnSpPr>
        <p:spPr>
          <a:xfrm>
            <a:off x="6763578" y="3517181"/>
            <a:ext cx="364766" cy="28082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2847148" y="17757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7020272" y="17796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8028384" y="17796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403648" y="254610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267744" y="254423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868144" y="254423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948264" y="254610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8028384" y="254422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148064" y="343584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6300192" y="343584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236296" y="343584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076056" y="422793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228184" y="422793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430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3" grpId="0"/>
      <p:bldP spid="27" grpId="0"/>
      <p:bldP spid="28" grpId="0"/>
      <p:bldP spid="29" grpId="0" animBg="1"/>
      <p:bldP spid="41" grpId="0" animBg="1"/>
      <p:bldP spid="40" grpId="0"/>
      <p:bldP spid="48" grpId="0"/>
      <p:bldP spid="54" grpId="0"/>
      <p:bldP spid="83" grpId="0" animBg="1"/>
      <p:bldP spid="93" grpId="0"/>
      <p:bldP spid="86" grpId="0" animBg="1"/>
      <p:bldP spid="94" grpId="0"/>
      <p:bldP spid="95" grpId="0" animBg="1"/>
      <p:bldP spid="109" grpId="0" animBg="1"/>
      <p:bldP spid="113" grpId="0"/>
      <p:bldP spid="112" grpId="0"/>
      <p:bldP spid="120" grpId="0"/>
      <p:bldP spid="122" grpId="0" animBg="1"/>
      <p:bldP spid="130" grpId="0" animBg="1"/>
      <p:bldP spid="132" grpId="0"/>
      <p:bldP spid="133" grpId="0"/>
      <p:bldP spid="135" grpId="0" animBg="1"/>
      <p:bldP spid="145" grpId="0" animBg="1"/>
      <p:bldP spid="146" grpId="0"/>
      <p:bldP spid="155" grpId="0" animBg="1"/>
      <p:bldP spid="157" grpId="0"/>
      <p:bldP spid="158" grpId="0" animBg="1"/>
      <p:bldP spid="159" grpId="0"/>
      <p:bldP spid="163" grpId="0"/>
      <p:bldP spid="172" grpId="0"/>
      <p:bldP spid="169" grpId="0" animBg="1"/>
      <p:bldP spid="175" grpId="0"/>
      <p:bldP spid="179" grpId="0" animBg="1"/>
      <p:bldP spid="3" grpId="0" animBg="1"/>
      <p:bldP spid="4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2057936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BFS</a:t>
            </a: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0633" y="771550"/>
            <a:ext cx="8131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can use a data structure: queue.</a:t>
            </a:r>
          </a:p>
          <a:p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70" y="1158148"/>
            <a:ext cx="4374259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81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2057936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Optimize</a:t>
            </a:r>
            <a:endParaRPr lang="en-GB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0633" y="771550"/>
            <a:ext cx="813180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However, if you simply use BFS to enumerate all permutations,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will probably get </a:t>
            </a:r>
            <a:r>
              <a:rPr lang="en-US" altLang="zh-TW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TLE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Since there are too many ways of permutation.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 is there any way to optimize?</a:t>
            </a:r>
          </a:p>
        </p:txBody>
      </p:sp>
    </p:spTree>
    <p:extLst>
      <p:ext uri="{BB962C8B-B14F-4D97-AF65-F5344CB8AC3E}">
        <p14:creationId xmlns:p14="http://schemas.microsoft.com/office/powerpoint/2010/main" val="325586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2465B"/>
      </a:accent1>
      <a:accent2>
        <a:srgbClr val="4C8EA5"/>
      </a:accent2>
      <a:accent3>
        <a:srgbClr val="BD65A5"/>
      </a:accent3>
      <a:accent4>
        <a:srgbClr val="4F5778"/>
      </a:accent4>
      <a:accent5>
        <a:srgbClr val="C2465B"/>
      </a:accent5>
      <a:accent6>
        <a:srgbClr val="4C8EA5"/>
      </a:accent6>
      <a:hlink>
        <a:srgbClr val="BF0000"/>
      </a:hlink>
      <a:folHlink>
        <a:srgbClr val="393938"/>
      </a:folHlink>
    </a:clrScheme>
    <a:fontScheme name="atyqvpyl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4876</TotalTime>
  <Words>1353</Words>
  <Application>Microsoft Office PowerPoint</Application>
  <PresentationFormat>如螢幕大小 (16:9)</PresentationFormat>
  <Paragraphs>301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Arial Unicode MS</vt:lpstr>
      <vt:lpstr>Microsoft YaHei</vt:lpstr>
      <vt:lpstr>Microsoft YaHei</vt:lpstr>
      <vt:lpstr>宋体</vt:lpstr>
      <vt:lpstr>Arial</vt:lpstr>
      <vt:lpstr>Calibri</vt:lpstr>
      <vt:lpstr>Impact</vt:lpstr>
      <vt:lpstr>Times New Roman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springping65@gmail.com</cp:lastModifiedBy>
  <cp:revision>529</cp:revision>
  <dcterms:created xsi:type="dcterms:W3CDTF">2015-12-11T17:46:17Z</dcterms:created>
  <dcterms:modified xsi:type="dcterms:W3CDTF">2019-06-09T09:27:21Z</dcterms:modified>
</cp:coreProperties>
</file>