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4" r:id="rId4"/>
    <p:sldId id="269" r:id="rId5"/>
    <p:sldId id="266" r:id="rId6"/>
    <p:sldId id="267" r:id="rId7"/>
    <p:sldId id="261" r:id="rId8"/>
    <p:sldId id="262" r:id="rId9"/>
    <p:sldId id="278" r:id="rId10"/>
    <p:sldId id="270" r:id="rId11"/>
    <p:sldId id="271" r:id="rId12"/>
    <p:sldId id="277" r:id="rId13"/>
    <p:sldId id="279" r:id="rId14"/>
    <p:sldId id="274" r:id="rId15"/>
    <p:sldId id="275" r:id="rId16"/>
    <p:sldId id="27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/>
    <p:restoredTop sz="89333"/>
  </p:normalViewPr>
  <p:slideViewPr>
    <p:cSldViewPr snapToGrid="0" snapToObjects="1">
      <p:cViewPr varScale="1">
        <p:scale>
          <a:sx n="87" d="100"/>
          <a:sy n="87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D536D-B18F-1043-9554-F696B6E25F61}" type="datetimeFigureOut">
              <a:rPr kumimoji="1" lang="zh-TW" altLang="en-US" smtClean="0"/>
              <a:t>2020/6/12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11CD-DA96-CC46-8FF9-D70B464C00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03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A-H-Over-Estimate-aaddcaaad3124f9d9ce663566148bc8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The goal of 15-puzzle is to make the arrangement of tiles same as the goal state.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843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>
                <a:hlinkClick r:id="rId3"/>
              </a:rPr>
              <a:t>https://www.notion.so/A-H-Over-Estimate-aaddcaaad3124f9d9ce663566148bc82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用來解釋</a:t>
            </a:r>
            <a:r>
              <a:rPr kumimoji="1" lang="en-US" altLang="zh-TW" dirty="0"/>
              <a:t>A*</a:t>
            </a:r>
            <a:r>
              <a:rPr kumimoji="1" lang="zh-CN" altLang="en-US" dirty="0"/>
              <a:t>的簡單範例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34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3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38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The position of empty tile will not be calculated.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30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1007B-C2FC-6448-A7CC-C61F766BC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15 Puzzle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05FD23-8AC2-8B48-AA1E-D41CFAC7D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685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State Class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3E1045-C6AC-1B40-9F5F-59187A2A074D}"/>
              </a:ext>
            </a:extLst>
          </p:cNvPr>
          <p:cNvSpPr txBox="1"/>
          <p:nvPr/>
        </p:nvSpPr>
        <p:spPr>
          <a:xfrm>
            <a:off x="4821382" y="484632"/>
            <a:ext cx="7190509" cy="54168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class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public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: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//heuristic value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prevMove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ex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//position of empty tile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{...}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//constructor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{...}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//copy</a:t>
            </a:r>
            <a:r>
              <a:rPr lang="zh-TW" altLang="en-US" sz="1600" dirty="0">
                <a:solidFill>
                  <a:srgbClr val="70809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constructor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//Calculate Heuristic 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//update the state of puzzle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update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/*overloaded operator </a:t>
            </a: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(To sort elements in priority </a:t>
            </a:r>
            <a:r>
              <a:rPr lang="en" altLang="zh-TW" sz="1600">
                <a:solidFill>
                  <a:srgbClr val="708090"/>
                </a:solidFill>
                <a:latin typeface="Menlo" panose="020B0609030804020204" pitchFamily="49" charset="0"/>
              </a:rPr>
              <a:t>queue)*/</a:t>
            </a:r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bool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operator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0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Update()</a:t>
            </a:r>
            <a:endParaRPr kumimoji="1" lang="zh-TW" altLang="en-US" cap="none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67EBF1-1B67-F941-9F9D-07A9BE5B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48169"/>
              </p:ext>
            </p:extLst>
          </p:nvPr>
        </p:nvGraphicFramePr>
        <p:xfrm>
          <a:off x="1040058" y="1799270"/>
          <a:ext cx="2841588" cy="2844556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710397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703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/>
                        <a:t>15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C44D3C-0682-1449-9B0E-666DC35A5307}"/>
              </a:ext>
            </a:extLst>
          </p:cNvPr>
          <p:cNvSpPr txBox="1"/>
          <p:nvPr/>
        </p:nvSpPr>
        <p:spPr>
          <a:xfrm>
            <a:off x="1069848" y="5127588"/>
            <a:ext cx="251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ex == 1, 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 == 3</a:t>
            </a:r>
          </a:p>
          <a:p>
            <a:r>
              <a:rPr kumimoji="1" lang="en-US" altLang="zh-TW" dirty="0"/>
              <a:t>puzzle[ex][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] == 0</a:t>
            </a:r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13FD72-6519-8141-ADB6-D7EC6E822950}"/>
              </a:ext>
            </a:extLst>
          </p:cNvPr>
          <p:cNvSpPr txBox="1"/>
          <p:nvPr/>
        </p:nvSpPr>
        <p:spPr>
          <a:xfrm>
            <a:off x="3361385" y="3175731"/>
            <a:ext cx="360607" cy="64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700" dirty="0"/>
              <a:t>8</a:t>
            </a:r>
            <a:endParaRPr kumimoji="1" lang="zh-TW" altLang="en-US" sz="27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F9B06F-E4E7-0446-8723-AFA0142C871D}"/>
              </a:ext>
            </a:extLst>
          </p:cNvPr>
          <p:cNvSpPr txBox="1"/>
          <p:nvPr/>
        </p:nvSpPr>
        <p:spPr>
          <a:xfrm>
            <a:off x="1069848" y="5698747"/>
            <a:ext cx="31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newx</a:t>
            </a:r>
            <a:r>
              <a:rPr kumimoji="1" lang="en-US" altLang="zh-TW" dirty="0"/>
              <a:t> == 2, </a:t>
            </a:r>
            <a:r>
              <a:rPr kumimoji="1" lang="en-US" altLang="zh-TW" dirty="0" err="1"/>
              <a:t>newy</a:t>
            </a:r>
            <a:r>
              <a:rPr kumimoji="1" lang="en-US" altLang="zh-TW" dirty="0"/>
              <a:t> == 3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5C7127-A4F9-5547-A8D4-A694816F2C0C}"/>
              </a:ext>
            </a:extLst>
          </p:cNvPr>
          <p:cNvSpPr/>
          <p:nvPr/>
        </p:nvSpPr>
        <p:spPr>
          <a:xfrm>
            <a:off x="3157388" y="2530976"/>
            <a:ext cx="724258" cy="690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6D9236-5CFE-1844-AEF5-09A5997702AA}"/>
              </a:ext>
            </a:extLst>
          </p:cNvPr>
          <p:cNvCxnSpPr>
            <a:cxnSpLocks/>
          </p:cNvCxnSpPr>
          <p:nvPr/>
        </p:nvCxnSpPr>
        <p:spPr>
          <a:xfrm>
            <a:off x="3541689" y="2955147"/>
            <a:ext cx="0" cy="423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3169E6-CCD9-9E40-AC70-939D9D6E8AC9}"/>
              </a:ext>
            </a:extLst>
          </p:cNvPr>
          <p:cNvSpPr txBox="1"/>
          <p:nvPr/>
        </p:nvSpPr>
        <p:spPr>
          <a:xfrm>
            <a:off x="5114594" y="5127588"/>
            <a:ext cx="284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puzzle[1][3] == 8</a:t>
            </a:r>
          </a:p>
          <a:p>
            <a:r>
              <a:rPr kumimoji="1" lang="en-US" altLang="zh-TW" dirty="0"/>
              <a:t>puzzle[2][3] == 0</a:t>
            </a:r>
          </a:p>
          <a:p>
            <a:r>
              <a:rPr kumimoji="1" lang="en-US" altLang="zh-TW" dirty="0"/>
              <a:t>ex == 2, 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 == 3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AA0891-7CCD-E04F-82B9-295272DA777E}"/>
              </a:ext>
            </a:extLst>
          </p:cNvPr>
          <p:cNvSpPr/>
          <p:nvPr/>
        </p:nvSpPr>
        <p:spPr>
          <a:xfrm>
            <a:off x="4789847" y="1458934"/>
            <a:ext cx="641822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D4A68"/>
                </a:solidFill>
                <a:latin typeface="Menlo" panose="020B0609030804020204" pitchFamily="49" charset="0"/>
              </a:rPr>
              <a:t>State::update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prevMove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708090"/>
                </a:solidFill>
                <a:latin typeface="Menlo" panose="020B0609030804020204" pitchFamily="49" charset="0"/>
              </a:rPr>
              <a:t>//record moving direction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708090"/>
                </a:solidFill>
                <a:latin typeface="Menlo" panose="020B0609030804020204" pitchFamily="49" charset="0"/>
              </a:rPr>
              <a:t>    </a:t>
            </a:r>
            <a:endParaRPr lang="en-US" altLang="zh-TW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708090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708090"/>
                </a:solidFill>
                <a:latin typeface="Menlo" panose="020B0609030804020204" pitchFamily="49" charset="0"/>
              </a:rPr>
              <a:t>//change the position of empty tile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endParaRPr lang="en-US" altLang="zh-TW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DD4A68"/>
                </a:solidFill>
                <a:latin typeface="Menlo" panose="020B0609030804020204" pitchFamily="49" charset="0"/>
              </a:rPr>
              <a:t>swap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ex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]);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ex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7F40D888-763C-B747-9C90-2C30B1E4E89D}"/>
              </a:ext>
            </a:extLst>
          </p:cNvPr>
          <p:cNvCxnSpPr>
            <a:endCxn id="15" idx="1"/>
          </p:cNvCxnSpPr>
          <p:nvPr/>
        </p:nvCxnSpPr>
        <p:spPr>
          <a:xfrm>
            <a:off x="3584832" y="5589253"/>
            <a:ext cx="1529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0013 0.100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0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0091 -0.0932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0" grpId="1" animBg="1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cap="none" dirty="0" err="1"/>
              <a:t>s</a:t>
            </a:r>
            <a:r>
              <a:rPr kumimoji="1" lang="en" altLang="zh-TW" cap="none"/>
              <a:t>etHeuristic</a:t>
            </a:r>
            <a:r>
              <a:rPr kumimoji="1" lang="en" altLang="zh-TW" dirty="0"/>
              <a:t>()</a:t>
            </a:r>
            <a:r>
              <a:rPr kumimoji="1" lang="en-US" altLang="zh-TW" dirty="0"/>
              <a:t>: </a:t>
            </a:r>
            <a:r>
              <a:rPr kumimoji="1" lang="en-US" altLang="zh-TW" sz="4400" cap="none" dirty="0"/>
              <a:t>Manhattan Distance 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95016-2F19-B647-BE1B-3A4210AC5D9B}"/>
              </a:ext>
            </a:extLst>
          </p:cNvPr>
          <p:cNvSpPr txBox="1"/>
          <p:nvPr/>
        </p:nvSpPr>
        <p:spPr>
          <a:xfrm>
            <a:off x="1307314" y="2274838"/>
            <a:ext cx="9577371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State::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 err="1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goalRow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b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Manhattan distance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abs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abs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cap="none" dirty="0" err="1"/>
              <a:t>SetHeuristic</a:t>
            </a:r>
            <a:r>
              <a:rPr kumimoji="1" lang="en" altLang="zh-TW" dirty="0"/>
              <a:t>(): </a:t>
            </a:r>
            <a:r>
              <a:rPr kumimoji="1" lang="en" altLang="zh-TW" sz="4400" cap="none" dirty="0"/>
              <a:t>Linear Conflict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95016-2F19-B647-BE1B-3A4210AC5D9B}"/>
              </a:ext>
            </a:extLst>
          </p:cNvPr>
          <p:cNvSpPr txBox="1"/>
          <p:nvPr/>
        </p:nvSpPr>
        <p:spPr>
          <a:xfrm>
            <a:off x="124691" y="1705857"/>
            <a:ext cx="7868177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Linear conflict * 2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//same row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goalRow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               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){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//same column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               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	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this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heuristic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endParaRPr kumimoji="1" lang="zh-TW" altLang="en-US" sz="1600" dirty="0"/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98" y="1950637"/>
            <a:ext cx="3603812" cy="3607578"/>
          </a:xfrm>
          <a:prstGeom prst="rect">
            <a:avLst/>
          </a:prstGeom>
        </p:spPr>
      </p:pic>
      <p:sp>
        <p:nvSpPr>
          <p:cNvPr id="21" name="菱形 20">
            <a:extLst>
              <a:ext uri="{FF2B5EF4-FFF2-40B4-BE49-F238E27FC236}">
                <a16:creationId xmlns:a16="http://schemas.microsoft.com/office/drawing/2014/main" id="{DEF4A592-8C8E-5E45-9F8F-94F7691F307B}"/>
              </a:ext>
            </a:extLst>
          </p:cNvPr>
          <p:cNvSpPr/>
          <p:nvPr/>
        </p:nvSpPr>
        <p:spPr>
          <a:xfrm>
            <a:off x="10169666" y="2884084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6FCAD53-D325-5A4B-B492-2B252058B40E}"/>
              </a:ext>
            </a:extLst>
          </p:cNvPr>
          <p:cNvSpPr/>
          <p:nvPr/>
        </p:nvSpPr>
        <p:spPr>
          <a:xfrm>
            <a:off x="10169666" y="3812440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A99A922C-1500-E443-99DF-7261269EF50A}"/>
              </a:ext>
            </a:extLst>
          </p:cNvPr>
          <p:cNvSpPr/>
          <p:nvPr/>
        </p:nvSpPr>
        <p:spPr>
          <a:xfrm>
            <a:off x="9264997" y="1997713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70356283-4559-E646-ADC1-CAC5898B9739}"/>
              </a:ext>
            </a:extLst>
          </p:cNvPr>
          <p:cNvSpPr/>
          <p:nvPr/>
        </p:nvSpPr>
        <p:spPr>
          <a:xfrm>
            <a:off x="8337640" y="1996245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BFFA72BB-5E4B-C24D-A4C7-ECC059EC786F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16200000" flipH="1">
            <a:off x="9209293" y="1533301"/>
            <a:ext cx="1468" cy="927357"/>
          </a:xfrm>
          <a:prstGeom prst="bentConnector3">
            <a:avLst>
              <a:gd name="adj1" fmla="val -244707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6A26F48F-470B-524A-ABC7-5CE0055F34F3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10987084" y="3292793"/>
            <a:ext cx="12700" cy="92835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91">
            <a:extLst>
              <a:ext uri="{FF2B5EF4-FFF2-40B4-BE49-F238E27FC236}">
                <a16:creationId xmlns:a16="http://schemas.microsoft.com/office/drawing/2014/main" id="{2A17B98B-F34D-D544-AA1C-63FE21FF2161}"/>
              </a:ext>
            </a:extLst>
          </p:cNvPr>
          <p:cNvSpPr txBox="1"/>
          <p:nvPr/>
        </p:nvSpPr>
        <p:spPr>
          <a:xfrm>
            <a:off x="8282982" y="1206137"/>
            <a:ext cx="19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00B050"/>
                </a:solidFill>
              </a:rPr>
              <a:t>Linear Conflict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DB515-D774-9B41-A232-0C1581DE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Priority queue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F49D4-8973-C64B-814C-5F1D4C98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12208"/>
            <a:ext cx="11122152" cy="405079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We use a priority queue to find the leaf with the least F-value.</a:t>
            </a:r>
          </a:p>
          <a:p>
            <a:pPr lvl="1"/>
            <a:r>
              <a:rPr kumimoji="1" lang="en-US" altLang="zh-TW" sz="2200" dirty="0"/>
              <a:t>In a priority queue, an</a:t>
            </a:r>
            <a:r>
              <a:rPr lang="en" altLang="zh-TW" sz="2200" dirty="0"/>
              <a:t> element with a higher priority is served before an element with a lower priority. </a:t>
            </a:r>
            <a:endParaRPr lang="en" altLang="zh-TW" dirty="0"/>
          </a:p>
          <a:p>
            <a:r>
              <a:rPr lang="en" altLang="zh-TW" sz="2400" dirty="0"/>
              <a:t>In our implementation, the state with the least F-value has the highest priority, so it will be served first.</a:t>
            </a:r>
          </a:p>
          <a:p>
            <a:endParaRPr lang="en" altLang="zh-TW" sz="2400" dirty="0"/>
          </a:p>
          <a:p>
            <a:pPr lvl="1"/>
            <a:endParaRPr lang="en" altLang="zh-TW" sz="2000" dirty="0"/>
          </a:p>
          <a:p>
            <a:pPr lvl="1"/>
            <a:endParaRPr lang="en" altLang="zh-TW" sz="2000" dirty="0"/>
          </a:p>
          <a:p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26658F-0F1E-7D43-A171-19347C83568B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Empty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93DFE3-0267-F748-B527-EE5A272FEEDE}"/>
              </a:ext>
            </a:extLst>
          </p:cNvPr>
          <p:cNvSpPr txBox="1"/>
          <p:nvPr/>
        </p:nvSpPr>
        <p:spPr>
          <a:xfrm>
            <a:off x="1328512" y="459635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Priority queue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A88C44-4818-A643-8DF1-CC237410A78C}"/>
              </a:ext>
            </a:extLst>
          </p:cNvPr>
          <p:cNvSpPr txBox="1"/>
          <p:nvPr/>
        </p:nvSpPr>
        <p:spPr>
          <a:xfrm>
            <a:off x="5481529" y="3806021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Push(3)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CF2FB5-73ED-4A4B-9F04-5C8AF4262BC3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F91FF0-A7C4-B740-9919-9A79217FD474}"/>
              </a:ext>
            </a:extLst>
          </p:cNvPr>
          <p:cNvSpPr txBox="1"/>
          <p:nvPr/>
        </p:nvSpPr>
        <p:spPr>
          <a:xfrm>
            <a:off x="5481529" y="38060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Push(6)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2155DD-21C8-F649-A659-74D9396B4FB9}"/>
              </a:ext>
            </a:extLst>
          </p:cNvPr>
          <p:cNvSpPr txBox="1"/>
          <p:nvPr/>
        </p:nvSpPr>
        <p:spPr>
          <a:xfrm>
            <a:off x="4158917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2598F38-756F-C64E-A297-220E9257D012}"/>
              </a:ext>
            </a:extLst>
          </p:cNvPr>
          <p:cNvSpPr txBox="1"/>
          <p:nvPr/>
        </p:nvSpPr>
        <p:spPr>
          <a:xfrm>
            <a:off x="5481529" y="3806021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Push(1)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3BEDCB-C9A4-334A-BC68-C30434E43F53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A8D361-4D69-D14E-859E-F1BA508A97A5}"/>
              </a:ext>
            </a:extLst>
          </p:cNvPr>
          <p:cNvSpPr txBox="1"/>
          <p:nvPr/>
        </p:nvSpPr>
        <p:spPr>
          <a:xfrm>
            <a:off x="3335039" y="384083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Top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36D25A2-4A8D-DB40-8B4F-9F4F316381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08750" y="4210166"/>
            <a:ext cx="1" cy="2616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93EB7F-1BC5-0249-8949-C6C56099743B}"/>
              </a:ext>
            </a:extLst>
          </p:cNvPr>
          <p:cNvSpPr/>
          <p:nvPr/>
        </p:nvSpPr>
        <p:spPr>
          <a:xfrm>
            <a:off x="1328512" y="5155269"/>
            <a:ext cx="967352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priority_queue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State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bool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D4A68"/>
                </a:solidFill>
                <a:latin typeface="Menlo" panose="020B0609030804020204" pitchFamily="49" charset="0"/>
              </a:rPr>
              <a:t>State::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operator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heuristic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7383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7382 -7.40741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1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2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r>
              <a:rPr kumimoji="1" lang="en-US" altLang="zh-TW" sz="4400" dirty="0"/>
              <a:t>initial setting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AAB6C-9C3B-0F42-8738-2F5BA32C15DF}"/>
              </a:ext>
            </a:extLst>
          </p:cNvPr>
          <p:cNvSpPr/>
          <p:nvPr/>
        </p:nvSpPr>
        <p:spPr>
          <a:xfrm>
            <a:off x="1316182" y="1753389"/>
            <a:ext cx="10058400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goalRow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endParaRPr lang="en" altLang="zh-TW" sz="1600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#</a:t>
            </a:r>
            <a:r>
              <a:rPr lang="en" altLang="zh-TW" sz="1600" dirty="0">
                <a:solidFill>
                  <a:srgbClr val="D73A49"/>
                </a:solidFill>
                <a:latin typeface="Menlo" panose="020B0609030804020204"/>
              </a:rPr>
              <a:t>define</a:t>
            </a:r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 </a:t>
            </a:r>
            <a:r>
              <a:rPr lang="en" altLang="zh-TW" sz="1600" dirty="0">
                <a:solidFill>
                  <a:srgbClr val="6F42C1"/>
                </a:solidFill>
                <a:latin typeface="Menlo" panose="020B0609030804020204"/>
              </a:rPr>
              <a:t>MAX_MOVE</a:t>
            </a:r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80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main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 err="1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cin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State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zh-TW" sz="1600" dirty="0" err="1">
                <a:solidFill>
                  <a:srgbClr val="0077AA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!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-US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latin typeface="Menlo" panose="020B0609030804020204" pitchFamily="49" charset="0"/>
              </a:rPr>
              <a:t>s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.ex = 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altLang="zh-TW" sz="1600" dirty="0">
                <a:latin typeface="Menlo" panose="020B0609030804020204" pitchFamily="49" charset="0"/>
              </a:rPr>
              <a:t> </a:t>
            </a:r>
            <a:r>
              <a:rPr lang="en" altLang="zh-TW" sz="1600" dirty="0">
                <a:latin typeface="Menlo" panose="020B0609030804020204" pitchFamily="49" charset="0"/>
              </a:rPr>
              <a:t>s</a:t>
            </a:r>
            <a:r>
              <a:rPr lang="en-US" altLang="zh-TW" sz="1600" dirty="0">
                <a:latin typeface="Menlo" panose="020B0609030804020204" pitchFamily="49" charset="0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= j;</a:t>
            </a: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priority_queue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push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621B65-7E19-3B4F-8F10-EE0C8C3C4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8961"/>
              </p:ext>
            </p:extLst>
          </p:nvPr>
        </p:nvGraphicFramePr>
        <p:xfrm>
          <a:off x="8698087" y="59387"/>
          <a:ext cx="1696172" cy="1697944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42404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420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2853" y="1777624"/>
            <a:ext cx="331489" cy="528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07157" y="484632"/>
            <a:ext cx="398743" cy="4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40F4D31-5FC0-4A12-9670-AFF9C70AAB59}"/>
              </a:ext>
            </a:extLst>
          </p:cNvPr>
          <p:cNvCxnSpPr>
            <a:cxnSpLocks/>
            <a:stCxn id="7" idx="1"/>
            <a:endCxn id="3" idx="0"/>
          </p:cNvCxnSpPr>
          <p:nvPr/>
        </p:nvCxnSpPr>
        <p:spPr>
          <a:xfrm flipH="1">
            <a:off x="6278598" y="689991"/>
            <a:ext cx="2428559" cy="1087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br>
              <a:rPr kumimoji="1" lang="en-US" altLang="zh-TW" dirty="0"/>
            </a:br>
            <a:r>
              <a:rPr kumimoji="1" lang="en-US" altLang="zh-TW" sz="4400" dirty="0"/>
              <a:t>priority queue manipulation(1/2)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D9E352-C6D1-124A-8366-69EB62A94A97}"/>
              </a:ext>
            </a:extLst>
          </p:cNvPr>
          <p:cNvSpPr txBox="1"/>
          <p:nvPr/>
        </p:nvSpPr>
        <p:spPr>
          <a:xfrm>
            <a:off x="1783564" y="2093976"/>
            <a:ext cx="8624871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direction of moving empty tile</a:t>
            </a:r>
            <a:endParaRPr lang="en" altLang="zh-TW" sz="1600" dirty="0">
              <a:solidFill>
                <a:srgbClr val="999999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while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!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empty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State curState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top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//top is the state with </a:t>
            </a:r>
            <a:r>
              <a:rPr lang="en" altLang="zh-TW" sz="1600" dirty="0" smtClean="0">
                <a:solidFill>
                  <a:srgbClr val="708090"/>
                </a:solidFill>
                <a:latin typeface="Menlo" panose="020B0609030804020204" pitchFamily="49" charset="0"/>
              </a:rPr>
              <a:t>least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f-value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//means it same as goal 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break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pop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MAX_MOVE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smtClean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smtClean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endParaRPr lang="en" altLang="zh-TW" sz="1600" dirty="0">
              <a:solidFill>
                <a:srgbClr val="999999"/>
              </a:solidFill>
              <a:latin typeface="Menlo" panose="020B0609030804020204" pitchFamily="49" charset="0"/>
            </a:endParaRP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0050-6B48-9841-8927-90D55588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52" y="0"/>
            <a:ext cx="11992307" cy="1609344"/>
          </a:xfrm>
        </p:spPr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r>
              <a:rPr kumimoji="1" lang="en-US" altLang="zh-TW" sz="4400" dirty="0"/>
              <a:t>priority queue manipulation(2/2)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DE395A-5E23-0044-94B6-8EEEF17F0011}"/>
              </a:ext>
            </a:extLst>
          </p:cNvPr>
          <p:cNvSpPr txBox="1"/>
          <p:nvPr/>
        </p:nvSpPr>
        <p:spPr>
          <a:xfrm>
            <a:off x="1942429" y="1117326"/>
            <a:ext cx="8759952" cy="5755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//expand the state by moving empty tile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/>
            </a:r>
            <a:b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</a:b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  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dy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      //check </a:t>
            </a:r>
            <a:r>
              <a:rPr lang="en" altLang="zh-TW" sz="1600">
                <a:solidFill>
                  <a:srgbClr val="708090"/>
                </a:solidFill>
                <a:latin typeface="Menlo" panose="020B0609030804020204" pitchFamily="49" charset="0"/>
              </a:rPr>
              <a:t>if </a:t>
            </a:r>
            <a:r>
              <a:rPr lang="en" altLang="zh-TW" sz="1600" smtClean="0">
                <a:solidFill>
                  <a:srgbClr val="708090"/>
                </a:solidFill>
                <a:latin typeface="Menlo" panose="020B0609030804020204" pitchFamily="49" charset="0"/>
              </a:rPr>
              <a:t>exceeding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the </a:t>
            </a:r>
            <a:r>
              <a:rPr lang="en" altLang="zh-TW" sz="1600">
                <a:solidFill>
                  <a:srgbClr val="708090"/>
                </a:solidFill>
                <a:latin typeface="Menlo" panose="020B0609030804020204" pitchFamily="49" charset="0"/>
              </a:rPr>
              <a:t>puzzle </a:t>
            </a:r>
            <a:r>
              <a:rPr lang="en" altLang="zh-TW" sz="1600" smtClean="0">
                <a:solidFill>
                  <a:srgbClr val="708090"/>
                </a:solidFill>
                <a:latin typeface="Menlo" panose="020B0609030804020204" pitchFamily="49" charset="0"/>
              </a:rPr>
              <a:t>boundary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//check if swap </a:t>
            </a:r>
            <a:r>
              <a:rPr lang="en" altLang="zh-TW" sz="1600" dirty="0" smtClean="0">
                <a:solidFill>
                  <a:srgbClr val="708090"/>
                </a:solidFill>
                <a:latin typeface="Menlo" panose="020B0609030804020204" pitchFamily="49" charset="0"/>
              </a:rPr>
              <a:t>repeatedly</a:t>
            </a:r>
            <a:r>
              <a:rPr lang="en" altLang="zh-TW" sz="1600" dirty="0" smtClean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prevMove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^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State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nextState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nextState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update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update 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push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nextState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//push new state to priority queue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empty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no solution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return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48644-42C9-1945-A852-F386D23D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557C4B-39BE-514A-B830-4673E2D17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4454"/>
              </p:ext>
            </p:extLst>
          </p:nvPr>
        </p:nvGraphicFramePr>
        <p:xfrm>
          <a:off x="6852084" y="2765790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987783-EED1-C04E-BBEF-41ACB8342C40}"/>
              </a:ext>
            </a:extLst>
          </p:cNvPr>
          <p:cNvSpPr txBox="1"/>
          <p:nvPr/>
        </p:nvSpPr>
        <p:spPr>
          <a:xfrm>
            <a:off x="1976807" y="2051666"/>
            <a:ext cx="178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Initial State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AB744E-0B9D-F84C-9E42-4A1368B8A103}"/>
              </a:ext>
            </a:extLst>
          </p:cNvPr>
          <p:cNvSpPr txBox="1"/>
          <p:nvPr/>
        </p:nvSpPr>
        <p:spPr>
          <a:xfrm>
            <a:off x="7759043" y="2051666"/>
            <a:ext cx="178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Goal State</a:t>
            </a:r>
            <a:endParaRPr kumimoji="1" lang="zh-TW" altLang="en-US" sz="2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D0AF743-53AE-3E45-844C-B313D7F4F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78278"/>
              </p:ext>
            </p:extLst>
          </p:nvPr>
        </p:nvGraphicFramePr>
        <p:xfrm>
          <a:off x="1069847" y="2765790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/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569EE7-E18D-354B-83D3-DB2FA1C51AAA}"/>
              </a:ext>
            </a:extLst>
          </p:cNvPr>
          <p:cNvSpPr txBox="1"/>
          <p:nvPr/>
        </p:nvSpPr>
        <p:spPr>
          <a:xfrm>
            <a:off x="3892920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8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28924B-B025-2B4A-84A7-3E357B893472}"/>
              </a:ext>
            </a:extLst>
          </p:cNvPr>
          <p:cNvSpPr txBox="1"/>
          <p:nvPr/>
        </p:nvSpPr>
        <p:spPr>
          <a:xfrm>
            <a:off x="2961398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088CEA-F331-CE4E-A42C-904D68DB3689}"/>
              </a:ext>
            </a:extLst>
          </p:cNvPr>
          <p:cNvSpPr txBox="1"/>
          <p:nvPr/>
        </p:nvSpPr>
        <p:spPr>
          <a:xfrm>
            <a:off x="2029876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11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061888-512B-2744-BF63-4E4F447F11BD}"/>
              </a:ext>
            </a:extLst>
          </p:cNvPr>
          <p:cNvSpPr txBox="1"/>
          <p:nvPr/>
        </p:nvSpPr>
        <p:spPr>
          <a:xfrm>
            <a:off x="1196784" y="4585087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EF6FC0-FBE1-D442-AE90-A51C4F52BD93}"/>
              </a:ext>
            </a:extLst>
          </p:cNvPr>
          <p:cNvSpPr txBox="1"/>
          <p:nvPr/>
        </p:nvSpPr>
        <p:spPr>
          <a:xfrm>
            <a:off x="1196784" y="5462531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9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FDBC27-6958-0B46-AD4E-C3FF1D0E7F1F}"/>
              </a:ext>
            </a:extLst>
          </p:cNvPr>
          <p:cNvSpPr txBox="1"/>
          <p:nvPr/>
        </p:nvSpPr>
        <p:spPr>
          <a:xfrm>
            <a:off x="2062864" y="5456569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FC1F40-4873-BE4C-B303-315719C8FDB6}"/>
              </a:ext>
            </a:extLst>
          </p:cNvPr>
          <p:cNvSpPr txBox="1"/>
          <p:nvPr/>
        </p:nvSpPr>
        <p:spPr>
          <a:xfrm>
            <a:off x="3012631" y="5471046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2614DF-76EB-2741-823F-02C9CFACC8BA}"/>
              </a:ext>
            </a:extLst>
          </p:cNvPr>
          <p:cNvSpPr txBox="1"/>
          <p:nvPr/>
        </p:nvSpPr>
        <p:spPr>
          <a:xfrm>
            <a:off x="3898606" y="548043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15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453FAC-B16C-A648-84A7-57A05CBB1C78}"/>
              </a:ext>
            </a:extLst>
          </p:cNvPr>
          <p:cNvSpPr/>
          <p:nvPr/>
        </p:nvSpPr>
        <p:spPr>
          <a:xfrm>
            <a:off x="3772786" y="3661009"/>
            <a:ext cx="908569" cy="90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2A0F047-C130-5144-9F76-EDC2F38273A4}"/>
              </a:ext>
            </a:extLst>
          </p:cNvPr>
          <p:cNvCxnSpPr>
            <a:cxnSpLocks/>
          </p:cNvCxnSpPr>
          <p:nvPr/>
        </p:nvCxnSpPr>
        <p:spPr>
          <a:xfrm flipV="1">
            <a:off x="4212771" y="3396013"/>
            <a:ext cx="0" cy="5299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76758FB-3A61-3244-B3B1-D3315956DF95}"/>
              </a:ext>
            </a:extLst>
          </p:cNvPr>
          <p:cNvCxnSpPr>
            <a:cxnSpLocks/>
          </p:cNvCxnSpPr>
          <p:nvPr/>
        </p:nvCxnSpPr>
        <p:spPr>
          <a:xfrm flipV="1">
            <a:off x="4212771" y="4304582"/>
            <a:ext cx="0" cy="5299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9BDAB3E-7564-D44D-A935-94ABF43668AF}"/>
              </a:ext>
            </a:extLst>
          </p:cNvPr>
          <p:cNvCxnSpPr>
            <a:cxnSpLocks/>
          </p:cNvCxnSpPr>
          <p:nvPr/>
        </p:nvCxnSpPr>
        <p:spPr>
          <a:xfrm flipH="1">
            <a:off x="3402514" y="4111062"/>
            <a:ext cx="72837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7C6FAA-588D-DD42-8D05-2F709A2722A5}"/>
              </a:ext>
            </a:extLst>
          </p:cNvPr>
          <p:cNvSpPr txBox="1"/>
          <p:nvPr/>
        </p:nvSpPr>
        <p:spPr>
          <a:xfrm>
            <a:off x="5209477" y="3793946"/>
            <a:ext cx="119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1"/>
                </a:solidFill>
              </a:rPr>
              <a:t>Same as</a:t>
            </a:r>
            <a:endParaRPr kumimoji="1" lang="zh-TW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103BCC98-B640-5747-8450-357DE969FBE4}"/>
              </a:ext>
            </a:extLst>
          </p:cNvPr>
          <p:cNvCxnSpPr>
            <a:cxnSpLocks/>
          </p:cNvCxnSpPr>
          <p:nvPr/>
        </p:nvCxnSpPr>
        <p:spPr>
          <a:xfrm>
            <a:off x="5191234" y="4268706"/>
            <a:ext cx="12296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4.79167E-6 -0.1321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0053 0.1358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07643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7644 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6836 -0.001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1.10589E-17 -0.1256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711 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07787 -0.0020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07265 -0.0013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" grpId="0" animBg="1"/>
      <p:bldP spid="3" grpId="1" animBg="1"/>
      <p:bldP spid="3" grpId="3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B4885-9163-0846-8CAA-9E1A7588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A*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7C0CF-9563-3549-9779-A00F1859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A* achieves better performance by using heuristics to guide its search.</a:t>
            </a:r>
          </a:p>
          <a:p>
            <a:pPr lvl="1"/>
            <a:r>
              <a:rPr kumimoji="1" lang="en-US" altLang="zh-TW" sz="2000" dirty="0"/>
              <a:t>It’ll compute the cost, i.e., F value, of each state and choose the state with the smallest F value for the next expansion.</a:t>
            </a:r>
          </a:p>
          <a:p>
            <a:r>
              <a:rPr kumimoji="1" lang="en-US" altLang="zh-TW" sz="2400" dirty="0"/>
              <a:t>The </a:t>
            </a:r>
            <a:r>
              <a:rPr lang="en" altLang="zh-TW" sz="2400" dirty="0">
                <a:solidFill>
                  <a:srgbClr val="FF0000"/>
                </a:solidFill>
              </a:rPr>
              <a:t>F value of a state </a:t>
            </a:r>
            <a:r>
              <a:rPr lang="en" altLang="zh-TW" sz="2400" dirty="0"/>
              <a:t>in the</a:t>
            </a:r>
            <a:r>
              <a:rPr lang="en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/>
              <a:t>A*</a:t>
            </a:r>
            <a:r>
              <a:rPr lang="en" altLang="zh-TW" sz="2400" dirty="0"/>
              <a:t> algorithm is defined as:</a:t>
            </a:r>
            <a:endParaRPr lang="en" altLang="zh-TW" sz="2400" dirty="0">
              <a:solidFill>
                <a:srgbClr val="FF0000"/>
              </a:solidFill>
            </a:endParaRPr>
          </a:p>
          <a:p>
            <a:pPr lvl="1"/>
            <a:r>
              <a:rPr lang="en" altLang="zh-TW" sz="2000" dirty="0">
                <a:solidFill>
                  <a:srgbClr val="FF0000"/>
                </a:solidFill>
              </a:rPr>
              <a:t>F = G + H</a:t>
            </a:r>
          </a:p>
          <a:p>
            <a:pPr lvl="1"/>
            <a:r>
              <a:rPr kumimoji="1" lang="en" altLang="zh-TW" sz="2000" dirty="0"/>
              <a:t>G: the cost from the initial state to the current state (steps)</a:t>
            </a:r>
          </a:p>
          <a:p>
            <a:pPr lvl="1"/>
            <a:r>
              <a:rPr lang="en" altLang="zh-TW" sz="2000" dirty="0"/>
              <a:t>H: Heuristic</a:t>
            </a:r>
          </a:p>
          <a:p>
            <a:pPr lvl="2"/>
            <a:r>
              <a:rPr kumimoji="1" lang="en-US" altLang="zh-TW" sz="1800" dirty="0"/>
              <a:t>A quantitative value associated with the current state that estimates the distance to a goal</a:t>
            </a:r>
          </a:p>
          <a:p>
            <a:pPr lvl="2"/>
            <a:endParaRPr lang="en" altLang="zh-TW" sz="1800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9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319582F-FA20-A646-A65B-35171478B482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3697831" y="1153638"/>
            <a:ext cx="935637" cy="5267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5CC9451-0083-E24B-892F-B44D52DAE76A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2431376" y="1153638"/>
            <a:ext cx="726455" cy="4476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D36CD75-361F-6148-85AE-4900F74B9D5D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>
            <a:off x="2240457" y="2062240"/>
            <a:ext cx="468630" cy="91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E961463-02E0-4647-80A8-583B27D65DC3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1771827" y="3355494"/>
            <a:ext cx="937260" cy="8117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7FEB968-EF90-1447-BB71-03682AFABE2C}"/>
              </a:ext>
            </a:extLst>
          </p:cNvPr>
          <p:cNvCxnSpPr>
            <a:cxnSpLocks/>
            <a:stCxn id="17" idx="5"/>
            <a:endCxn id="26" idx="2"/>
          </p:cNvCxnSpPr>
          <p:nvPr/>
        </p:nvCxnSpPr>
        <p:spPr>
          <a:xfrm>
            <a:off x="1771827" y="4549120"/>
            <a:ext cx="2123822" cy="531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8E33CF-9645-3B44-8D8A-64916061598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824387" y="2141321"/>
            <a:ext cx="445689" cy="1458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9F7DAC2-45D9-1A46-ACA2-361248E5AEFE}"/>
              </a:ext>
            </a:extLst>
          </p:cNvPr>
          <p:cNvCxnSpPr>
            <a:cxnSpLocks/>
            <a:stCxn id="23" idx="3"/>
            <a:endCxn id="26" idx="7"/>
          </p:cNvCxnSpPr>
          <p:nvPr/>
        </p:nvCxnSpPr>
        <p:spPr>
          <a:xfrm flipH="1">
            <a:off x="4356568" y="4060548"/>
            <a:ext cx="722589" cy="8290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722E40C-1D65-0D42-BBD3-3B62A2FB52EA}"/>
              </a:ext>
            </a:extLst>
          </p:cNvPr>
          <p:cNvSpPr txBox="1"/>
          <p:nvPr/>
        </p:nvSpPr>
        <p:spPr>
          <a:xfrm>
            <a:off x="2378975" y="10179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1.5</a:t>
            </a:r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DFF47B2-29AD-EB48-B6E0-E10947918E83}"/>
              </a:ext>
            </a:extLst>
          </p:cNvPr>
          <p:cNvSpPr txBox="1"/>
          <p:nvPr/>
        </p:nvSpPr>
        <p:spPr>
          <a:xfrm>
            <a:off x="4055889" y="1096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1484A7A-E29A-614B-B855-495746DDEE9D}"/>
              </a:ext>
            </a:extLst>
          </p:cNvPr>
          <p:cNvSpPr txBox="1"/>
          <p:nvPr/>
        </p:nvSpPr>
        <p:spPr>
          <a:xfrm>
            <a:off x="2543572" y="22552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A1EFC27-2B22-8340-AA8A-6AEF25961FE4}"/>
              </a:ext>
            </a:extLst>
          </p:cNvPr>
          <p:cNvSpPr txBox="1"/>
          <p:nvPr/>
        </p:nvSpPr>
        <p:spPr>
          <a:xfrm>
            <a:off x="1918056" y="3341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627B95-5BF4-B64D-96CA-BC3B87E75ADA}"/>
              </a:ext>
            </a:extLst>
          </p:cNvPr>
          <p:cNvSpPr txBox="1"/>
          <p:nvPr/>
        </p:nvSpPr>
        <p:spPr>
          <a:xfrm>
            <a:off x="2551640" y="48461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BB2128E-4501-AF41-93E0-9F4ED6EE333B}"/>
              </a:ext>
            </a:extLst>
          </p:cNvPr>
          <p:cNvSpPr txBox="1"/>
          <p:nvPr/>
        </p:nvSpPr>
        <p:spPr>
          <a:xfrm>
            <a:off x="5049212" y="25288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D9F5EC0-CA2F-8642-8D31-C35EA39D8AC7}"/>
              </a:ext>
            </a:extLst>
          </p:cNvPr>
          <p:cNvSpPr txBox="1"/>
          <p:nvPr/>
        </p:nvSpPr>
        <p:spPr>
          <a:xfrm>
            <a:off x="4323768" y="41978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52EBD190-0811-0647-B695-5C6CC547DE5A}"/>
              </a:ext>
            </a:extLst>
          </p:cNvPr>
          <p:cNvSpPr/>
          <p:nvPr/>
        </p:nvSpPr>
        <p:spPr>
          <a:xfrm>
            <a:off x="3068010" y="771298"/>
            <a:ext cx="720000" cy="720000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446BAA0-5DBB-A948-8FD8-A265BCD17E09}"/>
              </a:ext>
            </a:extLst>
          </p:cNvPr>
          <p:cNvSpPr txBox="1"/>
          <p:nvPr/>
        </p:nvSpPr>
        <p:spPr>
          <a:xfrm>
            <a:off x="1036233" y="1638126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h(a) = 4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07C6F8D-A208-1046-BC54-E413C69838D4}"/>
              </a:ext>
            </a:extLst>
          </p:cNvPr>
          <p:cNvSpPr txBox="1"/>
          <p:nvPr/>
        </p:nvSpPr>
        <p:spPr>
          <a:xfrm>
            <a:off x="3207678" y="3003280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h(b) = 2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41DBB06-61AD-CB4E-870D-9EAF9E7A8868}"/>
              </a:ext>
            </a:extLst>
          </p:cNvPr>
          <p:cNvSpPr txBox="1"/>
          <p:nvPr/>
        </p:nvSpPr>
        <p:spPr>
          <a:xfrm>
            <a:off x="1107834" y="4657363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h(c) = 4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B81B0B2-9DC9-6B49-BA3B-66896040F77F}"/>
              </a:ext>
            </a:extLst>
          </p:cNvPr>
          <p:cNvSpPr txBox="1"/>
          <p:nvPr/>
        </p:nvSpPr>
        <p:spPr>
          <a:xfrm>
            <a:off x="5204062" y="1681582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h(d) = 4.5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0F50E61-7F94-234C-8A5C-C0B855788B69}"/>
              </a:ext>
            </a:extLst>
          </p:cNvPr>
          <p:cNvSpPr txBox="1"/>
          <p:nvPr/>
        </p:nvSpPr>
        <p:spPr>
          <a:xfrm>
            <a:off x="5577748" y="3717907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h(e) = 2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2DB4A3B-3EB3-8E4B-9D0E-1B54DBEC41E2}"/>
              </a:ext>
            </a:extLst>
          </p:cNvPr>
          <p:cNvSpPr txBox="1"/>
          <p:nvPr/>
        </p:nvSpPr>
        <p:spPr>
          <a:xfrm>
            <a:off x="7456312" y="1314960"/>
            <a:ext cx="21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f(a) = 1.5 + 4 = 5.5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BDDC0B78-5D2B-4F46-B571-29705814B3C4}"/>
              </a:ext>
            </a:extLst>
          </p:cNvPr>
          <p:cNvCxnSpPr>
            <a:cxnSpLocks/>
          </p:cNvCxnSpPr>
          <p:nvPr/>
        </p:nvCxnSpPr>
        <p:spPr>
          <a:xfrm>
            <a:off x="6891399" y="1504621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CD53B97-06D4-7B47-98CC-B7830A599F46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2431376" y="1153638"/>
            <a:ext cx="726455" cy="4476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23B6072-6DEF-AA41-81FD-DB9AAEC051D9}"/>
              </a:ext>
            </a:extLst>
          </p:cNvPr>
          <p:cNvSpPr txBox="1"/>
          <p:nvPr/>
        </p:nvSpPr>
        <p:spPr>
          <a:xfrm>
            <a:off x="7456312" y="2032211"/>
            <a:ext cx="21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f(b) = 3.5 + 2 = 5.5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163984D1-2EB1-BF41-B166-D5AAFAD15D9F}"/>
              </a:ext>
            </a:extLst>
          </p:cNvPr>
          <p:cNvCxnSpPr>
            <a:cxnSpLocks/>
          </p:cNvCxnSpPr>
          <p:nvPr/>
        </p:nvCxnSpPr>
        <p:spPr>
          <a:xfrm>
            <a:off x="6891399" y="2221872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43B813A5-8030-D247-8542-A1E22EBA8D1D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>
            <a:off x="2240457" y="2062240"/>
            <a:ext cx="468630" cy="9114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6BEFE82-171B-D34B-9AAF-639F17E72F52}"/>
              </a:ext>
            </a:extLst>
          </p:cNvPr>
          <p:cNvSpPr txBox="1"/>
          <p:nvPr/>
        </p:nvSpPr>
        <p:spPr>
          <a:xfrm>
            <a:off x="7435650" y="2701600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AC03813C-EB89-5D41-A973-6F2FB9FEE471}"/>
              </a:ext>
            </a:extLst>
          </p:cNvPr>
          <p:cNvCxnSpPr>
            <a:cxnSpLocks/>
          </p:cNvCxnSpPr>
          <p:nvPr/>
        </p:nvCxnSpPr>
        <p:spPr>
          <a:xfrm>
            <a:off x="6891399" y="3139739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179BF0EB-FB90-1A4F-81DB-2292328BEF65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3697831" y="1153638"/>
            <a:ext cx="935637" cy="5267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30F2C8C-3EE5-3643-A5FB-9739F828D27A}"/>
              </a:ext>
            </a:extLst>
          </p:cNvPr>
          <p:cNvSpPr txBox="1"/>
          <p:nvPr/>
        </p:nvSpPr>
        <p:spPr>
          <a:xfrm>
            <a:off x="7435650" y="3452027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f(e) = 5 + 2 = 7</a:t>
            </a:r>
            <a:endParaRPr kumimoji="1" lang="zh-TW" altLang="en-US" dirty="0"/>
          </a:p>
        </p:txBody>
      </p: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D9A5B30C-781B-DF4A-B5F2-56A7A475998D}"/>
              </a:ext>
            </a:extLst>
          </p:cNvPr>
          <p:cNvCxnSpPr>
            <a:cxnSpLocks/>
          </p:cNvCxnSpPr>
          <p:nvPr/>
        </p:nvCxnSpPr>
        <p:spPr>
          <a:xfrm>
            <a:off x="6891399" y="3890166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04DBDF6-8772-214A-9896-5F302ACDC2E8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824387" y="2141321"/>
            <a:ext cx="445689" cy="14583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65E9F93-DB8C-1944-8382-69BE11EBDCB7}"/>
              </a:ext>
            </a:extLst>
          </p:cNvPr>
          <p:cNvSpPr txBox="1"/>
          <p:nvPr/>
        </p:nvSpPr>
        <p:spPr>
          <a:xfrm>
            <a:off x="7435650" y="4198583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f(G) = 7 + 0 = 7</a:t>
            </a:r>
            <a:endParaRPr kumimoji="1" lang="zh-TW" altLang="en-US" dirty="0"/>
          </a:p>
        </p:txBody>
      </p: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A8373796-7D6E-6746-8902-0F6BE5B0B176}"/>
              </a:ext>
            </a:extLst>
          </p:cNvPr>
          <p:cNvCxnSpPr>
            <a:cxnSpLocks/>
          </p:cNvCxnSpPr>
          <p:nvPr/>
        </p:nvCxnSpPr>
        <p:spPr>
          <a:xfrm>
            <a:off x="6912061" y="4671446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C4EA551-74EF-7D4A-9251-8615DCFD270C}"/>
              </a:ext>
            </a:extLst>
          </p:cNvPr>
          <p:cNvCxnSpPr>
            <a:cxnSpLocks/>
            <a:stCxn id="23" idx="3"/>
            <a:endCxn id="26" idx="7"/>
          </p:cNvCxnSpPr>
          <p:nvPr/>
        </p:nvCxnSpPr>
        <p:spPr>
          <a:xfrm flipH="1">
            <a:off x="4356568" y="4060548"/>
            <a:ext cx="722589" cy="8290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F7FA8F1E-2F8E-484F-B96A-D0F6C127F51A}"/>
              </a:ext>
            </a:extLst>
          </p:cNvPr>
          <p:cNvGrpSpPr/>
          <p:nvPr/>
        </p:nvGrpSpPr>
        <p:grpSpPr>
          <a:xfrm>
            <a:off x="1970457" y="1522240"/>
            <a:ext cx="540000" cy="540000"/>
            <a:chOff x="7850459" y="1003610"/>
            <a:chExt cx="540000" cy="54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0D1BC56-26C3-0C49-BD9E-B7BF757E9DC8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3939759-172D-D44C-B94D-6946C2D8F6E1}"/>
                </a:ext>
              </a:extLst>
            </p:cNvPr>
            <p:cNvSpPr txBox="1"/>
            <p:nvPr/>
          </p:nvSpPr>
          <p:spPr>
            <a:xfrm>
              <a:off x="7967212" y="10889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7975FB-B07D-0145-A97E-E99E5752E1F2}"/>
              </a:ext>
            </a:extLst>
          </p:cNvPr>
          <p:cNvGrpSpPr/>
          <p:nvPr/>
        </p:nvGrpSpPr>
        <p:grpSpPr>
          <a:xfrm>
            <a:off x="2630006" y="2894575"/>
            <a:ext cx="540000" cy="540000"/>
            <a:chOff x="7850459" y="1003610"/>
            <a:chExt cx="540000" cy="540000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5B2F0F2-49AB-3A43-8403-9FB53A316278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FD23704-8778-FD48-AECA-27028A8F0E99}"/>
                </a:ext>
              </a:extLst>
            </p:cNvPr>
            <p:cNvSpPr txBox="1"/>
            <p:nvPr/>
          </p:nvSpPr>
          <p:spPr>
            <a:xfrm>
              <a:off x="7967212" y="108894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</a:t>
              </a:r>
              <a:endParaRPr kumimoji="1" lang="zh-TW" altLang="en-US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7E1226-2EFB-2247-965C-907CC2856EB3}"/>
              </a:ext>
            </a:extLst>
          </p:cNvPr>
          <p:cNvGrpSpPr/>
          <p:nvPr/>
        </p:nvGrpSpPr>
        <p:grpSpPr>
          <a:xfrm>
            <a:off x="1310908" y="4088201"/>
            <a:ext cx="540000" cy="540000"/>
            <a:chOff x="7850459" y="1003610"/>
            <a:chExt cx="540000" cy="540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21CE188-DB81-854C-9F28-F724325EAFE4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C2B763-58C2-0C4F-9545-90DC6065C22B}"/>
                </a:ext>
              </a:extLst>
            </p:cNvPr>
            <p:cNvSpPr txBox="1"/>
            <p:nvPr/>
          </p:nvSpPr>
          <p:spPr>
            <a:xfrm>
              <a:off x="7967212" y="10889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c</a:t>
              </a:r>
              <a:endParaRPr kumimoji="1"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6B49883-F964-2640-AF7A-2C366CE13006}"/>
              </a:ext>
            </a:extLst>
          </p:cNvPr>
          <p:cNvGrpSpPr/>
          <p:nvPr/>
        </p:nvGrpSpPr>
        <p:grpSpPr>
          <a:xfrm>
            <a:off x="4554387" y="1601321"/>
            <a:ext cx="540000" cy="540000"/>
            <a:chOff x="7850459" y="1003610"/>
            <a:chExt cx="540000" cy="540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FEA57C25-101A-9245-9AF2-034A812ECBE0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D9EF6C-C1D2-DE4E-9B4A-4E1D19F21D55}"/>
                </a:ext>
              </a:extLst>
            </p:cNvPr>
            <p:cNvSpPr txBox="1"/>
            <p:nvPr/>
          </p:nvSpPr>
          <p:spPr>
            <a:xfrm>
              <a:off x="7967212" y="10889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d</a:t>
              </a:r>
              <a:endParaRPr kumimoji="1" lang="zh-TW" altLang="en-US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9A773F-0667-AB4A-87D9-FB78D390ADD1}"/>
              </a:ext>
            </a:extLst>
          </p:cNvPr>
          <p:cNvGrpSpPr/>
          <p:nvPr/>
        </p:nvGrpSpPr>
        <p:grpSpPr>
          <a:xfrm>
            <a:off x="5000076" y="3599629"/>
            <a:ext cx="540000" cy="540000"/>
            <a:chOff x="7850459" y="1003610"/>
            <a:chExt cx="540000" cy="540000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E0E823B-F845-924C-9EE5-88C6EBC267CA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3E0D427-B085-A543-B3AC-27E5C9B9FDE8}"/>
                </a:ext>
              </a:extLst>
            </p:cNvPr>
            <p:cNvSpPr txBox="1"/>
            <p:nvPr/>
          </p:nvSpPr>
          <p:spPr>
            <a:xfrm>
              <a:off x="7967212" y="10889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e</a:t>
              </a:r>
              <a:endParaRPr kumimoji="1"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84D3FAD-B3D5-DB4C-BFF1-A8DC888441C8}"/>
              </a:ext>
            </a:extLst>
          </p:cNvPr>
          <p:cNvGrpSpPr/>
          <p:nvPr/>
        </p:nvGrpSpPr>
        <p:grpSpPr>
          <a:xfrm>
            <a:off x="3895649" y="4810504"/>
            <a:ext cx="540000" cy="540000"/>
            <a:chOff x="7850459" y="1003610"/>
            <a:chExt cx="540000" cy="54000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50BC15F-3F34-544F-A731-27B5BB9745BB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4842BBD-8DE3-794D-BF3E-1943492859CD}"/>
                </a:ext>
              </a:extLst>
            </p:cNvPr>
            <p:cNvSpPr txBox="1"/>
            <p:nvPr/>
          </p:nvSpPr>
          <p:spPr>
            <a:xfrm>
              <a:off x="7951387" y="110460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G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F47E40C0-AA4F-DC4F-B7A6-86CBBEA4D802}"/>
              </a:ext>
            </a:extLst>
          </p:cNvPr>
          <p:cNvGrpSpPr/>
          <p:nvPr/>
        </p:nvGrpSpPr>
        <p:grpSpPr>
          <a:xfrm>
            <a:off x="3157831" y="883638"/>
            <a:ext cx="540000" cy="540000"/>
            <a:chOff x="7850459" y="1003610"/>
            <a:chExt cx="540000" cy="5400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2CDC8B2-21E7-774B-AE06-EDA0F83CD387}"/>
                </a:ext>
              </a:extLst>
            </p:cNvPr>
            <p:cNvSpPr txBox="1"/>
            <p:nvPr/>
          </p:nvSpPr>
          <p:spPr>
            <a:xfrm>
              <a:off x="7967212" y="10889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B050"/>
                  </a:solidFill>
                </a:rPr>
                <a:t>S</a:t>
              </a:r>
              <a:endParaRPr kumimoji="1"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3DA42EF-ACEB-9141-9902-AF8117BAB94A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6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9674 0.096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74 0.09607 L -0.04219 0.2983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9 0.29838 L 4.16667E-7 2.96296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11458 0.1046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8 0.10463 L 0.15117 0.3960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17 0.39445 L 0.06146 0.57269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8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64" grpId="0"/>
      <p:bldP spid="74" grpId="0"/>
      <p:bldP spid="81" grpId="0"/>
      <p:bldP spid="87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2DBE4-F82C-D14A-A594-BB9BA6D1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- 8 puzzle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FA8151-45AC-634D-B4D7-23F9562C7DAC}"/>
              </a:ext>
            </a:extLst>
          </p:cNvPr>
          <p:cNvSpPr txBox="1"/>
          <p:nvPr/>
        </p:nvSpPr>
        <p:spPr>
          <a:xfrm>
            <a:off x="565832" y="2210985"/>
            <a:ext cx="14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Initial State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89D821-D67A-2B41-AAD9-FBA73AE1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0102"/>
              </p:ext>
            </p:extLst>
          </p:nvPr>
        </p:nvGraphicFramePr>
        <p:xfrm>
          <a:off x="565832" y="2586083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4D1F485-3880-8C49-B137-89383A30B695}"/>
              </a:ext>
            </a:extLst>
          </p:cNvPr>
          <p:cNvSpPr/>
          <p:nvPr/>
        </p:nvSpPr>
        <p:spPr>
          <a:xfrm>
            <a:off x="565832" y="4277683"/>
            <a:ext cx="11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Goal State</a:t>
            </a:r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40394C-6FDA-984E-B1EF-79AC6901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72933"/>
              </p:ext>
            </p:extLst>
          </p:nvPr>
        </p:nvGraphicFramePr>
        <p:xfrm>
          <a:off x="565832" y="4647015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58870B96-6C97-994F-873E-DD2C8CAB2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17293"/>
              </p:ext>
            </p:extLst>
          </p:nvPr>
        </p:nvGraphicFramePr>
        <p:xfrm>
          <a:off x="6916882" y="1617824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0C9688A-CBB0-1343-A41F-832C6F39975D}"/>
              </a:ext>
            </a:extLst>
          </p:cNvPr>
          <p:cNvSpPr/>
          <p:nvPr/>
        </p:nvSpPr>
        <p:spPr>
          <a:xfrm>
            <a:off x="8644280" y="1723731"/>
            <a:ext cx="120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g-score = 0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D47718-8659-FE4D-9605-4D87BFB09E3A}"/>
              </a:ext>
            </a:extLst>
          </p:cNvPr>
          <p:cNvSpPr/>
          <p:nvPr/>
        </p:nvSpPr>
        <p:spPr>
          <a:xfrm>
            <a:off x="8645883" y="2055122"/>
            <a:ext cx="298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h-score = 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CE46C08A-C064-2D49-8BA0-6BD4E3A33577}"/>
              </a:ext>
            </a:extLst>
          </p:cNvPr>
          <p:cNvSpPr/>
          <p:nvPr/>
        </p:nvSpPr>
        <p:spPr>
          <a:xfrm>
            <a:off x="7469335" y="219522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A3A5C87-4BDE-9543-8BD2-EAC6BB326314}"/>
              </a:ext>
            </a:extLst>
          </p:cNvPr>
          <p:cNvSpPr/>
          <p:nvPr/>
        </p:nvSpPr>
        <p:spPr>
          <a:xfrm>
            <a:off x="7470956" y="268872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E6BD8EF-9101-634B-BEA0-A1E8801D4C60}"/>
              </a:ext>
            </a:extLst>
          </p:cNvPr>
          <p:cNvSpPr/>
          <p:nvPr/>
        </p:nvSpPr>
        <p:spPr>
          <a:xfrm>
            <a:off x="7945879" y="269242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47A10B-916B-C945-8D6B-03431E453478}"/>
              </a:ext>
            </a:extLst>
          </p:cNvPr>
          <p:cNvSpPr/>
          <p:nvPr/>
        </p:nvSpPr>
        <p:spPr>
          <a:xfrm>
            <a:off x="8644280" y="2386634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f-score </a:t>
            </a:r>
          </a:p>
          <a:p>
            <a:r>
              <a:rPr kumimoji="1" lang="en-US" altLang="zh-TW" dirty="0"/>
              <a:t>= 0 + 3 = 3</a:t>
            </a: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C210A9F-505C-3841-B144-48FE723D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59541"/>
              </p:ext>
            </p:extLst>
          </p:nvPr>
        </p:nvGraphicFramePr>
        <p:xfrm>
          <a:off x="4821382" y="3773836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D5D0CB85-5BB9-FA42-A4F0-3776384F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8138"/>
              </p:ext>
            </p:extLst>
          </p:nvPr>
        </p:nvGraphicFramePr>
        <p:xfrm>
          <a:off x="6916882" y="3773836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A333A21F-E69D-7646-99FB-6693B676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06465"/>
              </p:ext>
            </p:extLst>
          </p:nvPr>
        </p:nvGraphicFramePr>
        <p:xfrm>
          <a:off x="8845695" y="3773836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7B2F89-CBC7-6841-9AF9-015E8011B4D8}"/>
              </a:ext>
            </a:extLst>
          </p:cNvPr>
          <p:cNvSpPr txBox="1"/>
          <p:nvPr/>
        </p:nvSpPr>
        <p:spPr>
          <a:xfrm>
            <a:off x="4711845" y="5406971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</a:t>
            </a:r>
            <a:r>
              <a:rPr kumimoji="1" lang="en-US" altLang="zh-TW" dirty="0">
                <a:solidFill>
                  <a:srgbClr val="FF0000"/>
                </a:solidFill>
              </a:rPr>
              <a:t>4</a:t>
            </a:r>
            <a:r>
              <a:rPr kumimoji="1" lang="en-US" altLang="zh-TW" dirty="0"/>
              <a:t>,</a:t>
            </a:r>
          </a:p>
          <a:p>
            <a:pPr algn="ctr"/>
            <a:r>
              <a:rPr kumimoji="1" lang="en-US" altLang="zh-TW" dirty="0"/>
              <a:t> f = 5</a:t>
            </a:r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C09A23B-5315-5B4F-B731-64F94A2AB560}"/>
              </a:ext>
            </a:extLst>
          </p:cNvPr>
          <p:cNvSpPr txBox="1"/>
          <p:nvPr/>
        </p:nvSpPr>
        <p:spPr>
          <a:xfrm>
            <a:off x="6721498" y="5406971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</a:t>
            </a:r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r>
              <a:rPr kumimoji="1" lang="en-US" altLang="zh-TW" dirty="0"/>
              <a:t>,</a:t>
            </a:r>
          </a:p>
          <a:p>
            <a:pPr algn="ctr"/>
            <a:r>
              <a:rPr kumimoji="1" lang="en-US" altLang="zh-TW" dirty="0"/>
              <a:t> f = 3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F790E97-4A2C-E749-BF93-7225F7CAC16E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5541152" y="3126584"/>
            <a:ext cx="2095500" cy="64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60E23A6-FD79-DC46-8B5A-3415F3E0CD46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636652" y="3126584"/>
            <a:ext cx="0" cy="64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9DAD325-56F8-8149-A5F3-693A1B469203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7636652" y="3126584"/>
            <a:ext cx="1928813" cy="64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454BB8-555C-8342-A0CE-7A2528ED14A7}"/>
              </a:ext>
            </a:extLst>
          </p:cNvPr>
          <p:cNvSpPr txBox="1"/>
          <p:nvPr/>
        </p:nvSpPr>
        <p:spPr>
          <a:xfrm>
            <a:off x="4897582" y="3882454"/>
            <a:ext cx="3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kumimoji="1" lang="zh-TW" alt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0AD708A-01C3-4244-A14F-D1B1F375752F}"/>
              </a:ext>
            </a:extLst>
          </p:cNvPr>
          <p:cNvSpPr/>
          <p:nvPr/>
        </p:nvSpPr>
        <p:spPr>
          <a:xfrm>
            <a:off x="5847228" y="4869491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6A40C3E-344A-034E-AFD7-DD23D32D675D}"/>
              </a:ext>
            </a:extLst>
          </p:cNvPr>
          <p:cNvSpPr/>
          <p:nvPr/>
        </p:nvSpPr>
        <p:spPr>
          <a:xfrm>
            <a:off x="5375628" y="4872942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81207BA-E928-5941-90C3-CFD3F6B60E8E}"/>
              </a:ext>
            </a:extLst>
          </p:cNvPr>
          <p:cNvSpPr/>
          <p:nvPr/>
        </p:nvSpPr>
        <p:spPr>
          <a:xfrm>
            <a:off x="5375628" y="4366672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392F973F-D258-8841-B6D5-B48F3AFE261A}"/>
              </a:ext>
            </a:extLst>
          </p:cNvPr>
          <p:cNvSpPr/>
          <p:nvPr/>
        </p:nvSpPr>
        <p:spPr>
          <a:xfrm>
            <a:off x="4888455" y="4360404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CE66624-D288-014F-8216-3B32F30CFE68}"/>
              </a:ext>
            </a:extLst>
          </p:cNvPr>
          <p:cNvSpPr/>
          <p:nvPr/>
        </p:nvSpPr>
        <p:spPr>
          <a:xfrm>
            <a:off x="6468811" y="3399293"/>
            <a:ext cx="2274847" cy="2777126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224B3CD-D82E-7343-BA36-400B127A879F}"/>
              </a:ext>
            </a:extLst>
          </p:cNvPr>
          <p:cNvSpPr txBox="1"/>
          <p:nvPr/>
        </p:nvSpPr>
        <p:spPr>
          <a:xfrm>
            <a:off x="6023217" y="6229557"/>
            <a:ext cx="369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92D050"/>
                </a:solidFill>
              </a:rPr>
              <a:t>This state has the smallest f-score,</a:t>
            </a:r>
          </a:p>
          <a:p>
            <a:r>
              <a:rPr kumimoji="1" lang="en-US" altLang="zh-TW" dirty="0">
                <a:solidFill>
                  <a:srgbClr val="92D050"/>
                </a:solidFill>
              </a:rPr>
              <a:t>Choose it to expand!</a:t>
            </a:r>
            <a:endParaRPr kumimoji="1" lang="zh-TW" altLang="en-US" dirty="0">
              <a:solidFill>
                <a:srgbClr val="92D050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6FAABC25-849F-DF47-9F92-65A40A4FE684}"/>
              </a:ext>
            </a:extLst>
          </p:cNvPr>
          <p:cNvSpPr/>
          <p:nvPr/>
        </p:nvSpPr>
        <p:spPr>
          <a:xfrm>
            <a:off x="7469333" y="482447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B470890-8155-FE48-951C-82B1D6A2408B}"/>
              </a:ext>
            </a:extLst>
          </p:cNvPr>
          <p:cNvSpPr/>
          <p:nvPr/>
        </p:nvSpPr>
        <p:spPr>
          <a:xfrm>
            <a:off x="7945879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A891C9F1-E5AF-A64D-B5EF-D920D897C21F}"/>
              </a:ext>
            </a:extLst>
          </p:cNvPr>
          <p:cNvSpPr/>
          <p:nvPr/>
        </p:nvSpPr>
        <p:spPr>
          <a:xfrm>
            <a:off x="8914111" y="435418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45A22CB-C433-964A-A529-929069E73E9B}"/>
              </a:ext>
            </a:extLst>
          </p:cNvPr>
          <p:cNvSpPr/>
          <p:nvPr/>
        </p:nvSpPr>
        <p:spPr>
          <a:xfrm>
            <a:off x="9401284" y="435418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05C7513F-E966-BA48-8857-9C85BDE8E48A}"/>
              </a:ext>
            </a:extLst>
          </p:cNvPr>
          <p:cNvSpPr/>
          <p:nvPr/>
        </p:nvSpPr>
        <p:spPr>
          <a:xfrm>
            <a:off x="9385420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925AEAC-C9DD-3F45-BBE3-270665D555EB}"/>
              </a:ext>
            </a:extLst>
          </p:cNvPr>
          <p:cNvSpPr/>
          <p:nvPr/>
        </p:nvSpPr>
        <p:spPr>
          <a:xfrm>
            <a:off x="9883594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1E60B78-9268-534F-8ADB-8741C64D4B7D}"/>
              </a:ext>
            </a:extLst>
          </p:cNvPr>
          <p:cNvSpPr txBox="1"/>
          <p:nvPr/>
        </p:nvSpPr>
        <p:spPr>
          <a:xfrm>
            <a:off x="8667765" y="5406970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4, </a:t>
            </a:r>
          </a:p>
          <a:p>
            <a:pPr algn="ctr"/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0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013 0.0659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7" grpId="0"/>
      <p:bldP spid="48" grpId="0"/>
      <p:bldP spid="52" grpId="0"/>
      <p:bldP spid="5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6A02119E-C03E-1240-870B-255CC1DE1D10}"/>
              </a:ext>
            </a:extLst>
          </p:cNvPr>
          <p:cNvSpPr/>
          <p:nvPr/>
        </p:nvSpPr>
        <p:spPr>
          <a:xfrm>
            <a:off x="822802" y="305448"/>
            <a:ext cx="1909300" cy="2332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9D5847-8456-3B4F-8FB8-CED09953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6621"/>
              </p:ext>
            </p:extLst>
          </p:nvPr>
        </p:nvGraphicFramePr>
        <p:xfrm>
          <a:off x="4248569" y="270386"/>
          <a:ext cx="1439541" cy="15561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550337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76E2A8-4C33-7745-A690-1FDDA880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6648"/>
              </p:ext>
            </p:extLst>
          </p:nvPr>
        </p:nvGraphicFramePr>
        <p:xfrm>
          <a:off x="6679224" y="305448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473DFC-BCF0-0849-8E0C-7CADAA90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0112"/>
              </p:ext>
            </p:extLst>
          </p:nvPr>
        </p:nvGraphicFramePr>
        <p:xfrm>
          <a:off x="9194191" y="305448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B467FD2-F4A9-4F41-8A6D-832D882C3A8C}"/>
              </a:ext>
            </a:extLst>
          </p:cNvPr>
          <p:cNvSpPr txBox="1"/>
          <p:nvPr/>
        </p:nvSpPr>
        <p:spPr>
          <a:xfrm>
            <a:off x="5684488" y="857821"/>
            <a:ext cx="91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</a:t>
            </a:r>
          </a:p>
          <a:p>
            <a:r>
              <a:rPr kumimoji="1" lang="en-US" altLang="zh-TW" dirty="0"/>
              <a:t>h = 4,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BA34F2-582E-BD44-A745-FA8BC8458562}"/>
              </a:ext>
            </a:extLst>
          </p:cNvPr>
          <p:cNvSpPr txBox="1"/>
          <p:nvPr/>
        </p:nvSpPr>
        <p:spPr>
          <a:xfrm>
            <a:off x="8118765" y="822760"/>
            <a:ext cx="99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 </a:t>
            </a:r>
          </a:p>
          <a:p>
            <a:r>
              <a:rPr kumimoji="1" lang="en-US" altLang="zh-TW" dirty="0"/>
              <a:t>h = 2, 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036C33-495B-C749-A13B-557852796A8D}"/>
              </a:ext>
            </a:extLst>
          </p:cNvPr>
          <p:cNvSpPr txBox="1"/>
          <p:nvPr/>
        </p:nvSpPr>
        <p:spPr>
          <a:xfrm>
            <a:off x="10633732" y="874702"/>
            <a:ext cx="9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 </a:t>
            </a:r>
          </a:p>
          <a:p>
            <a:r>
              <a:rPr kumimoji="1" lang="en-US" altLang="zh-TW" dirty="0"/>
              <a:t>h = 4, 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67EE59D-43F1-DB43-BBA2-5B314E03E5B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968339" y="-586154"/>
            <a:ext cx="1236634" cy="8565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EE433EF-24B0-224E-AF19-265B9F7E3E8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398994" y="-293076"/>
            <a:ext cx="0" cy="5985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200CC4F-EFD4-6E40-BDC3-92CADDBBCF7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593017" y="-457200"/>
            <a:ext cx="1320944" cy="762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6B4854-8890-1246-B02F-E8301AFE7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53857"/>
              </p:ext>
            </p:extLst>
          </p:nvPr>
        </p:nvGraphicFramePr>
        <p:xfrm>
          <a:off x="4443073" y="2263402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D8FEA2B-844A-0F45-88D8-A9018A12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44266"/>
              </p:ext>
            </p:extLst>
          </p:nvPr>
        </p:nvGraphicFramePr>
        <p:xfrm>
          <a:off x="6679224" y="2264250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6245B7A-F761-C64B-BF41-86643D28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75333"/>
              </p:ext>
            </p:extLst>
          </p:nvPr>
        </p:nvGraphicFramePr>
        <p:xfrm>
          <a:off x="8818128" y="2263402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52148CC-45F0-BB43-AA8A-1569F2DD3C54}"/>
              </a:ext>
            </a:extLst>
          </p:cNvPr>
          <p:cNvSpPr/>
          <p:nvPr/>
        </p:nvSpPr>
        <p:spPr>
          <a:xfrm>
            <a:off x="1207635" y="488490"/>
            <a:ext cx="11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Goal State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EB82E2D-56C5-7D43-AB4B-3F8E0B11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85174"/>
              </p:ext>
            </p:extLst>
          </p:nvPr>
        </p:nvGraphicFramePr>
        <p:xfrm>
          <a:off x="1061386" y="950276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82A401-32BA-EE4F-9922-756EAE89A154}"/>
              </a:ext>
            </a:extLst>
          </p:cNvPr>
          <p:cNvSpPr txBox="1"/>
          <p:nvPr/>
        </p:nvSpPr>
        <p:spPr>
          <a:xfrm>
            <a:off x="5883404" y="2780714"/>
            <a:ext cx="892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1,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3F6AF1-7254-904B-A455-CDCADE989799}"/>
              </a:ext>
            </a:extLst>
          </p:cNvPr>
          <p:cNvSpPr txBox="1"/>
          <p:nvPr/>
        </p:nvSpPr>
        <p:spPr>
          <a:xfrm>
            <a:off x="8118765" y="2780714"/>
            <a:ext cx="86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3,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018D31-6E5E-D740-9694-F4B37E5C4734}"/>
              </a:ext>
            </a:extLst>
          </p:cNvPr>
          <p:cNvSpPr txBox="1"/>
          <p:nvPr/>
        </p:nvSpPr>
        <p:spPr>
          <a:xfrm>
            <a:off x="10336517" y="2780714"/>
            <a:ext cx="87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3,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65CE83E-6F51-BC4E-A032-93E684D8F718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5162843" y="1814208"/>
            <a:ext cx="2236151" cy="449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7422129-B0CE-8644-BFEB-E91CFC85D67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398994" y="1814208"/>
            <a:ext cx="0" cy="4500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121D21-935E-0944-A5E4-F7F6D3B0B6C8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7398994" y="1814208"/>
            <a:ext cx="2138904" cy="449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C55F36D5-BB17-CC4C-9E31-4DA0E300D9ED}"/>
              </a:ext>
            </a:extLst>
          </p:cNvPr>
          <p:cNvSpPr/>
          <p:nvPr/>
        </p:nvSpPr>
        <p:spPr>
          <a:xfrm>
            <a:off x="5473592" y="335182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1E4828-C1FA-DA44-9900-7C9FA5766B3D}"/>
              </a:ext>
            </a:extLst>
          </p:cNvPr>
          <p:cNvSpPr/>
          <p:nvPr/>
        </p:nvSpPr>
        <p:spPr>
          <a:xfrm>
            <a:off x="7235394" y="285077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C348E58-5A08-114C-AE44-B0EA9D5ABFD3}"/>
              </a:ext>
            </a:extLst>
          </p:cNvPr>
          <p:cNvSpPr/>
          <p:nvPr/>
        </p:nvSpPr>
        <p:spPr>
          <a:xfrm>
            <a:off x="7233299" y="3352520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8471101-5593-3441-8EF2-B53A5CA8588D}"/>
              </a:ext>
            </a:extLst>
          </p:cNvPr>
          <p:cNvSpPr/>
          <p:nvPr/>
        </p:nvSpPr>
        <p:spPr>
          <a:xfrm>
            <a:off x="7717373" y="3352520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BEE797D-3717-B945-8458-007E99276F07}"/>
              </a:ext>
            </a:extLst>
          </p:cNvPr>
          <p:cNvSpPr/>
          <p:nvPr/>
        </p:nvSpPr>
        <p:spPr>
          <a:xfrm>
            <a:off x="9849644" y="335046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B6E45D5-B8F6-5A44-8A5A-91EDDFD59582}"/>
              </a:ext>
            </a:extLst>
          </p:cNvPr>
          <p:cNvSpPr/>
          <p:nvPr/>
        </p:nvSpPr>
        <p:spPr>
          <a:xfrm>
            <a:off x="9372202" y="287540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0A6927F-74A5-AA4F-8B76-720DFCA981E1}"/>
              </a:ext>
            </a:extLst>
          </p:cNvPr>
          <p:cNvSpPr/>
          <p:nvPr/>
        </p:nvSpPr>
        <p:spPr>
          <a:xfrm>
            <a:off x="9366407" y="334675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791B70F-2033-AD4F-B81C-B3C1B1296740}"/>
              </a:ext>
            </a:extLst>
          </p:cNvPr>
          <p:cNvSpPr/>
          <p:nvPr/>
        </p:nvSpPr>
        <p:spPr>
          <a:xfrm>
            <a:off x="3860546" y="2004746"/>
            <a:ext cx="2818675" cy="2072707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5FDCEB9-DDA9-DB42-886B-07D5F9575B47}"/>
              </a:ext>
            </a:extLst>
          </p:cNvPr>
          <p:cNvSpPr txBox="1"/>
          <p:nvPr/>
        </p:nvSpPr>
        <p:spPr>
          <a:xfrm>
            <a:off x="536331" y="3548210"/>
            <a:ext cx="37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92D050"/>
                </a:solidFill>
              </a:rPr>
              <a:t>This state has the smallest f-score,</a:t>
            </a:r>
          </a:p>
          <a:p>
            <a:r>
              <a:rPr kumimoji="1" lang="en-US" altLang="zh-TW" dirty="0">
                <a:solidFill>
                  <a:srgbClr val="92D050"/>
                </a:solidFill>
              </a:rPr>
              <a:t>Choose it to expand!</a:t>
            </a:r>
            <a:endParaRPr kumimoji="1" lang="zh-TW" altLang="en-US" dirty="0">
              <a:solidFill>
                <a:srgbClr val="92D050"/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1F6F918-2873-AB4F-9A51-D2CF3956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27017"/>
              </p:ext>
            </p:extLst>
          </p:nvPr>
        </p:nvGraphicFramePr>
        <p:xfrm>
          <a:off x="3306472" y="4592299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180FAC1-4895-2A45-9A9F-5AD90AB8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44704"/>
              </p:ext>
            </p:extLst>
          </p:nvPr>
        </p:nvGraphicFramePr>
        <p:xfrm>
          <a:off x="5684488" y="4592299"/>
          <a:ext cx="1439541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1F0E29A-1D94-0145-9C81-9622B8FF6065}"/>
              </a:ext>
            </a:extLst>
          </p:cNvPr>
          <p:cNvCxnSpPr>
            <a:cxnSpLocks/>
            <a:stCxn id="32" idx="0"/>
            <a:endCxn id="12" idx="2"/>
          </p:cNvCxnSpPr>
          <p:nvPr/>
        </p:nvCxnSpPr>
        <p:spPr>
          <a:xfrm flipV="1">
            <a:off x="4026242" y="3772162"/>
            <a:ext cx="1136601" cy="820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00CA634-EC42-7C43-BA2F-110E3B5BB28F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>
          <a:xfrm flipH="1" flipV="1">
            <a:off x="5162843" y="3772162"/>
            <a:ext cx="1241415" cy="820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25D1900A-7011-0346-8E1E-FF26A193A1D9}"/>
              </a:ext>
            </a:extLst>
          </p:cNvPr>
          <p:cNvSpPr/>
          <p:nvPr/>
        </p:nvSpPr>
        <p:spPr>
          <a:xfrm>
            <a:off x="3863022" y="566021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2CFFBA3-2EC9-5E47-A8F6-D252148FD0E7}"/>
              </a:ext>
            </a:extLst>
          </p:cNvPr>
          <p:cNvSpPr/>
          <p:nvPr/>
        </p:nvSpPr>
        <p:spPr>
          <a:xfrm>
            <a:off x="4332259" y="5657889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1815DBD-7496-5844-84EB-E3AD0810CF73}"/>
              </a:ext>
            </a:extLst>
          </p:cNvPr>
          <p:cNvSpPr txBox="1"/>
          <p:nvPr/>
        </p:nvSpPr>
        <p:spPr>
          <a:xfrm>
            <a:off x="2354681" y="5105167"/>
            <a:ext cx="8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3,</a:t>
            </a:r>
          </a:p>
          <a:p>
            <a:r>
              <a:rPr kumimoji="1" lang="en-US" altLang="zh-TW" dirty="0"/>
              <a:t>h = 2,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1CF4C8A-05E1-8042-9618-E5C44A438356}"/>
              </a:ext>
            </a:extLst>
          </p:cNvPr>
          <p:cNvSpPr txBox="1"/>
          <p:nvPr/>
        </p:nvSpPr>
        <p:spPr>
          <a:xfrm>
            <a:off x="7212621" y="5108002"/>
            <a:ext cx="90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3,</a:t>
            </a:r>
          </a:p>
          <a:p>
            <a:r>
              <a:rPr kumimoji="1" lang="en-US" altLang="zh-TW" dirty="0"/>
              <a:t>h = 0,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854252E-FB6D-6F42-B0FF-455351638EC8}"/>
              </a:ext>
            </a:extLst>
          </p:cNvPr>
          <p:cNvSpPr/>
          <p:nvPr/>
        </p:nvSpPr>
        <p:spPr>
          <a:xfrm>
            <a:off x="5278796" y="4105497"/>
            <a:ext cx="2769968" cy="2447055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0755A4-9573-BD41-9D98-5AEEE3F0C43A}"/>
              </a:ext>
            </a:extLst>
          </p:cNvPr>
          <p:cNvSpPr txBox="1"/>
          <p:nvPr/>
        </p:nvSpPr>
        <p:spPr>
          <a:xfrm>
            <a:off x="7782580" y="6035240"/>
            <a:ext cx="1770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1"/>
                </a:solidFill>
              </a:rPr>
              <a:t>Same as goal!</a:t>
            </a:r>
            <a:endParaRPr kumimoji="1" lang="zh-TW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1" animBg="1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4958-3909-CC4E-B624-AB4E1937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ImproveD Heuristic Function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69A8E-7635-584C-A994-9DD0F66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01716" cy="405079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Heuristic: </a:t>
            </a:r>
          </a:p>
          <a:p>
            <a:pPr lvl="1"/>
            <a:r>
              <a:rPr kumimoji="1" lang="en-US" altLang="zh-TW" sz="2000" dirty="0"/>
              <a:t>A quantitative value associated with each state that estimates the distance to a goal</a:t>
            </a:r>
          </a:p>
          <a:p>
            <a:pPr lvl="1"/>
            <a:r>
              <a:rPr kumimoji="1" lang="en-US" altLang="zh-TW" sz="2000" dirty="0"/>
              <a:t>A lower heuristic value means the state might be closer to the goal state.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Here, we try to use </a:t>
            </a:r>
            <a:r>
              <a:rPr kumimoji="1" lang="en-US" altLang="zh-TW" sz="2400" dirty="0">
                <a:solidFill>
                  <a:srgbClr val="FF0000"/>
                </a:solidFill>
              </a:rPr>
              <a:t>Manhattan Distance + Linear Conflict * 2 </a:t>
            </a:r>
            <a:r>
              <a:rPr kumimoji="1" lang="en-US" altLang="zh-TW" sz="2400" dirty="0"/>
              <a:t>as the Heuristic Function to obtain a more accurate estimation, reducing the computation time.</a:t>
            </a:r>
          </a:p>
          <a:p>
            <a:pPr marL="274320" lvl="1" indent="0">
              <a:buNone/>
            </a:pP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4958-3909-CC4E-B624-AB4E1937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ImproveD Heuristic Function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69A8E-7635-584C-A994-9DD0F66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54371" cy="4050792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400" dirty="0"/>
              <a:t>Manhattan Distance </a:t>
            </a:r>
          </a:p>
          <a:p>
            <a:pPr lvl="1"/>
            <a:r>
              <a:rPr kumimoji="1" lang="en-US" altLang="zh-TW" sz="2000" dirty="0"/>
              <a:t>Horizontal distances + vertical distances of tiles away from their correct positions.</a:t>
            </a:r>
          </a:p>
          <a:p>
            <a:pPr lvl="1"/>
            <a:r>
              <a:rPr kumimoji="1" lang="en-US" altLang="zh-TW" sz="2000" dirty="0"/>
              <a:t>Manhattan Distance of example:</a:t>
            </a:r>
          </a:p>
          <a:p>
            <a:pPr marL="274320" lvl="1" indent="0">
              <a:buNone/>
            </a:pPr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chemeClr val="accent1"/>
                </a:solidFill>
              </a:rPr>
              <a:t>2+2+2+2+3  = 11</a:t>
            </a:r>
            <a:endParaRPr kumimoji="1" lang="en-US" altLang="zh-TW" sz="2400" dirty="0">
              <a:solidFill>
                <a:schemeClr val="accent1"/>
              </a:solidFill>
            </a:endParaRPr>
          </a:p>
          <a:p>
            <a:r>
              <a:rPr kumimoji="1" lang="en-US" altLang="zh-TW" sz="2400" dirty="0"/>
              <a:t>Linear Conflict</a:t>
            </a:r>
          </a:p>
          <a:p>
            <a:pPr lvl="1"/>
            <a:r>
              <a:rPr lang="en" altLang="zh-TW" dirty="0"/>
              <a:t>If </a:t>
            </a:r>
            <a:r>
              <a:rPr lang="en" altLang="zh-TW" baseline="30000" dirty="0" smtClean="0"/>
              <a:t>(1)</a:t>
            </a:r>
            <a:r>
              <a:rPr lang="en" altLang="zh-TW" dirty="0" smtClean="0"/>
              <a:t> 2 tiles’ goal positions </a:t>
            </a:r>
            <a:r>
              <a:rPr lang="en" altLang="zh-TW" dirty="0"/>
              <a:t>are in the same </a:t>
            </a:r>
            <a:r>
              <a:rPr lang="en" altLang="zh-TW" dirty="0" smtClean="0"/>
              <a:t>row (column), </a:t>
            </a:r>
            <a:r>
              <a:rPr lang="en" altLang="zh-TW" baseline="30000" dirty="0" smtClean="0"/>
              <a:t>(2)</a:t>
            </a:r>
            <a:r>
              <a:rPr lang="en" altLang="zh-TW" dirty="0" smtClean="0"/>
              <a:t> they are now both in their goal row (column), and </a:t>
            </a:r>
            <a:r>
              <a:rPr lang="en" altLang="zh-TW" baseline="30000" dirty="0" smtClean="0"/>
              <a:t>(3)</a:t>
            </a:r>
            <a:r>
              <a:rPr lang="en" altLang="zh-TW" dirty="0" smtClean="0"/>
              <a:t> they </a:t>
            </a:r>
            <a:r>
              <a:rPr lang="en" altLang="zh-TW" dirty="0"/>
              <a:t>are </a:t>
            </a:r>
            <a:r>
              <a:rPr lang="en" altLang="zh-TW" dirty="0" smtClean="0"/>
              <a:t>blocked</a:t>
            </a:r>
            <a:r>
              <a:rPr lang="zh-TW" altLang="en-US" dirty="0" smtClean="0"/>
              <a:t> </a:t>
            </a:r>
            <a:r>
              <a:rPr lang="en" altLang="zh-TW" dirty="0" smtClean="0"/>
              <a:t>by </a:t>
            </a:r>
            <a:r>
              <a:rPr lang="en" altLang="zh-TW" dirty="0"/>
              <a:t>each other.</a:t>
            </a:r>
          </a:p>
          <a:p>
            <a:pPr lvl="1"/>
            <a:r>
              <a:rPr kumimoji="1" lang="en" altLang="zh-TW" sz="2000" dirty="0"/>
              <a:t>For example, </a:t>
            </a:r>
            <a:r>
              <a:rPr kumimoji="1" lang="en" altLang="zh-TW" dirty="0">
                <a:solidFill>
                  <a:srgbClr val="00B050"/>
                </a:solidFill>
              </a:rPr>
              <a:t>(2, 3), </a:t>
            </a:r>
            <a:r>
              <a:rPr kumimoji="1" lang="en" altLang="zh-TW" sz="1800" dirty="0">
                <a:solidFill>
                  <a:srgbClr val="00B050"/>
                </a:solidFill>
              </a:rPr>
              <a:t>(1, 3</a:t>
            </a:r>
            <a:r>
              <a:rPr kumimoji="1" lang="en" altLang="zh-TW" dirty="0">
                <a:solidFill>
                  <a:srgbClr val="00B050"/>
                </a:solidFill>
              </a:rPr>
              <a:t>), (11, 15), (</a:t>
            </a:r>
            <a:r>
              <a:rPr kumimoji="1" lang="en" altLang="zh-TW" sz="1800" dirty="0">
                <a:solidFill>
                  <a:srgbClr val="00B050"/>
                </a:solidFill>
              </a:rPr>
              <a:t>7, 15)</a:t>
            </a:r>
            <a:r>
              <a:rPr kumimoji="1" lang="en" altLang="zh-TW" sz="1800" dirty="0"/>
              <a:t> are sets of </a:t>
            </a:r>
            <a:r>
              <a:rPr kumimoji="1" lang="en-US" altLang="zh-TW" sz="1800" dirty="0"/>
              <a:t>Linear Conflict</a:t>
            </a:r>
          </a:p>
          <a:p>
            <a:r>
              <a:rPr kumimoji="1" lang="en-US" altLang="zh-TW" sz="2400" dirty="0"/>
              <a:t>Heuristic Value of the example: </a:t>
            </a:r>
            <a:r>
              <a:rPr kumimoji="1" lang="en-US" altLang="zh-TW" sz="2400" dirty="0">
                <a:solidFill>
                  <a:srgbClr val="FF0000"/>
                </a:solidFill>
              </a:rPr>
              <a:t>11 + 6 * 2 </a:t>
            </a:r>
            <a:r>
              <a:rPr kumimoji="1" lang="en-US" altLang="zh-TW" sz="2400">
                <a:solidFill>
                  <a:srgbClr val="FF0000"/>
                </a:solidFill>
              </a:rPr>
              <a:t>= </a:t>
            </a:r>
            <a:r>
              <a:rPr kumimoji="1" lang="en-US" altLang="zh-TW" sz="2400" smtClean="0">
                <a:solidFill>
                  <a:srgbClr val="FF0000"/>
                </a:solidFill>
              </a:rPr>
              <a:t>23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pPr lvl="2"/>
            <a:endParaRPr kumimoji="1" lang="en-US" altLang="zh-TW" sz="1800" dirty="0"/>
          </a:p>
          <a:p>
            <a:pPr lvl="1"/>
            <a:endParaRPr kumimoji="1" lang="zh-TW" altLang="en-US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DB3099-F2D9-4F44-94D6-6CB1852009A6}"/>
              </a:ext>
            </a:extLst>
          </p:cNvPr>
          <p:cNvGraphicFramePr>
            <a:graphicFrameLocks noGrp="1"/>
          </p:cNvGraphicFramePr>
          <p:nvPr/>
        </p:nvGraphicFramePr>
        <p:xfrm>
          <a:off x="7877319" y="1782117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/>
                        <a:t>10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0CD76D-1B68-C54A-BEDC-C0E35FC7E8A5}"/>
              </a:ext>
            </a:extLst>
          </p:cNvPr>
          <p:cNvSpPr/>
          <p:nvPr/>
        </p:nvSpPr>
        <p:spPr>
          <a:xfrm>
            <a:off x="9768841" y="1909847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D361AA-F5BC-7146-922E-F87C9AA6B6CC}"/>
              </a:ext>
            </a:extLst>
          </p:cNvPr>
          <p:cNvSpPr txBox="1"/>
          <p:nvPr/>
        </p:nvSpPr>
        <p:spPr>
          <a:xfrm>
            <a:off x="8637820" y="1436200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F6658C8-C972-4646-BE51-6E2F15F16E5B}"/>
              </a:ext>
            </a:extLst>
          </p:cNvPr>
          <p:cNvSpPr/>
          <p:nvPr/>
        </p:nvSpPr>
        <p:spPr>
          <a:xfrm>
            <a:off x="9785745" y="4647094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2B4D3E5-4274-784A-9DCC-D8E40B2B463B}"/>
              </a:ext>
            </a:extLst>
          </p:cNvPr>
          <p:cNvCxnSpPr>
            <a:cxnSpLocks/>
          </p:cNvCxnSpPr>
          <p:nvPr/>
        </p:nvCxnSpPr>
        <p:spPr>
          <a:xfrm flipV="1">
            <a:off x="10435246" y="3429000"/>
            <a:ext cx="0" cy="1575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7BFE92E-1FA1-EA48-8408-8D0DA6213E0B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8637820" y="1909847"/>
            <a:ext cx="145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8808E531-8481-C648-8A2B-C1545A02C56D}"/>
              </a:ext>
            </a:extLst>
          </p:cNvPr>
          <p:cNvSpPr/>
          <p:nvPr/>
        </p:nvSpPr>
        <p:spPr>
          <a:xfrm>
            <a:off x="9820346" y="2802779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8BB90C2E-8E0D-7841-B995-2DD88437084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820346" y="3127530"/>
            <a:ext cx="0" cy="1519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CCC6FFB-5A5C-9C49-8793-2B56157072EE}"/>
              </a:ext>
            </a:extLst>
          </p:cNvPr>
          <p:cNvSpPr txBox="1"/>
          <p:nvPr/>
        </p:nvSpPr>
        <p:spPr>
          <a:xfrm>
            <a:off x="9403913" y="5285566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8BB4F562-1EC7-E14D-A2A8-9E974171CD66}"/>
              </a:ext>
            </a:extLst>
          </p:cNvPr>
          <p:cNvSpPr/>
          <p:nvPr/>
        </p:nvSpPr>
        <p:spPr>
          <a:xfrm>
            <a:off x="7988319" y="1909846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66CB5069-3EEA-0947-AF32-9B94E3ED124F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8313070" y="2559347"/>
            <a:ext cx="1507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B468ED52-B95B-8E43-8C75-60692D56713C}"/>
              </a:ext>
            </a:extLst>
          </p:cNvPr>
          <p:cNvSpPr/>
          <p:nvPr/>
        </p:nvSpPr>
        <p:spPr>
          <a:xfrm>
            <a:off x="10725394" y="4644180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43039C1A-027C-CB4D-BBD2-4581231BD9B5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9473276" y="3716812"/>
            <a:ext cx="998212" cy="2155527"/>
          </a:xfrm>
          <a:prstGeom prst="bentConnector4">
            <a:avLst>
              <a:gd name="adj1" fmla="val -65927"/>
              <a:gd name="adj2" fmla="val 999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2626852-83C4-F545-9067-D7BC4F4AB9AF}"/>
              </a:ext>
            </a:extLst>
          </p:cNvPr>
          <p:cNvSpPr txBox="1"/>
          <p:nvPr/>
        </p:nvSpPr>
        <p:spPr>
          <a:xfrm>
            <a:off x="9139447" y="591984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1 + 2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B75B051-26E2-2A4B-ADA5-F8F764AEE67C}"/>
              </a:ext>
            </a:extLst>
          </p:cNvPr>
          <p:cNvSpPr txBox="1"/>
          <p:nvPr/>
        </p:nvSpPr>
        <p:spPr>
          <a:xfrm>
            <a:off x="8372582" y="2625586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622D107-1289-D44A-BFDC-2D90ECBC8323}"/>
              </a:ext>
            </a:extLst>
          </p:cNvPr>
          <p:cNvSpPr txBox="1"/>
          <p:nvPr/>
        </p:nvSpPr>
        <p:spPr>
          <a:xfrm>
            <a:off x="8432866" y="383012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DEF4A592-8C8E-5E45-9F8F-94F7691F307B}"/>
              </a:ext>
            </a:extLst>
          </p:cNvPr>
          <p:cNvSpPr/>
          <p:nvPr/>
        </p:nvSpPr>
        <p:spPr>
          <a:xfrm>
            <a:off x="9736387" y="2715564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菱形 77">
            <a:extLst>
              <a:ext uri="{FF2B5EF4-FFF2-40B4-BE49-F238E27FC236}">
                <a16:creationId xmlns:a16="http://schemas.microsoft.com/office/drawing/2014/main" id="{46FCAD53-D325-5A4B-B492-2B252058B40E}"/>
              </a:ext>
            </a:extLst>
          </p:cNvPr>
          <p:cNvSpPr/>
          <p:nvPr/>
        </p:nvSpPr>
        <p:spPr>
          <a:xfrm>
            <a:off x="9701785" y="3630326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菱形 78">
            <a:extLst>
              <a:ext uri="{FF2B5EF4-FFF2-40B4-BE49-F238E27FC236}">
                <a16:creationId xmlns:a16="http://schemas.microsoft.com/office/drawing/2014/main" id="{A99A922C-1500-E443-99DF-7261269EF50A}"/>
              </a:ext>
            </a:extLst>
          </p:cNvPr>
          <p:cNvSpPr/>
          <p:nvPr/>
        </p:nvSpPr>
        <p:spPr>
          <a:xfrm>
            <a:off x="8836601" y="1846212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70356283-4559-E646-ADC1-CAC5898B9739}"/>
              </a:ext>
            </a:extLst>
          </p:cNvPr>
          <p:cNvSpPr/>
          <p:nvPr/>
        </p:nvSpPr>
        <p:spPr>
          <a:xfrm>
            <a:off x="7904361" y="1827725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5" name="肘形接點 84">
            <a:extLst>
              <a:ext uri="{FF2B5EF4-FFF2-40B4-BE49-F238E27FC236}">
                <a16:creationId xmlns:a16="http://schemas.microsoft.com/office/drawing/2014/main" id="{BFFA72BB-5E4B-C24D-A4C7-ECC059EC786F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H="1">
            <a:off x="8769946" y="1370848"/>
            <a:ext cx="18487" cy="932240"/>
          </a:xfrm>
          <a:prstGeom prst="bentConnector3">
            <a:avLst>
              <a:gd name="adj1" fmla="val -206091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>
            <a:extLst>
              <a:ext uri="{FF2B5EF4-FFF2-40B4-BE49-F238E27FC236}">
                <a16:creationId xmlns:a16="http://schemas.microsoft.com/office/drawing/2014/main" id="{6A26F48F-470B-524A-ABC7-5CE0055F34F3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>
            <a:off x="10519203" y="3124273"/>
            <a:ext cx="34602" cy="914762"/>
          </a:xfrm>
          <a:prstGeom prst="bentConnector3">
            <a:avLst>
              <a:gd name="adj1" fmla="val -66065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A17B98B-F34D-D544-AA1C-63FE21FF2161}"/>
              </a:ext>
            </a:extLst>
          </p:cNvPr>
          <p:cNvSpPr txBox="1"/>
          <p:nvPr/>
        </p:nvSpPr>
        <p:spPr>
          <a:xfrm>
            <a:off x="8723875" y="970786"/>
            <a:ext cx="19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50"/>
                </a:solidFill>
              </a:rPr>
              <a:t>Linear Conflict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/>
      <p:bldP spid="15" grpId="1"/>
      <p:bldP spid="27" grpId="0" animBg="1"/>
      <p:bldP spid="27" grpId="1" animBg="1"/>
      <p:bldP spid="48" grpId="0" animBg="1"/>
      <p:bldP spid="48" grpId="1" animBg="1"/>
      <p:bldP spid="54" grpId="0"/>
      <p:bldP spid="54" grpId="1"/>
      <p:bldP spid="56" grpId="0" animBg="1"/>
      <p:bldP spid="56" grpId="1" animBg="1"/>
      <p:bldP spid="61" grpId="0" animBg="1"/>
      <p:bldP spid="61" grpId="1" animBg="1"/>
      <p:bldP spid="72" grpId="0"/>
      <p:bldP spid="72" grpId="1"/>
      <p:bldP spid="73" grpId="0"/>
      <p:bldP spid="73" grpId="1"/>
      <p:bldP spid="74" grpId="0"/>
      <p:bldP spid="74" grpId="1"/>
      <p:bldP spid="77" grpId="0" animBg="1"/>
      <p:bldP spid="78" grpId="0" animBg="1"/>
      <p:bldP spid="79" grpId="0" animBg="1"/>
      <p:bldP spid="80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implement </a:t>
            </a:r>
            <a:br>
              <a:rPr kumimoji="1" lang="en-US" altLang="zh-TW" dirty="0"/>
            </a:br>
            <a:r>
              <a:rPr kumimoji="1" lang="en-US" altLang="zh-TW" dirty="0"/>
              <a:t>A* algorithm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E35A1-8ADF-A048-8C87-479B680FA5D1}"/>
              </a:ext>
            </a:extLst>
          </p:cNvPr>
          <p:cNvSpPr txBox="1">
            <a:spLocks/>
          </p:cNvSpPr>
          <p:nvPr/>
        </p:nvSpPr>
        <p:spPr>
          <a:xfrm>
            <a:off x="1037519" y="2322576"/>
            <a:ext cx="6854371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200" dirty="0"/>
              <a:t>Step 1. Update puzzle</a:t>
            </a:r>
          </a:p>
          <a:p>
            <a:endParaRPr kumimoji="1" lang="en-US" altLang="zh-TW" sz="2200" dirty="0"/>
          </a:p>
          <a:p>
            <a:r>
              <a:rPr kumimoji="1" lang="en-US" altLang="zh-TW" sz="2200" dirty="0"/>
              <a:t>Step 2. Compute heuristic</a:t>
            </a:r>
          </a:p>
          <a:p>
            <a:endParaRPr kumimoji="1" lang="en-US" altLang="zh-TW" sz="2200" dirty="0"/>
          </a:p>
          <a:p>
            <a:r>
              <a:rPr kumimoji="1" lang="en-US" altLang="zh-TW" sz="2200" dirty="0"/>
              <a:t>Step 3. Store leaf with priority</a:t>
            </a:r>
          </a:p>
          <a:p>
            <a:pPr lvl="1"/>
            <a:r>
              <a:rPr kumimoji="1" lang="en-US" altLang="zh-TW" sz="2000" dirty="0"/>
              <a:t>By using priority queue</a:t>
            </a:r>
          </a:p>
          <a:p>
            <a:pPr lvl="1"/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200" dirty="0"/>
              <a:t>Iteratively execute Step 1 ~ Step 3</a:t>
            </a:r>
          </a:p>
          <a:p>
            <a:pPr lvl="1"/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200" dirty="0"/>
          </a:p>
          <a:p>
            <a:pPr lvl="1"/>
            <a:endParaRPr kumimoji="1" lang="zh-TW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4AC557-4096-2D4D-8E97-74C5C143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5049"/>
              </p:ext>
            </p:extLst>
          </p:nvPr>
        </p:nvGraphicFramePr>
        <p:xfrm>
          <a:off x="8410233" y="952975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E8AB5D-DB7E-3641-A736-943D2E7E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0921"/>
              </p:ext>
            </p:extLst>
          </p:nvPr>
        </p:nvGraphicFramePr>
        <p:xfrm>
          <a:off x="8410233" y="2562319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DF2593D-6120-FC41-99AE-7557E5DB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1831"/>
              </p:ext>
            </p:extLst>
          </p:nvPr>
        </p:nvGraphicFramePr>
        <p:xfrm>
          <a:off x="6815137" y="2562318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A7F9F7-72B7-FD43-9C1A-BB9546B7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3925"/>
              </p:ext>
            </p:extLst>
          </p:nvPr>
        </p:nvGraphicFramePr>
        <p:xfrm>
          <a:off x="10145439" y="2562318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E90A11-F2AE-8C45-B1E7-3945C1DDA79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303493" y="1962055"/>
            <a:ext cx="1595096" cy="6002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3048C03-0810-6C45-B9F1-2F5F721864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898589" y="1962055"/>
            <a:ext cx="0" cy="600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9283E-5309-7E41-AAF8-1942DE71A68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898589" y="1962055"/>
            <a:ext cx="1735206" cy="6002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AC67BD-05AA-C242-8369-B4B2DB5F53CC}"/>
              </a:ext>
            </a:extLst>
          </p:cNvPr>
          <p:cNvSpPr txBox="1"/>
          <p:nvPr/>
        </p:nvSpPr>
        <p:spPr>
          <a:xfrm>
            <a:off x="6096000" y="2740533"/>
            <a:ext cx="71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4,</a:t>
            </a:r>
          </a:p>
          <a:p>
            <a:r>
              <a:rPr kumimoji="1" lang="en-US" altLang="zh-TW" sz="1600" dirty="0"/>
              <a:t>f = 5</a:t>
            </a:r>
            <a:endParaRPr kumimoji="1" lang="zh-TW" altLang="en-US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3DABCF-BFE3-5C4D-BAB0-BD0C98A2B9FF}"/>
              </a:ext>
            </a:extLst>
          </p:cNvPr>
          <p:cNvSpPr txBox="1"/>
          <p:nvPr/>
        </p:nvSpPr>
        <p:spPr>
          <a:xfrm>
            <a:off x="9352477" y="2740533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2,</a:t>
            </a:r>
          </a:p>
          <a:p>
            <a:r>
              <a:rPr kumimoji="1" lang="en-US" altLang="zh-TW" sz="1600" dirty="0"/>
              <a:t>f = 3</a:t>
            </a:r>
            <a:endParaRPr kumimoji="1"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F01640-C226-C340-B895-94A6450F77FD}"/>
              </a:ext>
            </a:extLst>
          </p:cNvPr>
          <p:cNvSpPr txBox="1"/>
          <p:nvPr/>
        </p:nvSpPr>
        <p:spPr>
          <a:xfrm>
            <a:off x="11108297" y="2740659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4,</a:t>
            </a:r>
          </a:p>
          <a:p>
            <a:r>
              <a:rPr kumimoji="1" lang="en-US" altLang="zh-TW" sz="1600" dirty="0"/>
              <a:t>f = 5</a:t>
            </a:r>
            <a:endParaRPr kumimoji="1"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0F7789-F6FA-F743-95F2-C6212EE8965B}"/>
              </a:ext>
            </a:extLst>
          </p:cNvPr>
          <p:cNvSpPr txBox="1"/>
          <p:nvPr/>
        </p:nvSpPr>
        <p:spPr>
          <a:xfrm>
            <a:off x="9445563" y="1153973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0, </a:t>
            </a:r>
          </a:p>
          <a:p>
            <a:r>
              <a:rPr kumimoji="1" lang="en-US" altLang="zh-TW" sz="1600" dirty="0"/>
              <a:t>h = 3,</a:t>
            </a:r>
          </a:p>
          <a:p>
            <a:r>
              <a:rPr kumimoji="1" lang="en-US" altLang="zh-TW" sz="1600" dirty="0"/>
              <a:t>f = 3</a:t>
            </a:r>
            <a:endParaRPr kumimoji="1"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413BC1-474D-7F46-B8A7-087CB74007DA}"/>
              </a:ext>
            </a:extLst>
          </p:cNvPr>
          <p:cNvSpPr/>
          <p:nvPr/>
        </p:nvSpPr>
        <p:spPr>
          <a:xfrm>
            <a:off x="6612135" y="4417861"/>
            <a:ext cx="4766871" cy="11223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17C084C-64C5-454E-BB2D-BCA7A46B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056"/>
              </p:ext>
            </p:extLst>
          </p:nvPr>
        </p:nvGraphicFramePr>
        <p:xfrm>
          <a:off x="6821646" y="2562318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29480FA-C173-1442-AB64-EDD08BF2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27291"/>
              </p:ext>
            </p:extLst>
          </p:nvPr>
        </p:nvGraphicFramePr>
        <p:xfrm>
          <a:off x="8410232" y="2562318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058876B1-BDCC-AE40-BDFA-50BAB9AC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5044"/>
              </p:ext>
            </p:extLst>
          </p:nvPr>
        </p:nvGraphicFramePr>
        <p:xfrm>
          <a:off x="10145439" y="2562318"/>
          <a:ext cx="976713" cy="1009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F1B110A2-B265-FE42-A9A8-5571751BD4B6}"/>
              </a:ext>
            </a:extLst>
          </p:cNvPr>
          <p:cNvSpPr txBox="1"/>
          <p:nvPr/>
        </p:nvSpPr>
        <p:spPr>
          <a:xfrm>
            <a:off x="5560057" y="4560344"/>
            <a:ext cx="208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Priority </a:t>
            </a:r>
          </a:p>
          <a:p>
            <a:r>
              <a:rPr kumimoji="1" lang="en-US" altLang="zh-TW" sz="2000" dirty="0">
                <a:solidFill>
                  <a:schemeClr val="accent2"/>
                </a:solidFill>
              </a:rPr>
              <a:t>queue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333F80-8E6D-CE47-9E9B-36EA4CA75DCC}"/>
              </a:ext>
            </a:extLst>
          </p:cNvPr>
          <p:cNvSpPr txBox="1"/>
          <p:nvPr/>
        </p:nvSpPr>
        <p:spPr>
          <a:xfrm>
            <a:off x="6925028" y="5582720"/>
            <a:ext cx="72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Top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BD5F607-21FB-DB4A-B959-0BEBE095DD0F}"/>
              </a:ext>
            </a:extLst>
          </p:cNvPr>
          <p:cNvSpPr txBox="1"/>
          <p:nvPr/>
        </p:nvSpPr>
        <p:spPr>
          <a:xfrm>
            <a:off x="6920110" y="3975219"/>
            <a:ext cx="72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5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0A5A82-9951-7748-B81E-C139A3E12121}"/>
              </a:ext>
            </a:extLst>
          </p:cNvPr>
          <p:cNvSpPr txBox="1"/>
          <p:nvPr/>
        </p:nvSpPr>
        <p:spPr>
          <a:xfrm>
            <a:off x="6920110" y="3980685"/>
            <a:ext cx="7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3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6EB00C-7E03-314E-91A4-2BC96A417004}"/>
              </a:ext>
            </a:extLst>
          </p:cNvPr>
          <p:cNvSpPr txBox="1"/>
          <p:nvPr/>
        </p:nvSpPr>
        <p:spPr>
          <a:xfrm>
            <a:off x="9208374" y="3985077"/>
            <a:ext cx="7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5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0065 0.2805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28055 L 0.09036 0.2819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9323 -0.0013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13099 0.2805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08959 0.2791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6" grpId="0"/>
      <p:bldP spid="36" grpId="1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3221</TotalTime>
  <Words>1466</Words>
  <Application>Microsoft Office PowerPoint</Application>
  <PresentationFormat>寬螢幕</PresentationFormat>
  <Paragraphs>549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等线</vt:lpstr>
      <vt:lpstr>Futura Medium</vt:lpstr>
      <vt:lpstr>Menlo</vt:lpstr>
      <vt:lpstr>微軟正黑體</vt:lpstr>
      <vt:lpstr>新細明體</vt:lpstr>
      <vt:lpstr>標楷體</vt:lpstr>
      <vt:lpstr>Calibri</vt:lpstr>
      <vt:lpstr>Rockwell</vt:lpstr>
      <vt:lpstr>Rockwell Condensed</vt:lpstr>
      <vt:lpstr>Rockwell Extra Bold</vt:lpstr>
      <vt:lpstr>Wingdings</vt:lpstr>
      <vt:lpstr>木刻字型</vt:lpstr>
      <vt:lpstr>15 Puzzle</vt:lpstr>
      <vt:lpstr>introduction</vt:lpstr>
      <vt:lpstr>A* Algorithm</vt:lpstr>
      <vt:lpstr>PowerPoint 簡報</vt:lpstr>
      <vt:lpstr>Simple Example - 8 puzzle</vt:lpstr>
      <vt:lpstr>PowerPoint 簡報</vt:lpstr>
      <vt:lpstr>ImproveD Heuristic Function</vt:lpstr>
      <vt:lpstr>ImproveD Heuristic Function</vt:lpstr>
      <vt:lpstr>How to implement  A* algorithm</vt:lpstr>
      <vt:lpstr>State Class</vt:lpstr>
      <vt:lpstr>Update()</vt:lpstr>
      <vt:lpstr>setHeuristic(): Manhattan Distance </vt:lpstr>
      <vt:lpstr>SetHeuristic(): Linear Conflict</vt:lpstr>
      <vt:lpstr>Priority queue </vt:lpstr>
      <vt:lpstr>Main(): initial setting</vt:lpstr>
      <vt:lpstr>Main():  priority queue manipulation(1/2)</vt:lpstr>
      <vt:lpstr>Main(): priority queue manipulation(2/2)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Puzzle</dc:title>
  <dc:creator>Microsoft Office User</dc:creator>
  <cp:lastModifiedBy>淯崴 楊</cp:lastModifiedBy>
  <cp:revision>131</cp:revision>
  <dcterms:created xsi:type="dcterms:W3CDTF">2020-06-07T04:26:10Z</dcterms:created>
  <dcterms:modified xsi:type="dcterms:W3CDTF">2020-06-12T02:57:03Z</dcterms:modified>
</cp:coreProperties>
</file>