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55"/>
  </p:notesMasterIdLst>
  <p:sldIdLst>
    <p:sldId id="296" r:id="rId2"/>
    <p:sldId id="342" r:id="rId3"/>
    <p:sldId id="365" r:id="rId4"/>
    <p:sldId id="433" r:id="rId5"/>
    <p:sldId id="367" r:id="rId6"/>
    <p:sldId id="368" r:id="rId7"/>
    <p:sldId id="369" r:id="rId8"/>
    <p:sldId id="408" r:id="rId9"/>
    <p:sldId id="450" r:id="rId10"/>
    <p:sldId id="448" r:id="rId11"/>
    <p:sldId id="449" r:id="rId12"/>
    <p:sldId id="415" r:id="rId13"/>
    <p:sldId id="418" r:id="rId14"/>
    <p:sldId id="416" r:id="rId15"/>
    <p:sldId id="419" r:id="rId16"/>
    <p:sldId id="417" r:id="rId17"/>
    <p:sldId id="376" r:id="rId18"/>
    <p:sldId id="377" r:id="rId19"/>
    <p:sldId id="378" r:id="rId20"/>
    <p:sldId id="379" r:id="rId21"/>
    <p:sldId id="380" r:id="rId22"/>
    <p:sldId id="381" r:id="rId23"/>
    <p:sldId id="434" r:id="rId24"/>
    <p:sldId id="386" r:id="rId25"/>
    <p:sldId id="401" r:id="rId26"/>
    <p:sldId id="420" r:id="rId27"/>
    <p:sldId id="421" r:id="rId28"/>
    <p:sldId id="422" r:id="rId29"/>
    <p:sldId id="423" r:id="rId30"/>
    <p:sldId id="424" r:id="rId31"/>
    <p:sldId id="399" r:id="rId32"/>
    <p:sldId id="400" r:id="rId33"/>
    <p:sldId id="425" r:id="rId34"/>
    <p:sldId id="426" r:id="rId35"/>
    <p:sldId id="427" r:id="rId36"/>
    <p:sldId id="428" r:id="rId37"/>
    <p:sldId id="402" r:id="rId38"/>
    <p:sldId id="403" r:id="rId39"/>
    <p:sldId id="404" r:id="rId40"/>
    <p:sldId id="429" r:id="rId41"/>
    <p:sldId id="430" r:id="rId42"/>
    <p:sldId id="431" r:id="rId43"/>
    <p:sldId id="432" r:id="rId44"/>
    <p:sldId id="435" r:id="rId45"/>
    <p:sldId id="438" r:id="rId46"/>
    <p:sldId id="437" r:id="rId47"/>
    <p:sldId id="439" r:id="rId48"/>
    <p:sldId id="440" r:id="rId49"/>
    <p:sldId id="441" r:id="rId50"/>
    <p:sldId id="442" r:id="rId51"/>
    <p:sldId id="444" r:id="rId52"/>
    <p:sldId id="443" r:id="rId53"/>
    <p:sldId id="38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E6E6E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2017/5/22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A931757-CD25-446C-AF6A-5BD91FAA5A77}" type="slidenum">
              <a:rPr lang="zh-TW" altLang="en-US" sz="1200">
                <a:ea typeface="新細明體" panose="02020500000000000000" pitchFamily="18" charset="-120"/>
              </a:rPr>
              <a:pPr/>
              <a:t>8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846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A931757-CD25-446C-AF6A-5BD91FAA5A77}" type="slidenum">
              <a:rPr lang="zh-TW" altLang="en-US" sz="1200">
                <a:ea typeface="新細明體" panose="02020500000000000000" pitchFamily="18" charset="-120"/>
              </a:rPr>
              <a:pPr/>
              <a:t>9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1774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0BE37E2C-85D2-4B5D-B088-CF6462EA3CB6}" type="slidenum">
              <a:rPr lang="zh-TW" altLang="en-US" sz="1200">
                <a:ea typeface="新細明體" panose="02020500000000000000" pitchFamily="18" charset="-120"/>
              </a:rPr>
              <a:pPr/>
              <a:t>10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9033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20DBC250-4130-4BB0-B35B-2BA86AE1A2CA}" type="slidenum">
              <a:rPr lang="zh-TW" altLang="en-US" sz="1200">
                <a:ea typeface="新細明體" panose="02020500000000000000" pitchFamily="18" charset="-120"/>
              </a:rPr>
              <a:pPr/>
              <a:t>11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4731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DD671C0D-AF81-4688-888A-A5751167A2BF}" type="slidenum">
              <a:rPr lang="zh-TW" altLang="en-US" sz="1200">
                <a:ea typeface="新細明體" panose="02020500000000000000" pitchFamily="18" charset="-120"/>
              </a:rPr>
              <a:pPr/>
              <a:t>12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412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DD671C0D-AF81-4688-888A-A5751167A2BF}" type="slidenum">
              <a:rPr lang="zh-TW" altLang="en-US" sz="1200">
                <a:ea typeface="新細明體" panose="02020500000000000000" pitchFamily="18" charset="-120"/>
              </a:rPr>
              <a:pPr/>
              <a:t>13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283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F53D46A-2518-4FDA-BC88-DCBE964216CE}" type="slidenum">
              <a:rPr lang="zh-TW" altLang="en-US" sz="1200">
                <a:ea typeface="新細明體" panose="02020500000000000000" pitchFamily="18" charset="-120"/>
              </a:rPr>
              <a:pPr/>
              <a:t>14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4778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F53D46A-2518-4FDA-BC88-DCBE964216CE}" type="slidenum">
              <a:rPr lang="zh-TW" altLang="en-US" sz="1200">
                <a:ea typeface="新細明體" panose="02020500000000000000" pitchFamily="18" charset="-120"/>
              </a:rPr>
              <a:pPr/>
              <a:t>15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3262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395E5141-5450-4589-A441-256D9FC9F30B}" type="slidenum">
              <a:rPr lang="zh-TW" altLang="en-US" sz="1200">
                <a:ea typeface="新細明體" panose="02020500000000000000" pitchFamily="18" charset="-120"/>
              </a:rPr>
              <a:pPr/>
              <a:t>16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3918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VtQNK_ZUJ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x,_goose_and_bag_of_beans_puzzle" TargetMode="External"/><Relationship Id="rId2" Type="http://schemas.openxmlformats.org/officeDocument/2006/relationships/hyperlink" Target="http://en.wikipedia.org/wiki/Missionaries_and_cannibals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idge_and_torch_probl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Artificial Intelligence: Searching (I) </a:t>
            </a:r>
          </a:p>
          <a:p>
            <a:pPr algn="ctr"/>
            <a:endParaRPr kumimoji="1" lang="zh-TW" altLang="en-US" kern="0" dirty="0">
              <a:solidFill>
                <a:schemeClr val="tx1"/>
              </a:solidFill>
              <a:latin typeface="Times" panose="0202060306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Turing 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3474"/>
            <a:ext cx="8382000" cy="5229225"/>
          </a:xfrm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Proposed by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Alan Turing</a:t>
            </a:r>
            <a:r>
              <a:rPr lang="en-US" altLang="zh-TW" dirty="0" smtClean="0">
                <a:ea typeface="新細明體" panose="02020500000000000000" pitchFamily="18" charset="-120"/>
              </a:rPr>
              <a:t> in 1950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Benchmark for progress</a:t>
            </a:r>
            <a:r>
              <a:rPr lang="en-US" altLang="zh-TW" dirty="0" smtClean="0">
                <a:ea typeface="新細明體" panose="02020500000000000000" pitchFamily="18" charset="-120"/>
              </a:rPr>
              <a:t> in artificial intelligence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Test setup: 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Human interrogator</a:t>
            </a:r>
            <a:r>
              <a:rPr lang="en-US" altLang="zh-TW" dirty="0" smtClean="0">
                <a:ea typeface="新細明體" panose="02020500000000000000" pitchFamily="18" charset="-120"/>
              </a:rPr>
              <a:t> communicates with 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test subject</a:t>
            </a:r>
            <a:r>
              <a:rPr lang="en-US" altLang="zh-TW" dirty="0" smtClean="0">
                <a:ea typeface="新細明體" panose="02020500000000000000" pitchFamily="18" charset="-120"/>
              </a:rPr>
              <a:t> by typewriter, without being told whether the test subject was a human or a machine.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Test: Can the human interrogator distinguish whether the test subject is human or machine?</a:t>
            </a:r>
          </a:p>
        </p:txBody>
      </p:sp>
    </p:spTree>
    <p:extLst>
      <p:ext uri="{BB962C8B-B14F-4D97-AF65-F5344CB8AC3E}">
        <p14:creationId xmlns:p14="http://schemas.microsoft.com/office/powerpoint/2010/main" val="33257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Turing Test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Turing’s conjecture</a:t>
            </a:r>
            <a:r>
              <a:rPr lang="en-US" altLang="zh-TW" smtClean="0">
                <a:ea typeface="新細明體" panose="02020500000000000000" pitchFamily="18" charset="-120"/>
              </a:rPr>
              <a:t>: by the year 2000, machines would have a 30 percent chance of passing a five-minute Turing test.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 well-known example of a Turing test scenario: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DOCTOR</a:t>
            </a:r>
            <a:r>
              <a:rPr lang="en-US" altLang="zh-TW" smtClean="0">
                <a:ea typeface="新細明體" panose="02020500000000000000" pitchFamily="18" charset="-120"/>
              </a:rPr>
              <a:t> developed in the mid-1960s that simulate psychological interviews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Computer as analyst, user as patient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According to some well-defined rules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“I am tired today”, “Why do you think you’re tired today?”, “Go on”, “That’s very interesting”…</a:t>
            </a:r>
          </a:p>
        </p:txBody>
      </p:sp>
    </p:spTree>
    <p:extLst>
      <p:ext uri="{BB962C8B-B14F-4D97-AF65-F5344CB8AC3E}">
        <p14:creationId xmlns:p14="http://schemas.microsoft.com/office/powerpoint/2010/main" val="12493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/>
              <a:t>How to solve </a:t>
            </a:r>
            <a:r>
              <a:rPr lang="en-US" altLang="zh-TW" dirty="0" smtClean="0"/>
              <a:t>an AI problem (by </a:t>
            </a:r>
            <a:r>
              <a:rPr lang="en-US" altLang="zh-TW" dirty="0"/>
              <a:t>a </a:t>
            </a:r>
            <a:r>
              <a:rPr lang="en-US" altLang="zh-TW" dirty="0" smtClean="0"/>
              <a:t>computer)?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9" y="1476375"/>
            <a:ext cx="8543925" cy="5486400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Formulate AI tasks of agents in the context of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production system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states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situations that may occur in the application environment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Start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(or initial) state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Goal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state (or states)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productions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operations that can be performed to move from one state to another</a:t>
            </a:r>
            <a:endParaRPr lang="en-US" altLang="zh-TW" sz="2000" dirty="0" smtClean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 smtClean="0">
                <a:ea typeface="新細明體" panose="02020500000000000000" pitchFamily="18" charset="-120"/>
              </a:rPr>
              <a:t>A 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control system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consists of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logic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that decides which production to apply next</a:t>
            </a:r>
          </a:p>
        </p:txBody>
      </p:sp>
    </p:spTree>
    <p:extLst>
      <p:ext uri="{BB962C8B-B14F-4D97-AF65-F5344CB8AC3E}">
        <p14:creationId xmlns:p14="http://schemas.microsoft.com/office/powerpoint/2010/main" val="27835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/>
              <a:t>The production system for our water jug problem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9" y="1438274"/>
            <a:ext cx="8543925" cy="4714875"/>
          </a:xfrm>
          <a:noFill/>
        </p:spPr>
        <p:txBody>
          <a:bodyPr lIns="92075" tIns="46038" rIns="92075" bIns="46038"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states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dirty="0" smtClean="0"/>
              <a:t>States: how </a:t>
            </a:r>
            <a:r>
              <a:rPr lang="en-US" altLang="zh-TW" dirty="0"/>
              <a:t>much water in the </a:t>
            </a:r>
            <a:r>
              <a:rPr lang="en-US" altLang="zh-TW" dirty="0" smtClean="0"/>
              <a:t>jugs </a:t>
            </a:r>
            <a:r>
              <a:rPr lang="en-US" altLang="zh-TW" dirty="0"/>
              <a:t>now</a:t>
            </a:r>
            <a:r>
              <a:rPr lang="en-US" altLang="zh-TW" dirty="0" smtClean="0"/>
              <a:t>?</a:t>
            </a:r>
          </a:p>
          <a:p>
            <a:pPr lvl="2" indent="-342900">
              <a:lnSpc>
                <a:spcPct val="90000"/>
              </a:lnSpc>
            </a:pPr>
            <a:r>
              <a:rPr lang="en-US" altLang="zh-TW" dirty="0"/>
              <a:t>For example, </a:t>
            </a:r>
            <a:r>
              <a:rPr lang="en-US" altLang="zh-TW" b="1" dirty="0">
                <a:solidFill>
                  <a:srgbClr val="00B050"/>
                </a:solidFill>
              </a:rPr>
              <a:t>(A, B) = (3, 2)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means </a:t>
            </a:r>
            <a:r>
              <a:rPr lang="en-US" altLang="zh-TW" dirty="0" smtClean="0"/>
              <a:t>that</a:t>
            </a:r>
          </a:p>
          <a:p>
            <a:pPr lvl="3" indent="-342900">
              <a:lnSpc>
                <a:spcPct val="90000"/>
              </a:lnSpc>
            </a:pPr>
            <a:r>
              <a:rPr lang="en-US" altLang="zh-TW" dirty="0"/>
              <a:t>jug A has 3 gallons of water, </a:t>
            </a:r>
            <a:r>
              <a:rPr lang="en-US" altLang="zh-TW" dirty="0" smtClean="0"/>
              <a:t>and</a:t>
            </a:r>
          </a:p>
          <a:p>
            <a:pPr lvl="3" indent="-342900">
              <a:lnSpc>
                <a:spcPct val="90000"/>
              </a:lnSpc>
            </a:pPr>
            <a:r>
              <a:rPr lang="en-US" altLang="zh-TW" dirty="0"/>
              <a:t>jug B has 2 gallons of water.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indent="-342900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Start</a:t>
            </a:r>
            <a:r>
              <a:rPr lang="en-US" altLang="zh-TW" dirty="0" smtClean="0">
                <a:ea typeface="新細明體" panose="02020500000000000000" pitchFamily="18" charset="-120"/>
              </a:rPr>
              <a:t> (or initial) state: </a:t>
            </a:r>
            <a:r>
              <a:rPr lang="en-US" altLang="zh-TW" b="1" dirty="0">
                <a:solidFill>
                  <a:srgbClr val="00B050"/>
                </a:solidFill>
              </a:rPr>
              <a:t>(A, B) = </a:t>
            </a:r>
            <a:r>
              <a:rPr lang="en-US" altLang="zh-TW" b="1" dirty="0" smtClean="0">
                <a:solidFill>
                  <a:srgbClr val="00B050"/>
                </a:solidFill>
              </a:rPr>
              <a:t>(0, 0)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 indent="-342900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Goal</a:t>
            </a:r>
            <a:r>
              <a:rPr lang="en-US" altLang="zh-TW" dirty="0" smtClean="0">
                <a:ea typeface="新細明體" panose="02020500000000000000" pitchFamily="18" charset="-120"/>
              </a:rPr>
              <a:t> states: </a:t>
            </a:r>
            <a:r>
              <a:rPr lang="en-US" altLang="zh-TW" b="1" dirty="0">
                <a:solidFill>
                  <a:srgbClr val="00B050"/>
                </a:solidFill>
              </a:rPr>
              <a:t>(A, B) = </a:t>
            </a:r>
            <a:r>
              <a:rPr lang="en-US" altLang="zh-TW" b="1" dirty="0" smtClean="0">
                <a:solidFill>
                  <a:srgbClr val="00B050"/>
                </a:solidFill>
              </a:rPr>
              <a:t>(4, X)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productions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Productions: </a:t>
            </a:r>
            <a:r>
              <a:rPr lang="en-US" altLang="zh-TW" dirty="0">
                <a:solidFill>
                  <a:prstClr val="black"/>
                </a:solidFill>
              </a:rPr>
              <a:t>six possible operations (</a:t>
            </a:r>
            <a:r>
              <a:rPr lang="en-US" altLang="zh-TW" dirty="0">
                <a:solidFill>
                  <a:srgbClr val="0070C0"/>
                </a:solidFill>
              </a:rPr>
              <a:t>Empty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dirty="0">
                <a:solidFill>
                  <a:srgbClr val="00B050"/>
                </a:solidFill>
              </a:rPr>
              <a:t>Fill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Pour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TW" dirty="0"/>
              <a:t>(5, 0) </a:t>
            </a:r>
            <a:r>
              <a:rPr lang="en-US" altLang="zh-TW" dirty="0">
                <a:sym typeface="Wingdings" panose="05000000000000000000" pitchFamily="2" charset="2"/>
              </a:rPr>
              <a:t> {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(0, 0)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(2, 3)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 }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41" y="6158437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Empty 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3176" y="6158437"/>
            <a:ext cx="9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Empty 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1904" y="61584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Fill 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7216" y="615843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Fill 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26" y="6170105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Pour A 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478" y="6158437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Pour B A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Reasoning in terms of production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7053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State graph</a:t>
            </a:r>
            <a:r>
              <a:rPr lang="en-US" altLang="zh-TW" b="1" dirty="0" smtClean="0">
                <a:ea typeface="新細明體" panose="02020500000000000000" pitchFamily="18" charset="-120"/>
              </a:rPr>
              <a:t>:</a:t>
            </a:r>
            <a:r>
              <a:rPr lang="en-US" altLang="zh-TW" dirty="0" smtClean="0">
                <a:ea typeface="新細明體" panose="02020500000000000000" pitchFamily="18" charset="-120"/>
              </a:rPr>
              <a:t> you have learnt the concept of graphs in the course of “Discrete </a:t>
            </a:r>
            <a:r>
              <a:rPr lang="en-US" altLang="zh-TW" dirty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ath”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All states and productions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Nodes</a:t>
            </a:r>
            <a:r>
              <a:rPr lang="en-US" altLang="zh-TW" dirty="0" smtClean="0">
                <a:ea typeface="新細明體" panose="02020500000000000000" pitchFamily="18" charset="-120"/>
              </a:rPr>
              <a:t>: states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Arrows</a:t>
            </a:r>
            <a:r>
              <a:rPr lang="en-US" altLang="zh-TW" dirty="0" smtClean="0">
                <a:ea typeface="新細明體" panose="02020500000000000000" pitchFamily="18" charset="-120"/>
              </a:rPr>
              <a:t>: productions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problem</a:t>
            </a:r>
            <a:r>
              <a:rPr lang="en-US" altLang="zh-TW" dirty="0" smtClean="0">
                <a:ea typeface="新細明體" panose="02020500000000000000" pitchFamily="18" charset="-120"/>
              </a:rPr>
              <a:t> faced by the control system: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finding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 sequence of arrows</a:t>
            </a:r>
            <a:r>
              <a:rPr lang="en-US" altLang="zh-TW" dirty="0" smtClean="0">
                <a:ea typeface="新細明體" panose="02020500000000000000" pitchFamily="18" charset="-120"/>
              </a:rPr>
              <a:t> that leads from the start state to the goal state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inding (</a:t>
            </a:r>
            <a:r>
              <a:rPr lang="en-US" altLang="zh-TW" dirty="0" smtClean="0">
                <a:solidFill>
                  <a:srgbClr val="FFC000"/>
                </a:solidFill>
                <a:ea typeface="新細明體" panose="02020500000000000000" pitchFamily="18" charset="-120"/>
              </a:rPr>
              <a:t>searching for</a:t>
            </a:r>
            <a:r>
              <a:rPr lang="en-US" altLang="zh-TW" dirty="0" smtClean="0">
                <a:ea typeface="新細明體" panose="02020500000000000000" pitchFamily="18" charset="-120"/>
              </a:rPr>
              <a:t>) a 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path</a:t>
            </a:r>
            <a:r>
              <a:rPr lang="en-US" altLang="zh-TW" dirty="0" smtClean="0">
                <a:ea typeface="新細明體" panose="02020500000000000000" pitchFamily="18" charset="-120"/>
              </a:rPr>
              <a:t> through a state graph</a:t>
            </a:r>
          </a:p>
        </p:txBody>
      </p:sp>
    </p:spTree>
    <p:extLst>
      <p:ext uri="{BB962C8B-B14F-4D97-AF65-F5344CB8AC3E}">
        <p14:creationId xmlns:p14="http://schemas.microsoft.com/office/powerpoint/2010/main" val="40910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state graph of our water jug problem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156982"/>
            <a:ext cx="5753100" cy="425957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5248263"/>
            <a:ext cx="8449733" cy="15049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Solution: list of states (or list of operations)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b="1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0</a:t>
            </a:r>
            <a:r>
              <a:rPr lang="en-US" dirty="0" smtClean="0"/>
              <a:t>)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(5, 0) </a:t>
            </a:r>
            <a:r>
              <a:rPr lang="en-US" dirty="0" smtClean="0">
                <a:sym typeface="Wingdings" panose="05000000000000000000" pitchFamily="2" charset="2"/>
              </a:rPr>
              <a:t> (2, 3)  (2, 0)  (0, 2)  (5, 2)  (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16520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Reasoning by Search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control system’s job involves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searching</a:t>
            </a:r>
            <a:r>
              <a:rPr lang="en-US" altLang="zh-TW" dirty="0" smtClean="0">
                <a:ea typeface="新細明體" panose="02020500000000000000" pitchFamily="18" charset="-120"/>
              </a:rPr>
              <a:t> the state graph 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to find a path from the start node to a goal.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simple method of performing this search is: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to construct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search tree</a:t>
            </a:r>
            <a:r>
              <a:rPr lang="en-US" altLang="zh-TW" dirty="0" smtClean="0">
                <a:ea typeface="新細明體" panose="02020500000000000000" pitchFamily="18" charset="-120"/>
              </a:rPr>
              <a:t>, which is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a record of state transitions explored while searching for a goal state</a:t>
            </a:r>
          </a:p>
        </p:txBody>
      </p:sp>
    </p:spTree>
    <p:extLst>
      <p:ext uri="{BB962C8B-B14F-4D97-AF65-F5344CB8AC3E}">
        <p14:creationId xmlns:p14="http://schemas.microsoft.com/office/powerpoint/2010/main" val="7650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the water jug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83"/>
            <a:ext cx="8305800" cy="4114800"/>
          </a:xfrm>
        </p:spPr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06583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99271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406693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406693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406693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406693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19280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(5, 0)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(5, 0)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1928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(0, 3)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(0, 3)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397293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397293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397293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397293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397293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397293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397293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397293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397293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397293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397293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397293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5206983"/>
            <a:ext cx="485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5583518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5476563" y="4679915"/>
            <a:ext cx="2771196" cy="21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A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A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A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B A</a:t>
            </a:r>
          </a:p>
        </p:txBody>
      </p:sp>
      <p:cxnSp>
        <p:nvCxnSpPr>
          <p:cNvPr id="53" name="Straight Connector 7"/>
          <p:cNvCxnSpPr/>
          <p:nvPr/>
        </p:nvCxnSpPr>
        <p:spPr>
          <a:xfrm>
            <a:off x="7734300" y="4861973"/>
            <a:ext cx="1143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9"/>
          <p:cNvCxnSpPr/>
          <p:nvPr/>
        </p:nvCxnSpPr>
        <p:spPr>
          <a:xfrm>
            <a:off x="7734300" y="5195348"/>
            <a:ext cx="114300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0"/>
          <p:cNvCxnSpPr/>
          <p:nvPr/>
        </p:nvCxnSpPr>
        <p:spPr>
          <a:xfrm>
            <a:off x="7724775" y="5528720"/>
            <a:ext cx="1143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1"/>
          <p:cNvCxnSpPr/>
          <p:nvPr/>
        </p:nvCxnSpPr>
        <p:spPr>
          <a:xfrm>
            <a:off x="7724775" y="5858918"/>
            <a:ext cx="114300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2"/>
          <p:cNvCxnSpPr/>
          <p:nvPr/>
        </p:nvCxnSpPr>
        <p:spPr>
          <a:xfrm>
            <a:off x="7734300" y="6185939"/>
            <a:ext cx="1143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3"/>
          <p:cNvCxnSpPr/>
          <p:nvPr/>
        </p:nvCxnSpPr>
        <p:spPr>
          <a:xfrm>
            <a:off x="7724775" y="6508725"/>
            <a:ext cx="1143000" cy="0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altLang="zh-TW" dirty="0"/>
              <a:t>in the water jug problem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83"/>
            <a:ext cx="8305800" cy="4114800"/>
          </a:xfrm>
        </p:spPr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06583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99271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406693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406693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406693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406693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19280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(5, 0)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(5, 0)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(5, 0)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1928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(0, 3)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(0, 3)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(0, 3)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397293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397293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397293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397293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397293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397293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397293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397293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397293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397293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397293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397293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9"/>
          <p:cNvSpPr txBox="1"/>
          <p:nvPr/>
        </p:nvSpPr>
        <p:spPr>
          <a:xfrm>
            <a:off x="381000" y="5206983"/>
            <a:ext cx="485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2" name="TextBox 50"/>
          <p:cNvSpPr txBox="1"/>
          <p:nvPr/>
        </p:nvSpPr>
        <p:spPr>
          <a:xfrm>
            <a:off x="381000" y="5583518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476563" y="4679915"/>
            <a:ext cx="2771196" cy="21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A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A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A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B A</a:t>
            </a:r>
          </a:p>
        </p:txBody>
      </p:sp>
      <p:cxnSp>
        <p:nvCxnSpPr>
          <p:cNvPr id="55" name="Straight Connector 7"/>
          <p:cNvCxnSpPr/>
          <p:nvPr/>
        </p:nvCxnSpPr>
        <p:spPr>
          <a:xfrm>
            <a:off x="7734300" y="4861973"/>
            <a:ext cx="1143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9"/>
          <p:cNvCxnSpPr/>
          <p:nvPr/>
        </p:nvCxnSpPr>
        <p:spPr>
          <a:xfrm>
            <a:off x="7734300" y="5195348"/>
            <a:ext cx="114300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7724775" y="5528720"/>
            <a:ext cx="1143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1"/>
          <p:cNvCxnSpPr/>
          <p:nvPr/>
        </p:nvCxnSpPr>
        <p:spPr>
          <a:xfrm>
            <a:off x="7724775" y="5858918"/>
            <a:ext cx="114300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2"/>
          <p:cNvCxnSpPr/>
          <p:nvPr/>
        </p:nvCxnSpPr>
        <p:spPr>
          <a:xfrm>
            <a:off x="7734300" y="6185939"/>
            <a:ext cx="1143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3"/>
          <p:cNvCxnSpPr/>
          <p:nvPr/>
        </p:nvCxnSpPr>
        <p:spPr>
          <a:xfrm>
            <a:off x="7724775" y="6508725"/>
            <a:ext cx="1143000" cy="0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</a:t>
            </a:r>
            <a:r>
              <a:rPr lang="en-US" dirty="0" smtClean="0"/>
              <a:t>aïve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251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dirty="0" smtClean="0"/>
              <a:t> Start with the initial state </a:t>
            </a:r>
          </a:p>
          <a:p>
            <a:pPr marL="457200" lvl="1" indent="0">
              <a:buNone/>
            </a:pPr>
            <a:r>
              <a:rPr lang="en-US" b="1" dirty="0" smtClean="0"/>
              <a:t>1.1</a:t>
            </a:r>
            <a:r>
              <a:rPr lang="en-US" dirty="0" smtClean="0"/>
              <a:t> Create a path that contains only the initial state</a:t>
            </a:r>
          </a:p>
          <a:p>
            <a:pPr lvl="2"/>
            <a:r>
              <a:rPr lang="en-US" dirty="0" smtClean="0"/>
              <a:t>A path can be represented as a </a:t>
            </a:r>
            <a:r>
              <a:rPr lang="en-US" b="1" dirty="0" smtClean="0">
                <a:solidFill>
                  <a:srgbClr val="00B050"/>
                </a:solidFill>
              </a:rPr>
              <a:t>list</a:t>
            </a:r>
            <a:r>
              <a:rPr lang="en-US" dirty="0" smtClean="0"/>
              <a:t> of states</a:t>
            </a:r>
          </a:p>
          <a:p>
            <a:pPr marL="457200" lvl="1" indent="0">
              <a:buNone/>
            </a:pPr>
            <a:r>
              <a:rPr lang="en-US" b="1" dirty="0" smtClean="0"/>
              <a:t>1.2</a:t>
            </a:r>
            <a:r>
              <a:rPr lang="en-US" dirty="0" smtClean="0"/>
              <a:t> Keep a record of possible paths</a:t>
            </a:r>
          </a:p>
          <a:p>
            <a:pPr lvl="2"/>
            <a:r>
              <a:rPr lang="en-US" dirty="0" smtClean="0"/>
              <a:t>It can be represented as a </a:t>
            </a:r>
            <a:r>
              <a:rPr lang="en-US" b="1" dirty="0" smtClean="0">
                <a:solidFill>
                  <a:srgbClr val="00B050"/>
                </a:solidFill>
              </a:rPr>
              <a:t>set</a:t>
            </a:r>
            <a:r>
              <a:rPr lang="en-US" dirty="0" smtClean="0"/>
              <a:t> of candidate paths</a:t>
            </a:r>
          </a:p>
          <a:p>
            <a:pPr marL="457200" lvl="1" indent="0">
              <a:buNone/>
            </a:pPr>
            <a:r>
              <a:rPr lang="en-US" b="1" dirty="0" smtClean="0"/>
              <a:t>1.3</a:t>
            </a:r>
            <a:r>
              <a:rPr lang="en-US" dirty="0" smtClean="0"/>
              <a:t> Monitor the explored states</a:t>
            </a:r>
          </a:p>
          <a:p>
            <a:pPr lvl="2"/>
            <a:r>
              <a:rPr lang="en-US" dirty="0" smtClean="0"/>
              <a:t>This can be done by inserting recently visited states into a 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7663"/>
            <a:ext cx="8305800" cy="479334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Movie: Die Hard 3</a:t>
            </a:r>
          </a:p>
          <a:p>
            <a:r>
              <a:rPr lang="en-US" altLang="zh-TW" sz="2400" dirty="0" err="1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J.Glenn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</a:t>
            </a:r>
            <a:r>
              <a:rPr lang="en-US" altLang="zh-TW" sz="2400" dirty="0" err="1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Brookshear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"Computer Science - AN OVERVIEW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",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</a:t>
            </a:r>
            <a:r>
              <a:rPr lang="en-US" dirty="0" smtClean="0"/>
              <a:t>aïve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585"/>
            <a:ext cx="8305800" cy="52133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 smtClean="0"/>
              <a:t>For each path in the set of candidate paths</a:t>
            </a:r>
          </a:p>
          <a:p>
            <a:pPr marL="400050" lvl="1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2.1</a:t>
            </a:r>
            <a:r>
              <a:rPr lang="en-US" dirty="0" smtClean="0"/>
              <a:t> Extract the last state of that path and </a:t>
            </a:r>
            <a:r>
              <a:rPr lang="en-US" dirty="0"/>
              <a:t> </a:t>
            </a:r>
            <a:r>
              <a:rPr lang="en-US" dirty="0" smtClean="0"/>
              <a:t>add it </a:t>
            </a:r>
            <a:r>
              <a:rPr lang="en-US" dirty="0"/>
              <a:t>into the set of explored </a:t>
            </a:r>
            <a:r>
              <a:rPr lang="en-US" dirty="0" smtClean="0"/>
              <a:t>states</a:t>
            </a:r>
          </a:p>
          <a:p>
            <a:pPr marL="400050" lvl="1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2.2</a:t>
            </a:r>
            <a:r>
              <a:rPr lang="en-US" dirty="0" smtClean="0"/>
              <a:t> Extend the last state to get a set of next states that have not been visited yet</a:t>
            </a:r>
          </a:p>
          <a:p>
            <a:pPr marL="400050" lvl="1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2.3</a:t>
            </a:r>
            <a:r>
              <a:rPr lang="en-US" dirty="0" smtClean="0"/>
              <a:t> For each of the new next states, append it to the end of the current path and therefore obtain a new path</a:t>
            </a:r>
          </a:p>
          <a:p>
            <a:pPr marL="800100" lvl="2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2.3.1</a:t>
            </a:r>
            <a:r>
              <a:rPr lang="en-US" dirty="0" smtClean="0"/>
              <a:t> If the new state is the target, we are done; </a:t>
            </a:r>
          </a:p>
          <a:p>
            <a:pPr marL="800100" lvl="2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2.3.2</a:t>
            </a:r>
            <a:r>
              <a:rPr lang="en-US" dirty="0" smtClean="0"/>
              <a:t> Otherwise, add the new path into the set of candidate paths.</a:t>
            </a:r>
          </a:p>
        </p:txBody>
      </p:sp>
    </p:spTree>
    <p:extLst>
      <p:ext uri="{BB962C8B-B14F-4D97-AF65-F5344CB8AC3E}">
        <p14:creationId xmlns:p14="http://schemas.microsoft.com/office/powerpoint/2010/main" val="11577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48661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6146" y="3234661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(5,0) </a:t>
            </a:r>
            <a:r>
              <a:rPr lang="en-US" sz="2800" dirty="0" smtClean="0">
                <a:sym typeface="Wingdings" panose="05000000000000000000" pitchFamily="2" charset="2"/>
              </a:rPr>
              <a:t> {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(0,0)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,  (5,3),  (2,3),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82841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b="1" dirty="0" smtClean="0">
                <a:sym typeface="Wingdings" panose="05000000000000000000" pitchFamily="2" charset="2"/>
              </a:rPr>
              <a:t>(</a:t>
            </a:r>
            <a:r>
              <a:rPr lang="en-US" sz="2800" b="1" dirty="0" smtClean="0"/>
              <a:t>5,0)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4038600" y="1037508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1905" y="4072861"/>
            <a:ext cx="3409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(</a:t>
            </a:r>
            <a:r>
              <a:rPr lang="en-US" sz="2800" dirty="0"/>
              <a:t>5,0)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(2,3)</a:t>
            </a:r>
            <a:endParaRPr lang="en-US" sz="2800" dirty="0"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7138" y="948661"/>
            <a:ext cx="2298879" cy="954107"/>
            <a:chOff x="228600" y="609600"/>
            <a:chExt cx="2298879" cy="954107"/>
          </a:xfrm>
        </p:grpSpPr>
        <p:sp>
          <p:nvSpPr>
            <p:cNvPr id="11" name="Left Brace 10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98722" y="855524"/>
            <a:ext cx="2298879" cy="954107"/>
            <a:chOff x="228600" y="609600"/>
            <a:chExt cx="2298879" cy="954107"/>
          </a:xfrm>
        </p:grpSpPr>
        <p:sp>
          <p:nvSpPr>
            <p:cNvPr id="15" name="Left Brace 14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0" y="4109354"/>
            <a:ext cx="3522133" cy="954107"/>
            <a:chOff x="228600" y="609600"/>
            <a:chExt cx="2298879" cy="954107"/>
          </a:xfrm>
        </p:grpSpPr>
        <p:sp>
          <p:nvSpPr>
            <p:cNvPr id="26" name="Left Brace 25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895600" y="1219942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64618">
            <a:off x="1900992" y="2018258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1828800"/>
            <a:ext cx="10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extract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3276600"/>
            <a:ext cx="10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extend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V="1">
            <a:off x="3967406" y="4072861"/>
            <a:ext cx="723947" cy="71254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94642" y="4796135"/>
            <a:ext cx="151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</a:rPr>
              <a:t>ew paths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95" y="1160336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6146" y="3234661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(0,3) </a:t>
            </a:r>
            <a:r>
              <a:rPr lang="en-US" sz="2800" dirty="0" smtClean="0">
                <a:sym typeface="Wingdings" panose="05000000000000000000" pitchFamily="2" charset="2"/>
              </a:rPr>
              <a:t> {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(0,0)</a:t>
            </a:r>
            <a:r>
              <a:rPr lang="en-US" sz="2800" dirty="0" smtClean="0">
                <a:sym typeface="Wingdings" panose="05000000000000000000" pitchFamily="2" charset="2"/>
              </a:rPr>
              <a:t>,  (5,3),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(3,0)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82841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b="1" dirty="0" smtClean="0">
                <a:sym typeface="Wingdings" panose="05000000000000000000" pitchFamily="2" charset="2"/>
              </a:rPr>
              <a:t>(0</a:t>
            </a:r>
            <a:r>
              <a:rPr lang="en-US" sz="2800" b="1" dirty="0" smtClean="0"/>
              <a:t>,3)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5361904" y="4072861"/>
            <a:ext cx="326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(</a:t>
            </a:r>
            <a:r>
              <a:rPr lang="en-US" sz="2800" dirty="0"/>
              <a:t>5,0)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(2,3)</a:t>
            </a:r>
            <a:endParaRPr lang="en-US" sz="2800" dirty="0"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948661"/>
            <a:ext cx="2298879" cy="954107"/>
            <a:chOff x="228600" y="609600"/>
            <a:chExt cx="2298879" cy="954107"/>
          </a:xfrm>
        </p:grpSpPr>
        <p:sp>
          <p:nvSpPr>
            <p:cNvPr id="11" name="Left Brace 10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73321" y="948661"/>
            <a:ext cx="2298879" cy="954107"/>
            <a:chOff x="228600" y="609600"/>
            <a:chExt cx="2298879" cy="954107"/>
          </a:xfrm>
        </p:grpSpPr>
        <p:sp>
          <p:nvSpPr>
            <p:cNvPr id="15" name="Left Brace 14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1" y="4109354"/>
            <a:ext cx="3530600" cy="2062846"/>
            <a:chOff x="228600" y="609600"/>
            <a:chExt cx="2298879" cy="954107"/>
          </a:xfrm>
        </p:grpSpPr>
        <p:sp>
          <p:nvSpPr>
            <p:cNvPr id="26" name="Left Brace 25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895600" y="1219942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64618">
            <a:off x="1900992" y="2018258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1939261"/>
            <a:ext cx="10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extract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3306396"/>
            <a:ext cx="10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extend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V="1">
            <a:off x="3967406" y="4072861"/>
            <a:ext cx="723947" cy="71254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4796135"/>
            <a:ext cx="151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</a:rPr>
              <a:t>ew paths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1904" y="5065693"/>
            <a:ext cx="3350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(0</a:t>
            </a:r>
            <a:r>
              <a:rPr lang="en-US" sz="2800" dirty="0" smtClean="0"/>
              <a:t>,3)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</a:t>
            </a:r>
            <a:r>
              <a:rPr lang="en-US" sz="2800" dirty="0" smtClean="0"/>
              <a:t>0,3)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(3,0)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05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Solving 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17"/>
            <a:ext cx="8305800" cy="4114800"/>
          </a:xfrm>
        </p:spPr>
        <p:txBody>
          <a:bodyPr/>
          <a:lstStyle/>
          <a:p>
            <a:r>
              <a:rPr lang="en-US" dirty="0" smtClean="0"/>
              <a:t>Using C++ standard library containers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vector</a:t>
            </a: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set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map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“vector”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dirty="0" smtClean="0"/>
              <a:t>vector: a data structure with </a:t>
            </a:r>
            <a:r>
              <a:rPr lang="en-US" dirty="0" smtClean="0">
                <a:solidFill>
                  <a:srgbClr val="FF0000"/>
                </a:solidFill>
              </a:rPr>
              <a:t>contiguous memory locations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Resizing</a:t>
            </a:r>
            <a:r>
              <a:rPr lang="en-US" dirty="0" smtClean="0"/>
              <a:t>: When a vector’s memory is exhausted,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vector allocates a </a:t>
            </a:r>
            <a:r>
              <a:rPr lang="en-US" dirty="0" smtClean="0">
                <a:solidFill>
                  <a:srgbClr val="7030A0"/>
                </a:solidFill>
              </a:rPr>
              <a:t>larger</a:t>
            </a:r>
            <a:r>
              <a:rPr lang="en-US" dirty="0" smtClean="0"/>
              <a:t> built-in array,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copies</a:t>
            </a:r>
            <a:r>
              <a:rPr lang="en-US" dirty="0" smtClean="0"/>
              <a:t> (or moves) the original elements into the new built-in array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de-allocates</a:t>
            </a:r>
            <a:r>
              <a:rPr lang="en-US" dirty="0" smtClean="0"/>
              <a:t> the old built-in array. </a:t>
            </a:r>
          </a:p>
        </p:txBody>
      </p:sp>
    </p:spTree>
    <p:extLst>
      <p:ext uri="{BB962C8B-B14F-4D97-AF65-F5344CB8AC3E}">
        <p14:creationId xmlns:p14="http://schemas.microsoft.com/office/powerpoint/2010/main" val="15190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087010"/>
            <a:ext cx="8901404" cy="57243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We can grow a vector incrementally using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To stop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Ctrl-Z+Enter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the beginning of a line.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some integers ";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"and type Ctrl-Z + Return at the beginning of a newline.\n";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3665"/>
            <a:ext cx="8305800" cy="508985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There are several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ways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 through a vector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They can be treated as idioms.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1. Access the elements by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indexes and []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(unsigned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2. Use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C++11 range-based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loops.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v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9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133665"/>
            <a:ext cx="8462865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3. Use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(need to include &lt;algorithm&gt;) and C++11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functions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 ";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4. Use an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it=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3665"/>
            <a:ext cx="8305800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Other types of vectors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vector&lt;string&gt;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heroes{"Ironman", "Batman", "Superman", "Spiderman", "Thor"};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s : heroes)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Sorted: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\n";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s : heroes)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Water Jug </a:t>
            </a:r>
            <a:r>
              <a:rPr lang="en-US" altLang="zh-TW" dirty="0" smtClean="0"/>
              <a:t>Problem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Solving the </a:t>
            </a:r>
            <a:r>
              <a:rPr lang="en-US" altLang="zh-TW" dirty="0"/>
              <a:t>Water Jug Problem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3665"/>
            <a:ext cx="8528180" cy="52484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Shuffle: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\n";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random_shuffle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s : heroes)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functions in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endParaRPr lang="en-US" altLang="zh-TW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[](string s)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()&gt;3; }) 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"All names have more than three letters.\n";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"false\n";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for_each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5140838"/>
          </a:xfrm>
        </p:spPr>
        <p:txBody>
          <a:bodyPr/>
          <a:lstStyle/>
          <a:p>
            <a:r>
              <a:rPr lang="en-US" sz="2800" dirty="0" smtClean="0"/>
              <a:t>To apply a </a:t>
            </a:r>
            <a:r>
              <a:rPr lang="en-US" sz="2800" dirty="0" smtClean="0">
                <a:solidFill>
                  <a:srgbClr val="FF0000"/>
                </a:solidFill>
              </a:rPr>
              <a:t>general function </a:t>
            </a:r>
            <a:r>
              <a:rPr lang="en-US" sz="2800" dirty="0" smtClean="0"/>
              <a:t>to every element in the range from </a:t>
            </a:r>
            <a:r>
              <a:rPr lang="en-US" sz="2800" dirty="0" err="1" smtClean="0"/>
              <a:t>XXX.begin</a:t>
            </a:r>
            <a:r>
              <a:rPr lang="en-US" sz="2800" dirty="0" smtClean="0"/>
              <a:t>() up to, </a:t>
            </a:r>
            <a:r>
              <a:rPr lang="en-US" sz="2800" dirty="0" smtClean="0">
                <a:solidFill>
                  <a:srgbClr val="FFC000"/>
                </a:solidFill>
              </a:rPr>
              <a:t>but not including</a:t>
            </a:r>
            <a:r>
              <a:rPr lang="en-US" sz="2800" dirty="0" smtClean="0"/>
              <a:t>, </a:t>
            </a:r>
            <a:r>
              <a:rPr lang="en-US" sz="2800" dirty="0" err="1" smtClean="0"/>
              <a:t>XXX.end</a:t>
            </a:r>
            <a:r>
              <a:rPr lang="en-US" sz="2800" dirty="0" smtClean="0"/>
              <a:t>().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general function </a:t>
            </a:r>
            <a:r>
              <a:rPr lang="en-US" sz="2400" dirty="0" smtClean="0"/>
              <a:t>takes the </a:t>
            </a:r>
            <a:r>
              <a:rPr lang="en-US" sz="2400" dirty="0" smtClean="0">
                <a:solidFill>
                  <a:srgbClr val="7030A0"/>
                </a:solidFill>
              </a:rPr>
              <a:t>current element </a:t>
            </a:r>
            <a:r>
              <a:rPr lang="en-US" sz="2400" dirty="0" smtClean="0"/>
              <a:t>as an </a:t>
            </a:r>
            <a:r>
              <a:rPr lang="en-US" sz="2400" dirty="0" smtClean="0">
                <a:solidFill>
                  <a:srgbClr val="7030A0"/>
                </a:solidFill>
              </a:rPr>
              <a:t>argument</a:t>
            </a:r>
            <a:r>
              <a:rPr lang="en-US" sz="2400" dirty="0" smtClean="0"/>
              <a:t>.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begin()/</a:t>
            </a:r>
            <a:r>
              <a:rPr lang="en-US" sz="2800" dirty="0" err="1" smtClean="0">
                <a:solidFill>
                  <a:srgbClr val="00B050"/>
                </a:solidFill>
              </a:rPr>
              <a:t>cbegin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smtClean="0"/>
              <a:t>returns an </a:t>
            </a:r>
            <a:r>
              <a:rPr lang="en-US" sz="2400" dirty="0" smtClean="0">
                <a:solidFill>
                  <a:srgbClr val="FFC000"/>
                </a:solidFill>
              </a:rPr>
              <a:t>iterator/</a:t>
            </a:r>
            <a:r>
              <a:rPr lang="en-US" sz="2400" dirty="0" err="1" smtClean="0">
                <a:solidFill>
                  <a:srgbClr val="FFC000"/>
                </a:solidFill>
              </a:rPr>
              <a:t>const_iterator</a:t>
            </a:r>
            <a:r>
              <a:rPr lang="en-US" sz="2400" dirty="0" smtClean="0"/>
              <a:t> (imagined as “pointer”) that refers to the container’s first element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end()/</a:t>
            </a:r>
            <a:r>
              <a:rPr lang="en-US" sz="2800" dirty="0" err="1" smtClean="0">
                <a:solidFill>
                  <a:srgbClr val="00B050"/>
                </a:solidFill>
              </a:rPr>
              <a:t>cend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  <a:r>
              <a:rPr lang="en-US" sz="2800" dirty="0" smtClean="0"/>
              <a:t>: </a:t>
            </a:r>
          </a:p>
          <a:p>
            <a:pPr lvl="1"/>
            <a:r>
              <a:rPr lang="en-US" altLang="zh-TW" sz="2400" dirty="0" smtClean="0"/>
              <a:t>returns an </a:t>
            </a:r>
            <a:r>
              <a:rPr lang="en-US" altLang="zh-TW" sz="2400" dirty="0" smtClean="0">
                <a:solidFill>
                  <a:srgbClr val="FFC000"/>
                </a:solidFill>
              </a:rPr>
              <a:t>iterator/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const_iterator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that refers to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next position after </a:t>
            </a:r>
            <a:r>
              <a:rPr lang="en-US" altLang="zh-TW" sz="2400" dirty="0" smtClean="0"/>
              <a:t>the end of the container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36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all_of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380931"/>
            <a:ext cx="8305800" cy="4698136"/>
          </a:xfrm>
        </p:spPr>
        <p:txBody>
          <a:bodyPr/>
          <a:lstStyle/>
          <a:p>
            <a:r>
              <a:rPr lang="en-US" dirty="0" smtClean="0"/>
              <a:t>To determine: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whether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C000"/>
                </a:solidFill>
              </a:rPr>
              <a:t>unary predicate function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for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all of </a:t>
            </a:r>
            <a:r>
              <a:rPr lang="en-US" dirty="0" smtClean="0"/>
              <a:t>the elements in the range from </a:t>
            </a:r>
            <a:r>
              <a:rPr lang="en-US" dirty="0" err="1" smtClean="0">
                <a:solidFill>
                  <a:srgbClr val="00B050"/>
                </a:solidFill>
              </a:rPr>
              <a:t>XXX.begin</a:t>
            </a:r>
            <a:r>
              <a:rPr lang="en-US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up to, but not including, </a:t>
            </a:r>
            <a:r>
              <a:rPr lang="en-US" dirty="0" err="1" smtClean="0">
                <a:solidFill>
                  <a:srgbClr val="00B050"/>
                </a:solidFill>
              </a:rPr>
              <a:t>XXX.end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2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087010"/>
            <a:ext cx="8901404" cy="57243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otherwise we need to write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S{1, 2, 3, 4};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a new element 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a set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 : S)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' ';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161658"/>
            <a:ext cx="8901404" cy="57243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insert an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 element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a set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 : 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We use the following idiom to find an element in a set.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 =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 //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is an iterator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*x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9200"/>
            <a:ext cx="9143999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 all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permutations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store them in a set.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v{1,2,3};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set&lt;vector&lt;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while ( 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next_permutation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);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 : T)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c[0] &lt;&lt; ' ' &lt;&lt; c[1] &lt;&lt; ' ' &lt;&lt; c[2]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240969"/>
            <a:ext cx="8901404" cy="55237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generate power sets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vector&lt;string&gt;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vs{"RED","GREEN","BLUE"};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&lt;8; ++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j&lt;3; ++j)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(b[j]==1)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vs[j]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/>
              <a:t>next_permutation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altLang="zh-TW" dirty="0"/>
              <a:t>Rearranges the elements in the range [</a:t>
            </a:r>
            <a:r>
              <a:rPr lang="en-US" altLang="zh-TW" dirty="0" err="1"/>
              <a:t>first,last</a:t>
            </a:r>
            <a:r>
              <a:rPr lang="en-US" altLang="zh-TW" dirty="0"/>
              <a:t>) into the next </a:t>
            </a:r>
            <a:r>
              <a:rPr lang="en-US" altLang="zh-TW" i="1" dirty="0">
                <a:solidFill>
                  <a:srgbClr val="0070C0"/>
                </a:solidFill>
              </a:rPr>
              <a:t>lexicographically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0070C0"/>
                </a:solidFill>
              </a:rPr>
              <a:t>greater</a:t>
            </a:r>
            <a:r>
              <a:rPr lang="en-US" altLang="zh-TW" dirty="0"/>
              <a:t> permutation</a:t>
            </a:r>
            <a:r>
              <a:rPr lang="en-US" altLang="zh-TW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7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bitset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bitset</a:t>
            </a:r>
            <a:r>
              <a:rPr lang="en-US" dirty="0" smtClean="0"/>
              <a:t> makes it easy to create and manipulate </a:t>
            </a:r>
            <a:r>
              <a:rPr lang="en-US" dirty="0" smtClean="0">
                <a:solidFill>
                  <a:srgbClr val="FF0000"/>
                </a:solidFill>
              </a:rPr>
              <a:t>bit sets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which are useful for representing </a:t>
            </a:r>
            <a:r>
              <a:rPr lang="en-US" dirty="0" smtClean="0">
                <a:solidFill>
                  <a:srgbClr val="FF0000"/>
                </a:solidFill>
              </a:rPr>
              <a:t>a set of bit flags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bitsets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B050"/>
                </a:solidFill>
              </a:rPr>
              <a:t>fixed in size </a:t>
            </a:r>
            <a:r>
              <a:rPr lang="en-US" dirty="0" smtClean="0"/>
              <a:t>at compile time. </a:t>
            </a:r>
          </a:p>
          <a:p>
            <a:r>
              <a:rPr lang="en-US" dirty="0" err="1"/>
              <a:t>bitset</a:t>
            </a:r>
            <a:r>
              <a:rPr lang="en-US" dirty="0"/>
              <a:t>&lt;3&gt; b(</a:t>
            </a:r>
            <a:r>
              <a:rPr lang="en-US" dirty="0" err="1"/>
              <a:t>i</a:t>
            </a:r>
            <a:r>
              <a:rPr lang="en-US" dirty="0" smtClean="0"/>
              <a:t>);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initialization</a:t>
            </a:r>
            <a:r>
              <a:rPr lang="en-US" altLang="zh-TW" dirty="0"/>
              <a:t> from integer </a:t>
            </a:r>
            <a:r>
              <a:rPr lang="en-US" altLang="zh-TW" dirty="0" smtClean="0"/>
              <a:t>value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Integer value i’s bits </a:t>
            </a:r>
            <a:r>
              <a:rPr lang="en-US" altLang="zh-TW" dirty="0"/>
              <a:t>are copied to the </a:t>
            </a:r>
            <a:r>
              <a:rPr lang="en-US" altLang="zh-TW" dirty="0" err="1"/>
              <a:t>bitset</a:t>
            </a:r>
            <a:r>
              <a:rPr lang="en-US" altLang="zh-TW" dirty="0"/>
              <a:t> positions.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“map”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dirty="0" smtClean="0"/>
              <a:t>A data structure that performs fast storage and retrieval of unique </a:t>
            </a:r>
            <a:r>
              <a:rPr lang="en-US" dirty="0" smtClean="0">
                <a:solidFill>
                  <a:srgbClr val="FF0000"/>
                </a:solidFill>
              </a:rPr>
              <a:t>keys</a:t>
            </a:r>
            <a:r>
              <a:rPr lang="en-US" dirty="0" smtClean="0"/>
              <a:t> and associated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Duplicate keys are not allowed</a:t>
            </a:r>
            <a:endParaRPr lang="en-US" dirty="0" smtClean="0"/>
          </a:p>
          <a:p>
            <a:pPr lvl="1"/>
            <a:r>
              <a:rPr lang="en-US" dirty="0" smtClean="0"/>
              <a:t>a single value can be associated with each key.</a:t>
            </a:r>
          </a:p>
          <a:p>
            <a:pPr lvl="1"/>
            <a:r>
              <a:rPr lang="en-US" dirty="0" smtClean="0"/>
              <a:t>This is called a one-to-one mapping.</a:t>
            </a:r>
          </a:p>
        </p:txBody>
      </p:sp>
    </p:spTree>
    <p:extLst>
      <p:ext uri="{BB962C8B-B14F-4D97-AF65-F5344CB8AC3E}">
        <p14:creationId xmlns:p14="http://schemas.microsoft.com/office/powerpoint/2010/main" val="31038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 smtClean="0"/>
              <a:t>The </a:t>
            </a:r>
            <a:r>
              <a:rPr lang="en-US" altLang="zh-TW" b="1" dirty="0"/>
              <a:t>Water Jug </a:t>
            </a:r>
            <a:r>
              <a:rPr lang="en-US" altLang="zh-TW" b="1" dirty="0" smtClean="0"/>
              <a:t>Problem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Solving 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4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2" y="1265855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a map (a dictionary) that maps a string to an integer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map: key-&gt;value where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key: string, value: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use the idiom of finding an element in a container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found =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WordFreq.find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(found ==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 new word, initialize its count as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an existing word; increase its frequency by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zh-TW" sz="20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WordFreq.count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)==0)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 new word, initialize its count as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an existing word; increase its frequency by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 through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data in the map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data are sorted by the keys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the key and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.second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the value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it=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WordFreq.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WordFreq.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(*it).first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": " &lt;&lt;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(*it).second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: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w.first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": " &lt;&lt;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w.second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Solving the </a:t>
            </a:r>
            <a:r>
              <a:rPr lang="en-US" altLang="zh-TW" b="1" dirty="0"/>
              <a:t>Water Jug Problem</a:t>
            </a:r>
            <a:endParaRPr lang="en-US" altLang="zh-TW" b="1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77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main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jugs = {3, 5, 7};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problem(jugs);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problem.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3);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problem.show_solutions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1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class Pouring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&lt;iterator&gt;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State = vector&lt;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US" altLang="zh-TW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_capacities; // {3, 5}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class </a:t>
            </a:r>
            <a:r>
              <a:rPr lang="en-US" altLang="zh-TW" dirty="0" smtClean="0"/>
              <a:t>Pouring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095375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_explored;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_paths;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_solutions;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Pouring(vector&lt;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_capacities{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{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jug_no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jug_no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State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set&lt;State&gt;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);//return the set of all possible next states of s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);//if found, return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show_solutions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};//end class Pouring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Pouring::solve (1/3)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228600" y="1266825"/>
            <a:ext cx="9372600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Pouring::solve(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initialPath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initialPath.push_back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State(_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capacities.size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initialPath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(steps &gt; 0)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p : _paths)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explored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p.back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());//last elem. of p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auto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extend(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p.back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Pouring::solve (2/3)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46" y="1000125"/>
            <a:ext cx="9093654" cy="58293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s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found(s, target)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auto np = p;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np.push_back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solutions.insert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 else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 =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explored.find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== 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explored.cend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= p;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np.push_back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newPaths.insert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(np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oldPaths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077833" y="561218"/>
            <a:ext cx="928342" cy="1483303"/>
            <a:chOff x="7077833" y="561218"/>
            <a:chExt cx="928342" cy="1483303"/>
          </a:xfrm>
        </p:grpSpPr>
        <p:sp>
          <p:nvSpPr>
            <p:cNvPr id="55" name="Flowchart: Direct Access Storage 54"/>
            <p:cNvSpPr/>
            <p:nvPr/>
          </p:nvSpPr>
          <p:spPr>
            <a:xfrm>
              <a:off x="7631259" y="1102976"/>
              <a:ext cx="374916" cy="310246"/>
            </a:xfrm>
            <a:prstGeom prst="flowChartMagneticDru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077833" y="561218"/>
              <a:ext cx="919440" cy="1483303"/>
              <a:chOff x="6149492" y="1502763"/>
              <a:chExt cx="919440" cy="148330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172200" y="1502763"/>
                <a:ext cx="896732" cy="1035607"/>
                <a:chOff x="6172200" y="1502763"/>
                <a:chExt cx="896732" cy="1035607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6538175" y="1905000"/>
                  <a:ext cx="381000" cy="342899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Bent Arrow 16"/>
                <p:cNvSpPr/>
                <p:nvPr/>
              </p:nvSpPr>
              <p:spPr>
                <a:xfrm>
                  <a:off x="6172200" y="2044521"/>
                  <a:ext cx="609600" cy="493849"/>
                </a:xfrm>
                <a:prstGeom prst="bentArrow">
                  <a:avLst>
                    <a:gd name="adj1" fmla="val 55986"/>
                    <a:gd name="adj2" fmla="val 33451"/>
                    <a:gd name="adj3" fmla="val 25000"/>
                    <a:gd name="adj4" fmla="val 4375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3200" y="2133600"/>
                  <a:ext cx="365975" cy="24692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375042" y="1676400"/>
                  <a:ext cx="327875" cy="9971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18179767">
                  <a:off x="6716904" y="1560643"/>
                  <a:ext cx="210478" cy="947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1293770">
                  <a:off x="6750992" y="1741408"/>
                  <a:ext cx="317940" cy="10898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666561" y="1673811"/>
                  <a:ext cx="86365" cy="2698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29399" y="1620881"/>
                  <a:ext cx="192743" cy="16811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ardrop 25"/>
              <p:cNvSpPr/>
              <p:nvPr/>
            </p:nvSpPr>
            <p:spPr>
              <a:xfrm rot="18921488">
                <a:off x="6149492" y="2723518"/>
                <a:ext cx="268654" cy="262548"/>
              </a:xfrm>
              <a:prstGeom prst="teardrop">
                <a:avLst>
                  <a:gd name="adj" fmla="val 14809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762000" y="3848755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5-gallon jug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3838575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-gallon jug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543175"/>
            <a:ext cx="2823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4-gallon water?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59288" y="1275036"/>
            <a:ext cx="2196962" cy="2213930"/>
            <a:chOff x="1011688" y="2313261"/>
            <a:chExt cx="2196962" cy="2213930"/>
          </a:xfrm>
        </p:grpSpPr>
        <p:grpSp>
          <p:nvGrpSpPr>
            <p:cNvPr id="11" name="Group 10"/>
            <p:cNvGrpSpPr/>
            <p:nvPr/>
          </p:nvGrpSpPr>
          <p:grpSpPr>
            <a:xfrm>
              <a:off x="1011730" y="2313261"/>
              <a:ext cx="2196920" cy="2213930"/>
              <a:chOff x="2209800" y="2743200"/>
              <a:chExt cx="1663520" cy="1676400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Can 6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A</a:t>
                </a:r>
                <a:endParaRPr lang="en-US" sz="3200" b="1" dirty="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290392" y="2748524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Block Arc 44"/>
            <p:cNvSpPr/>
            <p:nvPr/>
          </p:nvSpPr>
          <p:spPr>
            <a:xfrm flipV="1">
              <a:off x="1011731" y="3756861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 flipV="1">
              <a:off x="1011688" y="2667000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39353" y="1781175"/>
            <a:ext cx="1663521" cy="1701353"/>
            <a:chOff x="3791753" y="2819400"/>
            <a:chExt cx="1663521" cy="1701353"/>
          </a:xfrm>
        </p:grpSpPr>
        <p:grpSp>
          <p:nvGrpSpPr>
            <p:cNvPr id="12" name="Group 11"/>
            <p:cNvGrpSpPr/>
            <p:nvPr/>
          </p:nvGrpSpPr>
          <p:grpSpPr>
            <a:xfrm>
              <a:off x="3791754" y="2819400"/>
              <a:ext cx="1663520" cy="1701353"/>
              <a:chOff x="2209800" y="2718247"/>
              <a:chExt cx="1663520" cy="1701353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Can 12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B</a:t>
                </a:r>
                <a:endParaRPr lang="en-US" sz="2800" b="1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2304246" y="2718247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Block Arc 46"/>
            <p:cNvSpPr/>
            <p:nvPr/>
          </p:nvSpPr>
          <p:spPr>
            <a:xfrm flipV="1">
              <a:off x="3791796" y="3875992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lock Arc 47"/>
            <p:cNvSpPr/>
            <p:nvPr/>
          </p:nvSpPr>
          <p:spPr>
            <a:xfrm flipV="1">
              <a:off x="3791753" y="3048000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172200" y="3457574"/>
            <a:ext cx="2847975" cy="1260715"/>
            <a:chOff x="6172200" y="4495799"/>
            <a:chExt cx="2847975" cy="1260715"/>
          </a:xfrm>
        </p:grpSpPr>
        <p:grpSp>
          <p:nvGrpSpPr>
            <p:cNvPr id="44" name="Group 43"/>
            <p:cNvGrpSpPr/>
            <p:nvPr/>
          </p:nvGrpSpPr>
          <p:grpSpPr>
            <a:xfrm>
              <a:off x="6172200" y="4660613"/>
              <a:ext cx="1905000" cy="901987"/>
              <a:chOff x="6400800" y="3810000"/>
              <a:chExt cx="1905000" cy="68580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400800" y="3810000"/>
                <a:ext cx="1905000" cy="1323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00800" y="4041746"/>
                <a:ext cx="1905000" cy="45405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scale</a:t>
                </a:r>
                <a:endParaRPr lang="en-US" sz="28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12160" y="3876159"/>
                <a:ext cx="255160" cy="22549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077198" y="4495799"/>
              <a:ext cx="712487" cy="838201"/>
              <a:chOff x="6172197" y="5105399"/>
              <a:chExt cx="712487" cy="838201"/>
            </a:xfrm>
          </p:grpSpPr>
          <p:sp>
            <p:nvSpPr>
              <p:cNvPr id="36" name="Can 35"/>
              <p:cNvSpPr/>
              <p:nvPr/>
            </p:nvSpPr>
            <p:spPr>
              <a:xfrm>
                <a:off x="64008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66294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6477000" y="52146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6172197" y="5105399"/>
                <a:ext cx="430191" cy="164813"/>
              </a:xfrm>
              <a:custGeom>
                <a:avLst/>
                <a:gdLst>
                  <a:gd name="connsiteX0" fmla="*/ 17350 w 390837"/>
                  <a:gd name="connsiteY0" fmla="*/ 296232 h 296232"/>
                  <a:gd name="connsiteX1" fmla="*/ 17350 w 390837"/>
                  <a:gd name="connsiteY1" fmla="*/ 193201 h 296232"/>
                  <a:gd name="connsiteX2" fmla="*/ 197654 w 390837"/>
                  <a:gd name="connsiteY2" fmla="*/ 18 h 296232"/>
                  <a:gd name="connsiteX3" fmla="*/ 390837 w 390837"/>
                  <a:gd name="connsiteY3" fmla="*/ 180322 h 29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837" h="296232">
                    <a:moveTo>
                      <a:pt x="17350" y="296232"/>
                    </a:moveTo>
                    <a:cubicBezTo>
                      <a:pt x="2324" y="269401"/>
                      <a:pt x="-12701" y="242570"/>
                      <a:pt x="17350" y="193201"/>
                    </a:cubicBezTo>
                    <a:cubicBezTo>
                      <a:pt x="47401" y="143832"/>
                      <a:pt x="135406" y="2164"/>
                      <a:pt x="197654" y="18"/>
                    </a:cubicBezTo>
                    <a:cubicBezTo>
                      <a:pt x="259902" y="-2128"/>
                      <a:pt x="390837" y="180322"/>
                      <a:pt x="390837" y="18032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413679" y="5537915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420118" y="5486400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130314" y="5356404"/>
              <a:ext cx="889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risUPC" panose="020B0604020202020204" pitchFamily="34" charset="-34"/>
                  <a:cs typeface="IrisUPC" panose="020B0604020202020204" pitchFamily="34" charset="-34"/>
                </a:rPr>
                <a:t>03:00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anose="020B0604020202020204" pitchFamily="34" charset="-34"/>
                <a:cs typeface="IrisUPC" panose="020B0604020202020204" pitchFamily="34" charset="-34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53400" y="5400675"/>
              <a:ext cx="762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Subtitle 2"/>
          <p:cNvSpPr txBox="1">
            <a:spLocks/>
          </p:cNvSpPr>
          <p:nvPr/>
        </p:nvSpPr>
        <p:spPr bwMode="auto">
          <a:xfrm>
            <a:off x="285750" y="5758553"/>
            <a:ext cx="7543800" cy="95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Recall the movie scene in Die Hard 3</a:t>
            </a:r>
          </a:p>
          <a:p>
            <a:r>
              <a:rPr lang="en-US" sz="2000" kern="0" dirty="0" smtClean="0">
                <a:hlinkClick r:id="rId2"/>
              </a:rPr>
              <a:t>https://www.youtube.com/watch?v=BVtQNK_ZUJg</a:t>
            </a: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1521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Pouring::solve (3/3)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p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p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--steps;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168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Courier New" panose="02070309020205020404" pitchFamily="49" charset="0"/>
              </a:rPr>
              <a:t>Pouring::extend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16205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set&lt;State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Pouring::extend(State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set&lt;State&gt; SS;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capacities.size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capacities.size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++j)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!=j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Pour(s,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35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Courier New" panose="02070309020205020404" pitchFamily="49" charset="0"/>
              </a:rPr>
              <a:t>Pouring::</a:t>
            </a:r>
            <a:r>
              <a:rPr lang="en-US" altLang="zh-TW" dirty="0" err="1">
                <a:latin typeface="+mn-lt"/>
                <a:cs typeface="Courier New" panose="02070309020205020404" pitchFamily="49" charset="0"/>
              </a:rPr>
              <a:t>show_solutions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16205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Pouring::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show_solutions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(auto path : _solutions)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state : path)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Pouring::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show_state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(State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(auto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 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"-&gt;";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547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similar </a:t>
            </a:r>
            <a:r>
              <a:rPr lang="en-US" dirty="0"/>
              <a:t>s</a:t>
            </a:r>
            <a:r>
              <a:rPr lang="en-US" dirty="0" smtClean="0"/>
              <a:t>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83"/>
            <a:ext cx="8305800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River-crossing problems</a:t>
            </a:r>
          </a:p>
          <a:p>
            <a:pPr lvl="1"/>
            <a:r>
              <a:rPr lang="en-US" dirty="0" smtClean="0"/>
              <a:t>Missionaries and cannibals problem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en.wikipedia.org/wiki/Missionaries_and_cannibals_problem</a:t>
            </a:r>
            <a:endParaRPr lang="en-US" dirty="0" smtClean="0"/>
          </a:p>
          <a:p>
            <a:pPr lvl="1"/>
            <a:r>
              <a:rPr lang="en-US" dirty="0" smtClean="0"/>
              <a:t>Fox, goose, and bag of beans puzzle</a:t>
            </a:r>
          </a:p>
          <a:p>
            <a:pPr lvl="2"/>
            <a:r>
              <a:rPr lang="en-US" dirty="0">
                <a:hlinkClick r:id="rId3"/>
              </a:rPr>
              <a:t>http://en.wikipedia.org/wiki/Fox,_</a:t>
            </a:r>
            <a:r>
              <a:rPr lang="en-US" dirty="0" smtClean="0">
                <a:hlinkClick r:id="rId3"/>
              </a:rPr>
              <a:t>goose_and_bag_of_beans_puzzle</a:t>
            </a:r>
            <a:endParaRPr lang="en-US" dirty="0" smtClean="0"/>
          </a:p>
          <a:p>
            <a:r>
              <a:rPr lang="en-US" dirty="0" smtClean="0"/>
              <a:t>Bridge and torch problem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en.wikipedia.org/wiki/Bridge_and_torch_problem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possible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17"/>
            <a:ext cx="8305800" cy="4114800"/>
          </a:xfrm>
        </p:spPr>
        <p:txBody>
          <a:bodyPr/>
          <a:lstStyle/>
          <a:p>
            <a:pPr marL="57150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Empty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57150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Fill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571500" indent="-51435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Pour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a jug to another until the first one is empty or the other is full</a:t>
            </a:r>
          </a:p>
        </p:txBody>
      </p:sp>
    </p:spTree>
    <p:extLst>
      <p:ext uri="{BB962C8B-B14F-4D97-AF65-F5344CB8AC3E}">
        <p14:creationId xmlns:p14="http://schemas.microsoft.com/office/powerpoint/2010/main" val="11382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855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>
                <a:solidFill>
                  <a:srgbClr val="00B050"/>
                </a:solidFill>
              </a:rPr>
              <a:t>Fill</a:t>
            </a:r>
            <a:r>
              <a:rPr lang="en-US" dirty="0" smtClean="0"/>
              <a:t> A </a:t>
            </a:r>
            <a:r>
              <a:rPr lang="en-US" dirty="0" smtClean="0">
                <a:sym typeface="Wingdings" panose="05000000000000000000" pitchFamily="2" charset="2"/>
              </a:rPr>
              <a:t> (A, B) = (5,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from A to B  (A, B) = (2, 3)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3. </a:t>
            </a:r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Empty</a:t>
            </a:r>
            <a:r>
              <a:rPr lang="en-US" dirty="0" smtClean="0">
                <a:sym typeface="Wingdings" panose="05000000000000000000" pitchFamily="2" charset="2"/>
              </a:rPr>
              <a:t> B  (A, B) =  (2,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4.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from A to B  (A, B) = (0,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5.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Fill</a:t>
            </a:r>
            <a:r>
              <a:rPr lang="en-US" dirty="0" smtClean="0">
                <a:sym typeface="Wingdings" panose="05000000000000000000" pitchFamily="2" charset="2"/>
              </a:rPr>
              <a:t> A  (A, B) = (5,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6.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from A to B  (A, B) = (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, 3)</a:t>
            </a:r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321444" y="4675588"/>
            <a:ext cx="2546994" cy="1983508"/>
            <a:chOff x="6626244" y="4132900"/>
            <a:chExt cx="2546994" cy="1983508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0" y="4661106"/>
              <a:ext cx="1828800" cy="864844"/>
              <a:chOff x="6477000" y="5222867"/>
              <a:chExt cx="1524000" cy="72070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840537" y="5222867"/>
                <a:ext cx="9144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risUPC" panose="020B0604020202020204" pitchFamily="34" charset="-34"/>
                    <a:cs typeface="IrisUPC" panose="020B0604020202020204" pitchFamily="34" charset="-34"/>
                  </a:rPr>
                  <a:t>00:05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477000" y="5558849"/>
                <a:ext cx="1524000" cy="384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risUPC" panose="020B0604020202020204" pitchFamily="34" charset="-34"/>
                    <a:cs typeface="IrisUPC" panose="020B0604020202020204" pitchFamily="34" charset="-34"/>
                  </a:rPr>
                  <a:t>DISARMED</a:t>
                </a:r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risUPC" panose="020B0604020202020204" pitchFamily="34" charset="-34"/>
                  <a:cs typeface="IrisUPC" panose="020B0604020202020204" pitchFamily="34" charset="-34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58000" y="5257800"/>
                <a:ext cx="7620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Explosion 2 7"/>
            <p:cNvSpPr/>
            <p:nvPr/>
          </p:nvSpPr>
          <p:spPr>
            <a:xfrm rot="1799013">
              <a:off x="6626244" y="4132900"/>
              <a:ext cx="2546994" cy="1983508"/>
            </a:xfrm>
            <a:prstGeom prst="irregularSeal2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Intelligent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673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Artificial Intelligence:</a:t>
            </a:r>
            <a:r>
              <a:rPr lang="en-US" altLang="zh-TW" dirty="0" smtClean="0">
                <a:ea typeface="新細明體" panose="02020500000000000000" pitchFamily="18" charset="-120"/>
              </a:rPr>
              <a:t> the field of computer science that seeks to build </a:t>
            </a:r>
            <a:r>
              <a:rPr lang="en-US" altLang="zh-TW" dirty="0" smtClean="0">
                <a:solidFill>
                  <a:srgbClr val="9A3416"/>
                </a:solidFill>
                <a:ea typeface="新細明體" panose="02020500000000000000" pitchFamily="18" charset="-120"/>
              </a:rPr>
              <a:t>autonomous machines</a:t>
            </a:r>
            <a:endParaRPr lang="en-US" altLang="zh-TW" b="1" dirty="0" smtClean="0">
              <a:solidFill>
                <a:srgbClr val="9A3416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Agent:</a:t>
            </a:r>
            <a:r>
              <a:rPr lang="en-US" altLang="zh-TW" dirty="0" smtClean="0">
                <a:ea typeface="新細明體" panose="02020500000000000000" pitchFamily="18" charset="-120"/>
              </a:rPr>
              <a:t> A “device” that responds to stimuli from its environment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E.g., robots, autonomous airplanes, network programs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goal of artificial intelligence is to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build agents that behave intelligently</a:t>
            </a:r>
          </a:p>
        </p:txBody>
      </p:sp>
    </p:spTree>
    <p:extLst>
      <p:ext uri="{BB962C8B-B14F-4D97-AF65-F5344CB8AC3E}">
        <p14:creationId xmlns:p14="http://schemas.microsoft.com/office/powerpoint/2010/main" val="39860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Alan Turing (</a:t>
            </a:r>
            <a:r>
              <a:rPr lang="da-DK" altLang="zh-TW" b="0" dirty="0"/>
              <a:t>23 June 1912 – 7 June 1954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52574"/>
            <a:ext cx="4648200" cy="4733925"/>
          </a:xfrm>
          <a:noFill/>
        </p:spPr>
        <p:txBody>
          <a:bodyPr lIns="92075" tIns="46038" rIns="92075" bIns="46038"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400" dirty="0">
                <a:ea typeface="新細明體" panose="02020500000000000000" pitchFamily="18" charset="-120"/>
              </a:rPr>
              <a:t>father of 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theoretical </a:t>
            </a:r>
            <a:r>
              <a:rPr lang="en-US" altLang="zh-TW" sz="2000" dirty="0">
                <a:ea typeface="新細明體" panose="02020500000000000000" pitchFamily="18" charset="-120"/>
              </a:rPr>
              <a:t>computer science and 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artificial intelligence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Cryptanalysis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a leading participant in the breaking of German ciphers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“Enigma”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see </a:t>
            </a:r>
            <a:r>
              <a:rPr lang="en-US" altLang="zh-TW" sz="2000" dirty="0">
                <a:ea typeface="新細明體" panose="02020500000000000000" pitchFamily="18" charset="-120"/>
              </a:rPr>
              <a:t>the movie “U-571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” on 2000.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Turing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Award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named after Alan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Turing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ea typeface="新細明體" panose="02020500000000000000" pitchFamily="18" charset="-120"/>
              </a:rPr>
              <a:t>"Nobel Prize of computing"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pic>
        <p:nvPicPr>
          <p:cNvPr id="1026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1725612"/>
            <a:ext cx="338137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10201</TotalTime>
  <Words>3567</Words>
  <Application>Microsoft Office PowerPoint</Application>
  <PresentationFormat>如螢幕大小 (4:3)</PresentationFormat>
  <Paragraphs>581</Paragraphs>
  <Slides>53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3" baseType="lpstr">
      <vt:lpstr>IrisUPC</vt:lpstr>
      <vt:lpstr>ヒラギノ角ゴ Pro W3</vt:lpstr>
      <vt:lpstr>新細明體</vt:lpstr>
      <vt:lpstr>Arial</vt:lpstr>
      <vt:lpstr>Calibri</vt:lpstr>
      <vt:lpstr>Courier New</vt:lpstr>
      <vt:lpstr>Times</vt:lpstr>
      <vt:lpstr>Times New Roman</vt:lpstr>
      <vt:lpstr>Wingdings</vt:lpstr>
      <vt:lpstr>123</vt:lpstr>
      <vt:lpstr>PowerPoint 簡報</vt:lpstr>
      <vt:lpstr>References</vt:lpstr>
      <vt:lpstr>Outline</vt:lpstr>
      <vt:lpstr>Outline</vt:lpstr>
      <vt:lpstr>PowerPoint 簡報</vt:lpstr>
      <vt:lpstr>Three possible operations</vt:lpstr>
      <vt:lpstr>How to solve it?</vt:lpstr>
      <vt:lpstr>Intelligent Agents</vt:lpstr>
      <vt:lpstr>Alan Turing (23 June 1912 – 7 June 1954)</vt:lpstr>
      <vt:lpstr>Turing Test</vt:lpstr>
      <vt:lpstr>Turing Test (Cont.)</vt:lpstr>
      <vt:lpstr>How to solve an AI problem (by a computer)?</vt:lpstr>
      <vt:lpstr>The production system for our water jug problem </vt:lpstr>
      <vt:lpstr>Reasoning in terms of production systems</vt:lpstr>
      <vt:lpstr>The state graph of our water jug problem</vt:lpstr>
      <vt:lpstr>Reasoning by Search Trees</vt:lpstr>
      <vt:lpstr>Search in the water jug problem (1/2)</vt:lpstr>
      <vt:lpstr>Search in the water jug problem (2/2)</vt:lpstr>
      <vt:lpstr>A naïve algorithm</vt:lpstr>
      <vt:lpstr>A naïve algorithm</vt:lpstr>
      <vt:lpstr>PowerPoint 簡報</vt:lpstr>
      <vt:lpstr>PowerPoint 簡報</vt:lpstr>
      <vt:lpstr>Outline</vt:lpstr>
      <vt:lpstr>C++ Containers</vt:lpstr>
      <vt:lpstr>“vector” data structure </vt:lpstr>
      <vt:lpstr>An vector example (1/5)</vt:lpstr>
      <vt:lpstr>An vector example (2/5)</vt:lpstr>
      <vt:lpstr>An vector example (3/5)</vt:lpstr>
      <vt:lpstr>An vector example (4/5)</vt:lpstr>
      <vt:lpstr>An vector example (5/5)</vt:lpstr>
      <vt:lpstr>for_each</vt:lpstr>
      <vt:lpstr>all_of</vt:lpstr>
      <vt:lpstr>A set example (1/4)</vt:lpstr>
      <vt:lpstr>A set example (2/4)</vt:lpstr>
      <vt:lpstr>A set example (3/4)</vt:lpstr>
      <vt:lpstr>A set example (4/4)</vt:lpstr>
      <vt:lpstr>std::next_permutation</vt:lpstr>
      <vt:lpstr>class bitset</vt:lpstr>
      <vt:lpstr>“map” data structure </vt:lpstr>
      <vt:lpstr>A map example (1/4)</vt:lpstr>
      <vt:lpstr>A map example (2/4)</vt:lpstr>
      <vt:lpstr>A map example (3/4)</vt:lpstr>
      <vt:lpstr>A map example (4/4)</vt:lpstr>
      <vt:lpstr>Outline</vt:lpstr>
      <vt:lpstr>The main function</vt:lpstr>
      <vt:lpstr>Definition of class Pouring (1/2)</vt:lpstr>
      <vt:lpstr>Definition of class Pouring (2/2)</vt:lpstr>
      <vt:lpstr>Pouring::solve (1/3)</vt:lpstr>
      <vt:lpstr>Pouring::solve (2/3)</vt:lpstr>
      <vt:lpstr>Pouring::solve (3/3)</vt:lpstr>
      <vt:lpstr>Pouring::extend</vt:lpstr>
      <vt:lpstr>Pouring::show_solutions</vt:lpstr>
      <vt:lpstr>Other similar search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2369</cp:revision>
  <dcterms:created xsi:type="dcterms:W3CDTF">2014-08-19T02:20:21Z</dcterms:created>
  <dcterms:modified xsi:type="dcterms:W3CDTF">2017-05-22T13:24:46Z</dcterms:modified>
</cp:coreProperties>
</file>