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32"/>
  </p:notesMasterIdLst>
  <p:sldIdLst>
    <p:sldId id="433" r:id="rId2"/>
    <p:sldId id="342" r:id="rId3"/>
    <p:sldId id="365" r:id="rId4"/>
    <p:sldId id="458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61" r:id="rId19"/>
    <p:sldId id="448" r:id="rId20"/>
    <p:sldId id="459" r:id="rId21"/>
    <p:sldId id="387" r:id="rId22"/>
    <p:sldId id="388" r:id="rId23"/>
    <p:sldId id="390" r:id="rId24"/>
    <p:sldId id="391" r:id="rId25"/>
    <p:sldId id="392" r:id="rId26"/>
    <p:sldId id="393" r:id="rId27"/>
    <p:sldId id="395" r:id="rId28"/>
    <p:sldId id="396" r:id="rId29"/>
    <p:sldId id="397" r:id="rId30"/>
    <p:sldId id="3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41"/>
    <a:srgbClr val="E6E6E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E261CC-0EDA-4E56-B8FC-55D9A57D0798}" type="slidenum">
              <a:rPr lang="zh-TW" altLang="en-US" smtClean="0"/>
              <a:pPr>
                <a:defRPr/>
              </a:pPr>
              <a:t>21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5492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393D23-718C-4E84-BFD9-19ABB0A8F1B5}" type="slidenum">
              <a:rPr lang="zh-TW" altLang="en-US" smtClean="0"/>
              <a:pPr>
                <a:defRPr/>
              </a:pPr>
              <a:t>30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7185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9BA376-A9C8-452F-B327-35E1E15F1751}" type="slidenum">
              <a:rPr lang="zh-TW" altLang="en-US" smtClean="0"/>
              <a:pPr>
                <a:defRPr/>
              </a:pPr>
              <a:t>22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0894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C01C5-1D32-4760-AEAB-5C43DFD9BC47}" type="slidenum">
              <a:rPr lang="zh-TW" altLang="en-US" smtClean="0"/>
              <a:pPr>
                <a:defRPr/>
              </a:pPr>
              <a:t>23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4822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1EFC79-04D5-4673-A078-96662061EBE6}" type="slidenum">
              <a:rPr lang="zh-TW" altLang="en-US" smtClean="0"/>
              <a:pPr>
                <a:defRPr/>
              </a:pPr>
              <a:t>24</a:t>
            </a:fld>
            <a:endParaRPr lang="en-US" altLang="zh-TW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7473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4BB1FC-6E4B-4DA3-B289-58DB0C715AF1}" type="slidenum">
              <a:rPr lang="zh-TW" altLang="en-US" smtClean="0"/>
              <a:pPr>
                <a:defRPr/>
              </a:pPr>
              <a:t>25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429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1F149D-444C-499D-A4EF-4D0CF79495F4}" type="slidenum">
              <a:rPr lang="zh-TW" altLang="en-US" smtClean="0"/>
              <a:pPr>
                <a:defRPr/>
              </a:pPr>
              <a:t>26</a:t>
            </a:fld>
            <a:endParaRPr lang="en-US" altLang="zh-TW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4723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942A5-4095-421D-8127-843B7C98D382}" type="slidenum">
              <a:rPr lang="zh-TW" altLang="en-US" smtClean="0"/>
              <a:pPr>
                <a:defRPr/>
              </a:pPr>
              <a:t>27</a:t>
            </a:fld>
            <a:endParaRPr lang="en-US" altLang="zh-TW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7874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A52D5-4E4D-4785-A067-06A60A23674B}" type="slidenum">
              <a:rPr lang="zh-TW" altLang="en-US" smtClean="0"/>
              <a:pPr>
                <a:defRPr/>
              </a:pPr>
              <a:t>28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57602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27E439-D9E9-4077-843A-D6BC53876F1B}" type="slidenum">
              <a:rPr lang="zh-TW" altLang="en-US" smtClean="0"/>
              <a:pPr>
                <a:defRPr/>
              </a:pPr>
              <a:t>29</a:t>
            </a:fld>
            <a:endParaRPr lang="en-US" altLang="zh-TW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351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ssionaries_and_cannibals_problem" TargetMode="External"/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velgames.com/en/spgames/missionari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Artificial Intelligence: Searching (II) </a:t>
            </a:r>
          </a:p>
          <a:p>
            <a:pPr algn="ctr"/>
            <a:endParaRPr kumimoji="1" lang="zh-TW" altLang="en-US" kern="0" dirty="0">
              <a:solidFill>
                <a:schemeClr val="tx1"/>
              </a:solidFill>
              <a:latin typeface="Times" panose="0202060306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(5/7)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54" y="1360476"/>
            <a:ext cx="5696745" cy="2524477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54" y="4024488"/>
            <a:ext cx="567769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(6/7)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80" y="1335075"/>
            <a:ext cx="5658640" cy="2448267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8" y="3884771"/>
            <a:ext cx="572532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(7/7)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2015839"/>
            <a:ext cx="5687219" cy="2438740"/>
          </a:xfrm>
        </p:spPr>
      </p:pic>
    </p:spTree>
    <p:extLst>
      <p:ext uri="{BB962C8B-B14F-4D97-AF65-F5344CB8AC3E}">
        <p14:creationId xmlns:p14="http://schemas.microsoft.com/office/powerpoint/2010/main" val="19288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main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{3, 3};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p(people);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p.show_solutions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4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class </a:t>
            </a:r>
            <a:r>
              <a:rPr lang="en-US" altLang="zh-TW" dirty="0"/>
              <a:t>Crossing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&lt;set&gt;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&lt;iterator&gt;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= vector&lt;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US" altLang="zh-TW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Crossing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npeople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713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class </a:t>
            </a:r>
            <a:r>
              <a:rPr lang="en-US" altLang="zh-TW" dirty="0"/>
              <a:t>Crossing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_paths;  // trial paths in progress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_explored;     // explored states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_solutions;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Crossing(vector&lt;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np): 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npeople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{np} {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altLang="zh-TW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(State s,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missionary,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cannibal)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the validity of a state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set&lt;State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all people are at the right bank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found(State s)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steps)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show_solutions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};//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class Crossing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1049" y="2590800"/>
            <a:ext cx="460254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State = vector&lt;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18808"/>
            <a:ext cx="59618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 missionaries at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bank, 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 cannibals at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bank,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 missionaries at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bank,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 cannibals at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bank,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boat at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(=1) 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(=-1)]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548193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State: [3, 3, 0, 0, 1]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995" y="381000"/>
            <a:ext cx="64652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describe a solution?</a:t>
            </a:r>
          </a:p>
          <a:p>
            <a:r>
              <a:rPr lang="en-US" sz="2800" dirty="0" smtClean="0"/>
              <a:t>	as a sequence of state transitions</a:t>
            </a:r>
          </a:p>
          <a:p>
            <a:r>
              <a:rPr lang="en-US" sz="2800" dirty="0" smtClean="0"/>
              <a:t>How to represent a state?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as a 5-d vector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3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828800"/>
            <a:ext cx="900759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npeople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many missionaries and cannibals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use vector&lt;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as a tuple 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first integer indicate the number of missionaries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second integer indicates the number of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cannibals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will append another three components to _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npeople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to create a 5-d state vector as mentioned earlier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set&lt;list&lt;State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_paths;  // trial paths in progress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_explored;     // explored states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set&lt;list&lt;State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_solutions;</a:t>
            </a:r>
          </a:p>
        </p:txBody>
      </p:sp>
    </p:spTree>
    <p:extLst>
      <p:ext uri="{BB962C8B-B14F-4D97-AF65-F5344CB8AC3E}">
        <p14:creationId xmlns:p14="http://schemas.microsoft.com/office/powerpoint/2010/main" val="6093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6136616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State Go(State 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missionary,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cannibal)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s[0] = s[0] - s[4]*missionary;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s[1] = s[1] - s[4]*cannibal;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s[2] = s[2] + s[4]*missionary;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s[3] = s[3] + s[4]*cannibal;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s[4] = -s[4];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1892" y="3276600"/>
            <a:ext cx="5083175" cy="989602"/>
            <a:chOff x="708025" y="4339694"/>
            <a:chExt cx="7064375" cy="1375306"/>
          </a:xfrm>
        </p:grpSpPr>
        <p:pic>
          <p:nvPicPr>
            <p:cNvPr id="3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0" y="4636028"/>
              <a:ext cx="1143000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458" y="4339694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0" y="4498444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850" y="4707466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61561" y="5334998"/>
            <a:ext cx="5083175" cy="989602"/>
            <a:chOff x="708025" y="4339694"/>
            <a:chExt cx="7064375" cy="1375306"/>
          </a:xfrm>
        </p:grpSpPr>
        <p:pic>
          <p:nvPicPr>
            <p:cNvPr id="14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138" y="4636028"/>
              <a:ext cx="1143000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296" y="4339694"/>
              <a:ext cx="717551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138" y="4498445"/>
              <a:ext cx="717551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850" y="4707466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5824604" y="3568824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s: [2, 2, 1, 1, 1]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6400" y="5635333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[1, 1, 2, 2, -1]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4685943"/>
            <a:ext cx="23374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Go(s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1);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626325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set&lt;State&gt; extend(State 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set&lt;State&gt;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m=0; m&lt;=2; m++)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c=0; c&lt;=2;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// a boat can take one or two people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m+c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&gt;=1 &amp;&amp;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m+c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&lt;=2)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Go(s, m, c);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(valid(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nextStates.insert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3788" y="4969506"/>
            <a:ext cx="2597307" cy="505648"/>
            <a:chOff x="708025" y="4339694"/>
            <a:chExt cx="7064375" cy="1375306"/>
          </a:xfrm>
        </p:grpSpPr>
        <p:pic>
          <p:nvPicPr>
            <p:cNvPr id="5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0" y="4636028"/>
              <a:ext cx="1143000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458" y="4339694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0" y="4498444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850" y="4707466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429000" y="4953000"/>
            <a:ext cx="2397416" cy="505648"/>
            <a:chOff x="708025" y="4339694"/>
            <a:chExt cx="6520695" cy="1375306"/>
          </a:xfrm>
        </p:grpSpPr>
        <p:pic>
          <p:nvPicPr>
            <p:cNvPr id="15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849" y="4636029"/>
              <a:ext cx="1142999" cy="904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006" y="433969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849" y="4498443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171" y="4707466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3422493" y="5562600"/>
            <a:ext cx="2403923" cy="505648"/>
            <a:chOff x="708025" y="4339694"/>
            <a:chExt cx="6538393" cy="1375306"/>
          </a:xfrm>
        </p:grpSpPr>
        <p:pic>
          <p:nvPicPr>
            <p:cNvPr id="25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849" y="4636029"/>
              <a:ext cx="1142999" cy="904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006" y="433969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74" y="472271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869" y="4707466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3290585" y="6140942"/>
            <a:ext cx="2535831" cy="454479"/>
            <a:chOff x="349250" y="4478867"/>
            <a:chExt cx="6897168" cy="1236133"/>
          </a:xfrm>
        </p:grpSpPr>
        <p:pic>
          <p:nvPicPr>
            <p:cNvPr id="35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104" y="4636028"/>
              <a:ext cx="1142999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104" y="4498445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869" y="4707466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" y="4707466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6324600" y="4953000"/>
            <a:ext cx="2265508" cy="505648"/>
            <a:chOff x="1066800" y="4339694"/>
            <a:chExt cx="6161920" cy="1375306"/>
          </a:xfrm>
        </p:grpSpPr>
        <p:pic>
          <p:nvPicPr>
            <p:cNvPr id="46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51" y="4636029"/>
              <a:ext cx="1142999" cy="904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Connector 46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308" y="433969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2" y="470746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171" y="4707466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534" y="4562039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6248400" y="5562600"/>
            <a:ext cx="2514471" cy="510510"/>
            <a:chOff x="445385" y="4326469"/>
            <a:chExt cx="6839071" cy="1388531"/>
          </a:xfrm>
        </p:grpSpPr>
        <p:pic>
          <p:nvPicPr>
            <p:cNvPr id="56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887" y="4636028"/>
              <a:ext cx="1142999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85" y="4724400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337" y="4326469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887" y="4498445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907" y="4707466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33" y="4724400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6" name="Straight Connector 65"/>
          <p:cNvCxnSpPr/>
          <p:nvPr/>
        </p:nvCxnSpPr>
        <p:spPr>
          <a:xfrm>
            <a:off x="3290585" y="5837895"/>
            <a:ext cx="27292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76600" y="6400800"/>
            <a:ext cx="27292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096000" y="5257800"/>
            <a:ext cx="27292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eft Brace 69"/>
          <p:cNvSpPr/>
          <p:nvPr/>
        </p:nvSpPr>
        <p:spPr>
          <a:xfrm>
            <a:off x="2971800" y="4969506"/>
            <a:ext cx="318785" cy="1625915"/>
          </a:xfrm>
          <a:prstGeom prst="leftBrace">
            <a:avLst>
              <a:gd name="adj1" fmla="val 56139"/>
              <a:gd name="adj2" fmla="val 5000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flipH="1">
            <a:off x="8824476" y="4953000"/>
            <a:ext cx="243324" cy="1625915"/>
          </a:xfrm>
          <a:prstGeom prst="leftBrace">
            <a:avLst>
              <a:gd name="adj1" fmla="val 56139"/>
              <a:gd name="adj2" fmla="val 5000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References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27663"/>
            <a:ext cx="8305800" cy="479334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The Missionaries and Cannibals 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Problem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hlinkClick r:id="rId3"/>
              </a:rPr>
              <a:t>http://en.wikipedia.org/wiki/Missionaries_and_cannibals_problem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lvl="1"/>
            <a:r>
              <a:rPr lang="en-US" altLang="zh-TW" sz="2000" dirty="0">
                <a:latin typeface="Calibri" panose="020F0502020204030204" pitchFamily="34" charset="0"/>
              </a:rPr>
              <a:t>Online Game: </a:t>
            </a:r>
            <a:r>
              <a:rPr lang="en-US" altLang="zh-TW" sz="2000" dirty="0">
                <a:latin typeface="Calibri" panose="020F0502020204030204" pitchFamily="34" charset="0"/>
                <a:hlinkClick r:id="rId4"/>
              </a:rPr>
              <a:t>http://www.novelgames.com/en/spgames/missionaries</a:t>
            </a:r>
            <a:r>
              <a:rPr lang="en-US" altLang="zh-TW" sz="2000" dirty="0" smtClean="0">
                <a:latin typeface="Calibri" panose="020F0502020204030204" pitchFamily="34" charset="0"/>
                <a:hlinkClick r:id="rId4"/>
              </a:rPr>
              <a:t>/</a:t>
            </a:r>
            <a:endParaRPr lang="en-US" altLang="zh-TW" sz="2000" dirty="0">
              <a:latin typeface="Calibri" panose="020F0502020204030204" pitchFamily="34" charset="0"/>
              <a:ea typeface="新細明體" panose="02020500000000000000" pitchFamily="18" charset="-120"/>
              <a:hlinkClick r:id="rId2"/>
            </a:endParaRPr>
          </a:p>
          <a:p>
            <a:r>
              <a:rPr lang="en-US" altLang="zh-TW" sz="2400" dirty="0" err="1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J.Glenn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</a:t>
            </a:r>
            <a:r>
              <a:rPr lang="en-US" altLang="zh-TW" sz="2400" dirty="0" err="1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Brookshear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"Computer Science - AN OVERVIEW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",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609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The Missionaries and Cannibals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Problem</a:t>
            </a: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The </a:t>
            </a:r>
            <a:r>
              <a:rPr lang="en-US" altLang="zh-TW" b="1" smtClean="0">
                <a:ea typeface="新細明體" panose="02020500000000000000" pitchFamily="18" charset="-120"/>
              </a:rPr>
              <a:t>Eight-Puzzle problem</a:t>
            </a:r>
            <a:endParaRPr lang="en-US" altLang="zh-TW" b="1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0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An unsolved </a:t>
            </a:r>
            <a:b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</a:br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eight-puzzle</a:t>
            </a:r>
          </a:p>
        </p:txBody>
      </p:sp>
      <p:pic>
        <p:nvPicPr>
          <p:cNvPr id="18435" name="Picture 3" descr="fig_10_0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b="5681"/>
          <a:stretch>
            <a:fillRect/>
          </a:stretch>
        </p:blipFill>
        <p:spPr bwMode="auto">
          <a:xfrm>
            <a:off x="2743200" y="1905000"/>
            <a:ext cx="35591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A sample search tree</a:t>
            </a:r>
          </a:p>
        </p:txBody>
      </p:sp>
      <p:pic>
        <p:nvPicPr>
          <p:cNvPr id="19459" name="Picture 3" descr="fig_10_06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00200"/>
            <a:ext cx="72009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985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Heuristic Strategies (1/3)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85323"/>
            <a:ext cx="8382000" cy="472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search tree generated in an attempt to solve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more complex problem</a:t>
            </a:r>
            <a:r>
              <a:rPr lang="en-US" altLang="zh-TW" dirty="0" smtClean="0">
                <a:ea typeface="新細明體" charset="-120"/>
              </a:rPr>
              <a:t> could grow much larger.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Developing a full search tree will be </a:t>
            </a:r>
            <a:r>
              <a:rPr lang="en-US" altLang="zh-TW" i="1" dirty="0" smtClean="0">
                <a:solidFill>
                  <a:srgbClr val="0000FF"/>
                </a:solidFill>
                <a:ea typeface="新細明體" charset="-120"/>
              </a:rPr>
              <a:t>impractical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One strategy: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change the order</a:t>
            </a:r>
            <a:r>
              <a:rPr lang="en-US" altLang="zh-TW" dirty="0" smtClean="0">
                <a:ea typeface="新細明體" charset="-120"/>
              </a:rPr>
              <a:t> in which the search tree is constructed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Breadth-first: layer by layer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Depth-first: building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more promising paths</a:t>
            </a:r>
            <a:r>
              <a:rPr lang="en-US" altLang="zh-TW" dirty="0" smtClean="0">
                <a:ea typeface="新細明體" charset="-120"/>
              </a:rPr>
              <a:t> rather than horizontal layers. (following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intuition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9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Heuristic Strategies (2/3)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Intuitive methods: need a way of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identifying</a:t>
            </a:r>
            <a:r>
              <a:rPr lang="en-US" altLang="zh-TW" dirty="0" smtClean="0">
                <a:ea typeface="新細明體" charset="-120"/>
              </a:rPr>
              <a:t> which of several states appears to be the most promising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ea typeface="新細明體" charset="-120"/>
              </a:rPr>
              <a:t>Heuristic:</a:t>
            </a:r>
            <a:r>
              <a:rPr lang="en-US" altLang="zh-TW" dirty="0" smtClean="0">
                <a:ea typeface="新細明體" charset="-120"/>
              </a:rPr>
              <a:t>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quantitative value</a:t>
            </a:r>
            <a:r>
              <a:rPr lang="en-US" altLang="zh-TW" dirty="0" smtClean="0">
                <a:ea typeface="新細明體" charset="-120"/>
              </a:rPr>
              <a:t> associated with each state that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estimates the distance</a:t>
            </a:r>
            <a:r>
              <a:rPr lang="en-US" altLang="zh-TW" dirty="0" smtClean="0">
                <a:ea typeface="新細明體" charset="-120"/>
              </a:rPr>
              <a:t> to a goal</a:t>
            </a:r>
          </a:p>
        </p:txBody>
      </p:sp>
    </p:spTree>
    <p:extLst>
      <p:ext uri="{BB962C8B-B14F-4D97-AF65-F5344CB8AC3E}">
        <p14:creationId xmlns:p14="http://schemas.microsoft.com/office/powerpoint/2010/main" val="7290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Heuristic Strategies (3/3)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7658"/>
            <a:ext cx="8382000" cy="472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Possible heuristics for the eight-puzzle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The number of tiles that are out of place + how far out of position</a:t>
            </a:r>
          </a:p>
          <a:p>
            <a:pPr lvl="2" eaLnBrk="1" hangingPunct="1"/>
            <a:r>
              <a:rPr lang="en-US" altLang="zh-TW" dirty="0" smtClean="0">
                <a:ea typeface="新細明體" charset="-120"/>
              </a:rPr>
              <a:t>measure the distance each tile is from its destination and add these values to obtain a single quantity</a:t>
            </a:r>
          </a:p>
        </p:txBody>
      </p:sp>
    </p:spTree>
    <p:extLst>
      <p:ext uri="{BB962C8B-B14F-4D97-AF65-F5344CB8AC3E}">
        <p14:creationId xmlns:p14="http://schemas.microsoft.com/office/powerpoint/2010/main" val="415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An unsolved </a:t>
            </a:r>
            <a:b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</a:br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eight-puzzle</a:t>
            </a:r>
          </a:p>
        </p:txBody>
      </p:sp>
      <p:pic>
        <p:nvPicPr>
          <p:cNvPr id="24579" name="Picture 3" descr="fig_10_08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51075"/>
            <a:ext cx="76200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730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The beginnings of our heuristic search</a:t>
            </a:r>
          </a:p>
        </p:txBody>
      </p:sp>
      <p:pic>
        <p:nvPicPr>
          <p:cNvPr id="26627" name="Picture 3" descr="fig_10_10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28775"/>
            <a:ext cx="57150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671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The search tree after two passes</a:t>
            </a:r>
          </a:p>
        </p:txBody>
      </p:sp>
      <p:pic>
        <p:nvPicPr>
          <p:cNvPr id="27651" name="Picture 3" descr="fig_10_11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600200"/>
            <a:ext cx="45402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585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The search tree after three passes</a:t>
            </a:r>
          </a:p>
        </p:txBody>
      </p:sp>
      <p:pic>
        <p:nvPicPr>
          <p:cNvPr id="28675" name="Picture 3" descr="fig_10_12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600200"/>
            <a:ext cx="4470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914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Missionaries and Cannibals </a:t>
            </a:r>
            <a:r>
              <a:rPr lang="en-US" altLang="zh-TW" dirty="0" smtClean="0">
                <a:ea typeface="新細明體" panose="02020500000000000000" pitchFamily="18" charset="-120"/>
              </a:rPr>
              <a:t>Problem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Eight-Puzzle problem</a:t>
            </a:r>
          </a:p>
        </p:txBody>
      </p:sp>
    </p:spTree>
    <p:extLst>
      <p:ext uri="{BB962C8B-B14F-4D97-AF65-F5344CB8AC3E}">
        <p14:creationId xmlns:p14="http://schemas.microsoft.com/office/powerpoint/2010/main" val="3395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3657600" cy="2895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The complete search tree formed by our heuristic system</a:t>
            </a:r>
          </a:p>
        </p:txBody>
      </p:sp>
      <p:pic>
        <p:nvPicPr>
          <p:cNvPr id="29699" name="Picture 3" descr="fig_10_13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8600"/>
            <a:ext cx="5481638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30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b="1" dirty="0">
                <a:ea typeface="新細明體" panose="02020500000000000000" pitchFamily="18" charset="-120"/>
              </a:rPr>
              <a:t>The Missionaries and Cannibals </a:t>
            </a:r>
            <a:r>
              <a:rPr lang="en-US" altLang="zh-TW" b="1" dirty="0" smtClean="0">
                <a:ea typeface="新細明體" panose="02020500000000000000" pitchFamily="18" charset="-120"/>
              </a:rPr>
              <a:t>Problem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Eight-Puzzle problem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6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40911"/>
            <a:ext cx="7886700" cy="4351338"/>
          </a:xfrm>
        </p:spPr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hree </a:t>
            </a:r>
            <a:r>
              <a:rPr lang="en-US" altLang="zh-TW" dirty="0"/>
              <a:t>missionaries and three cannibals must cross a river using a </a:t>
            </a:r>
            <a:r>
              <a:rPr lang="en-US" altLang="zh-TW" dirty="0" smtClean="0"/>
              <a:t>boat.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The boat </a:t>
            </a:r>
            <a:r>
              <a:rPr lang="en-US" altLang="zh-TW" dirty="0"/>
              <a:t>can carry at most two </a:t>
            </a:r>
            <a:r>
              <a:rPr lang="en-US" altLang="zh-TW" dirty="0" smtClean="0"/>
              <a:t>people.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The boat cannot cross the river by itself with no people on board.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For both banks, if there are missionaries present on the bank, they cannot be outnumbered by cannibals (if they were, the cannibals would eat the missionaries). </a:t>
            </a:r>
          </a:p>
        </p:txBody>
      </p:sp>
    </p:spTree>
    <p:extLst>
      <p:ext uri="{BB962C8B-B14F-4D97-AF65-F5344CB8AC3E}">
        <p14:creationId xmlns:p14="http://schemas.microsoft.com/office/powerpoint/2010/main" val="20024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solve this problem? 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6992"/>
            <a:ext cx="8305800" cy="4114800"/>
          </a:xfrm>
        </p:spPr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ne of the solutions is shown below.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544276"/>
            <a:ext cx="569674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(2/7)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4" b="7369"/>
          <a:stretch/>
        </p:blipFill>
        <p:spPr>
          <a:xfrm>
            <a:off x="1723627" y="1419745"/>
            <a:ext cx="5696745" cy="2318198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6" y="3925384"/>
            <a:ext cx="569674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(3/7)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1360476"/>
            <a:ext cx="5668166" cy="2448267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3914936"/>
            <a:ext cx="568721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(4/7)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64" y="1411278"/>
            <a:ext cx="5706271" cy="2476846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3975264"/>
            <a:ext cx="569674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10056</TotalTime>
  <Words>829</Words>
  <Application>Microsoft Office PowerPoint</Application>
  <PresentationFormat>如螢幕大小 (4:3)</PresentationFormat>
  <Paragraphs>152</Paragraphs>
  <Slides>30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123</vt:lpstr>
      <vt:lpstr>PowerPoint 簡報</vt:lpstr>
      <vt:lpstr>References</vt:lpstr>
      <vt:lpstr>Outline</vt:lpstr>
      <vt:lpstr>Outline</vt:lpstr>
      <vt:lpstr>Problem Description</vt:lpstr>
      <vt:lpstr>How to solve this problem? (1/7)</vt:lpstr>
      <vt:lpstr>How to solve this problem? (2/7)</vt:lpstr>
      <vt:lpstr>How to solve this problem? (3/7)</vt:lpstr>
      <vt:lpstr>How to solve this problem? (4/7)</vt:lpstr>
      <vt:lpstr>How to solve this problem? (5/7)</vt:lpstr>
      <vt:lpstr>How to solve this problem? (6/7)</vt:lpstr>
      <vt:lpstr>How to solve this problem? (7/7)</vt:lpstr>
      <vt:lpstr>The main function</vt:lpstr>
      <vt:lpstr>Definition of class Crossing (1/2)</vt:lpstr>
      <vt:lpstr>Definition of class Crossing (2/2)</vt:lpstr>
      <vt:lpstr>PowerPoint 簡報</vt:lpstr>
      <vt:lpstr>PowerPoint 簡報</vt:lpstr>
      <vt:lpstr>PowerPoint 簡報</vt:lpstr>
      <vt:lpstr>PowerPoint 簡報</vt:lpstr>
      <vt:lpstr>Outline</vt:lpstr>
      <vt:lpstr>An unsolved  eight-puzzle</vt:lpstr>
      <vt:lpstr>A sample search tree</vt:lpstr>
      <vt:lpstr>Heuristic Strategies (1/3)</vt:lpstr>
      <vt:lpstr>Heuristic Strategies (2/3)</vt:lpstr>
      <vt:lpstr>Heuristic Strategies (3/3)</vt:lpstr>
      <vt:lpstr>An unsolved  eight-puzzle</vt:lpstr>
      <vt:lpstr>The beginnings of our heuristic search</vt:lpstr>
      <vt:lpstr>The search tree after two passes</vt:lpstr>
      <vt:lpstr>The search tree after three passes</vt:lpstr>
      <vt:lpstr>The complete search tree formed by our heuristic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springping65@gmail.com</cp:lastModifiedBy>
  <cp:revision>2364</cp:revision>
  <dcterms:created xsi:type="dcterms:W3CDTF">2014-08-19T02:20:21Z</dcterms:created>
  <dcterms:modified xsi:type="dcterms:W3CDTF">2019-05-27T13:41:41Z</dcterms:modified>
</cp:coreProperties>
</file>