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65" r:id="rId6"/>
    <p:sldId id="264" r:id="rId7"/>
    <p:sldId id="266" r:id="rId8"/>
    <p:sldId id="267" r:id="rId9"/>
    <p:sldId id="268" r:id="rId10"/>
    <p:sldId id="271" r:id="rId11"/>
    <p:sldId id="258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怡君 林" initials="怡君" lastIdx="1" clrIdx="0">
    <p:extLst>
      <p:ext uri="{19B8F6BF-5375-455C-9EA6-DF929625EA0E}">
        <p15:presenceInfo xmlns:p15="http://schemas.microsoft.com/office/powerpoint/2012/main" userId="363253fa3a5e4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1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9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26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DA32-250C-485D-A818-8288530C7B9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11485 - Use </a:t>
            </a:r>
            <a:r>
              <a:rPr lang="en-US" altLang="zh-TW" b="1" dirty="0" err="1">
                <a:latin typeface="+mn-lt"/>
                <a:ea typeface="微軟正黑體" panose="020B0604030504040204" pitchFamily="34" charset="-120"/>
              </a:rPr>
              <a:t>std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::</a:t>
            </a:r>
            <a:r>
              <a:rPr lang="en-US" altLang="zh-TW" b="1" dirty="0" smtClean="0">
                <a:latin typeface="+mn-lt"/>
                <a:ea typeface="微軟正黑體" panose="020B0604030504040204" pitchFamily="34" charset="-120"/>
              </a:rPr>
              <a:t>set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This problem will help you understand how to use 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::set </a:t>
            </a:r>
            <a:r>
              <a:rPr lang="en-US" altLang="zh-TW" sz="2800" dirty="0" smtClean="0"/>
              <a:t>and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comparator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98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dirty="0" smtClean="0"/>
              <a:t>We can use </a:t>
            </a:r>
            <a:r>
              <a:rPr lang="en-US" altLang="zh-TW" dirty="0" smtClean="0">
                <a:solidFill>
                  <a:srgbClr val="0070C0"/>
                </a:solidFill>
              </a:rPr>
              <a:t>set&lt;vector&lt;</a:t>
            </a: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</a:rPr>
              <a:t>&gt;&gt; </a:t>
            </a:r>
            <a:r>
              <a:rPr lang="en-US" altLang="zh-TW" dirty="0" smtClean="0"/>
              <a:t>to store these sequences</a:t>
            </a:r>
          </a:p>
          <a:p>
            <a:r>
              <a:rPr lang="en-US" altLang="zh-TW" dirty="0" smtClean="0"/>
              <a:t>But we also need to output sequences </a:t>
            </a:r>
            <a:r>
              <a:rPr lang="en-US" altLang="zh-TW" dirty="0" smtClean="0">
                <a:solidFill>
                  <a:srgbClr val="FF0000"/>
                </a:solidFill>
              </a:rPr>
              <a:t>from the smallest key to the biggest key</a:t>
            </a:r>
            <a:r>
              <a:rPr lang="en-US" altLang="zh-TW" dirty="0" smtClean="0"/>
              <a:t> of set.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So, we need to use </a:t>
            </a:r>
            <a:r>
              <a:rPr lang="en-US" altLang="zh-TW" dirty="0" smtClean="0">
                <a:solidFill>
                  <a:srgbClr val="FF0000"/>
                </a:solidFill>
              </a:rPr>
              <a:t>comparator </a:t>
            </a:r>
            <a:r>
              <a:rPr lang="en-US" altLang="zh-TW" dirty="0" smtClean="0"/>
              <a:t>to finish it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.g., set&lt;vector&lt;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&gt;, </a:t>
            </a:r>
            <a:r>
              <a:rPr lang="en-US" altLang="zh-TW" dirty="0" err="1" smtClean="0"/>
              <a:t>mycompare</a:t>
            </a:r>
            <a:r>
              <a:rPr lang="en-US" altLang="zh-TW" dirty="0" smtClean="0"/>
              <a:t>&gt; s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984933" y="538540"/>
            <a:ext cx="3089941" cy="1196917"/>
            <a:chOff x="4984933" y="538540"/>
            <a:chExt cx="3089941" cy="1196917"/>
          </a:xfrm>
        </p:grpSpPr>
        <p:sp>
          <p:nvSpPr>
            <p:cNvPr id="4" name="矩形 3"/>
            <p:cNvSpPr/>
            <p:nvPr/>
          </p:nvSpPr>
          <p:spPr>
            <a:xfrm>
              <a:off x="5546638" y="538540"/>
              <a:ext cx="25282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rgbClr val="0070C0"/>
                  </a:solidFill>
                </a:rPr>
                <a:t>#include &lt;set&gt;</a:t>
              </a:r>
            </a:p>
            <a:p>
              <a:r>
                <a:rPr lang="zh-TW" altLang="en-US" sz="2400" dirty="0">
                  <a:solidFill>
                    <a:srgbClr val="0070C0"/>
                  </a:solidFill>
                </a:rPr>
                <a:t>#include &lt;vector&gt;</a:t>
              </a:r>
            </a:p>
          </p:txBody>
        </p:sp>
        <p:sp>
          <p:nvSpPr>
            <p:cNvPr id="5" name="向右箭號 4"/>
            <p:cNvSpPr/>
            <p:nvPr/>
          </p:nvSpPr>
          <p:spPr>
            <a:xfrm rot="19150151">
              <a:off x="4984933" y="1350445"/>
              <a:ext cx="496218" cy="38501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646424" y="4731996"/>
            <a:ext cx="3557897" cy="1019438"/>
            <a:chOff x="3646424" y="4731996"/>
            <a:chExt cx="3557897" cy="1019438"/>
          </a:xfrm>
        </p:grpSpPr>
        <p:sp>
          <p:nvSpPr>
            <p:cNvPr id="7" name="矩形 6"/>
            <p:cNvSpPr/>
            <p:nvPr/>
          </p:nvSpPr>
          <p:spPr>
            <a:xfrm>
              <a:off x="3646424" y="5228214"/>
              <a:ext cx="35578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define our comparator </a:t>
              </a:r>
              <a:endParaRPr lang="zh-TW" altLang="en-US" sz="2800" dirty="0"/>
            </a:p>
          </p:txBody>
        </p:sp>
        <p:sp>
          <p:nvSpPr>
            <p:cNvPr id="8" name="向右箭號 7"/>
            <p:cNvSpPr/>
            <p:nvPr/>
          </p:nvSpPr>
          <p:spPr>
            <a:xfrm rot="5400000">
              <a:off x="4863843" y="4787599"/>
              <a:ext cx="496218" cy="3850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6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70C0"/>
                </a:solidFill>
              </a:rPr>
              <a:t>struct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mycompare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bool</a:t>
            </a:r>
            <a:r>
              <a:rPr lang="en-US" altLang="zh-TW" sz="2400" dirty="0" smtClean="0"/>
              <a:t> operator() (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vector&lt;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/>
              <a:t>&gt;&amp; lhs, 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vector&lt;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/>
              <a:t>&gt;&amp; </a:t>
            </a:r>
            <a:r>
              <a:rPr lang="en-US" altLang="zh-TW" sz="2400" dirty="0" err="1" smtClean="0"/>
              <a:t>rhs</a:t>
            </a:r>
            <a:r>
              <a:rPr lang="en-US" altLang="zh-TW" sz="2400" dirty="0" smtClean="0"/>
              <a:t>) </a:t>
            </a:r>
            <a:r>
              <a:rPr lang="en-US" altLang="zh-TW" sz="2400" dirty="0" err="1" smtClean="0"/>
              <a:t>const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{</a:t>
            </a:r>
          </a:p>
          <a:p>
            <a:pPr marL="0" indent="0">
              <a:buNone/>
            </a:pPr>
            <a:r>
              <a:rPr lang="en-US" altLang="zh-TW" sz="2400" dirty="0" smtClean="0"/>
              <a:t>	…….	</a:t>
            </a:r>
          </a:p>
          <a:p>
            <a:pPr marL="0" indent="0">
              <a:buNone/>
            </a:pPr>
            <a:r>
              <a:rPr lang="en-US" altLang="zh-TW" sz="2400" dirty="0" smtClean="0"/>
              <a:t>    }</a:t>
            </a:r>
          </a:p>
          <a:p>
            <a:pPr marL="0" indent="0">
              <a:buNone/>
            </a:pPr>
            <a:r>
              <a:rPr lang="en-US" altLang="zh-TW" sz="2400" dirty="0" smtClean="0"/>
              <a:t>};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7475" y="365760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 We can define our comparator here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38487" y="5405318"/>
            <a:ext cx="8843963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Take two values of the same type of those contained in the set,</a:t>
            </a:r>
          </a:p>
          <a:p>
            <a:r>
              <a:rPr lang="en-US" altLang="zh-TW" sz="2400" dirty="0" smtClean="0"/>
              <a:t>return </a:t>
            </a:r>
            <a:r>
              <a:rPr lang="en-US" altLang="zh-TW" sz="2400" dirty="0" smtClean="0">
                <a:solidFill>
                  <a:srgbClr val="FF0000"/>
                </a:solidFill>
              </a:rPr>
              <a:t>true</a:t>
            </a:r>
            <a:r>
              <a:rPr lang="en-US" altLang="zh-TW" sz="2400" dirty="0" smtClean="0"/>
              <a:t> if the first argument goes before the second argument,</a:t>
            </a:r>
          </a:p>
          <a:p>
            <a:r>
              <a:rPr lang="en-US" altLang="zh-TW" sz="2400" dirty="0" smtClean="0"/>
              <a:t>and </a:t>
            </a:r>
            <a:r>
              <a:rPr lang="en-US" altLang="zh-TW" sz="2400" dirty="0" smtClean="0">
                <a:solidFill>
                  <a:srgbClr val="FF0000"/>
                </a:solidFill>
              </a:rPr>
              <a:t>false</a:t>
            </a:r>
            <a:r>
              <a:rPr lang="en-US" altLang="zh-TW" sz="2400" dirty="0" smtClean="0"/>
              <a:t> otherwise.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753225" y="365125"/>
            <a:ext cx="5124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eclare </a:t>
            </a:r>
            <a:r>
              <a:rPr lang="en-US" altLang="zh-TW" sz="2400" dirty="0" smtClean="0">
                <a:solidFill>
                  <a:srgbClr val="FF0000"/>
                </a:solidFill>
              </a:rPr>
              <a:t>set&lt;vector&lt;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&gt;,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mycompare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s</a:t>
            </a:r>
          </a:p>
          <a:p>
            <a:r>
              <a:rPr lang="en-US" altLang="zh-TW" sz="2400" dirty="0" smtClean="0"/>
              <a:t>Then the order in the set will follow </a:t>
            </a:r>
          </a:p>
          <a:p>
            <a:r>
              <a:rPr lang="en-US" altLang="zh-TW" sz="2400" dirty="0" smtClean="0"/>
              <a:t>the comparator we defined</a:t>
            </a:r>
          </a:p>
        </p:txBody>
      </p:sp>
    </p:spTree>
    <p:extLst>
      <p:ext uri="{BB962C8B-B14F-4D97-AF65-F5344CB8AC3E}">
        <p14:creationId xmlns:p14="http://schemas.microsoft.com/office/powerpoint/2010/main" val="384581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4878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can divide codes into several functions.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getValue</a:t>
            </a:r>
            <a:r>
              <a:rPr lang="en-US" altLang="zh-TW" dirty="0" smtClean="0"/>
              <a:t>(vector&lt;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v)         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G</a:t>
            </a:r>
            <a:r>
              <a:rPr lang="en-US" altLang="zh-TW" dirty="0" smtClean="0"/>
              <a:t>et the key value of the integer sequence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vector&lt;</a:t>
            </a: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</a:rPr>
              <a:t>&gt; </a:t>
            </a:r>
            <a:r>
              <a:rPr lang="en-US" altLang="zh-TW" dirty="0" err="1" smtClean="0"/>
              <a:t>readVector</a:t>
            </a:r>
            <a:r>
              <a:rPr lang="en-US" altLang="zh-TW" dirty="0" smtClean="0"/>
              <a:t>()            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ym typeface="Wingdings" panose="05000000000000000000" pitchFamily="2" charset="2"/>
              </a:rPr>
              <a:t>R</a:t>
            </a:r>
            <a:r>
              <a:rPr lang="en-US" altLang="zh-TW" dirty="0" smtClean="0"/>
              <a:t>ead the input, push it to the vector, and then return the vector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Void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printVector</a:t>
            </a:r>
            <a:r>
              <a:rPr lang="en-US" altLang="zh-TW" dirty="0" smtClean="0"/>
              <a:t>(vector&lt;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v)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Print the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5824" y="117693"/>
            <a:ext cx="5983224" cy="60016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string command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"insert"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                        </a:t>
            </a:r>
            <a:r>
              <a:rPr lang="en-US" altLang="zh-TW" sz="16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b="1" dirty="0">
                <a:solidFill>
                  <a:srgbClr val="00B050"/>
                </a:solidFill>
                <a:highlight>
                  <a:srgbClr val="FFFFFF"/>
                </a:highlight>
              </a:rPr>
              <a:t>go through all vectors in the set*/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                  </a:t>
            </a:r>
            <a:r>
              <a:rPr lang="en-US" altLang="zh-TW" sz="16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if the key value has existed*/</a:t>
            </a:r>
          </a:p>
          <a:p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"exist"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/*YOUR CODE*/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/*erase the sequence*/</a:t>
            </a:r>
            <a:endParaRPr lang="en-US" altLang="zh-TW" sz="16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YOUR CODE*/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/*reverse the sequence*/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YOUR CODE*/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/*insert  the new sequence*/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6256066" y="117693"/>
            <a:ext cx="5778916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6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range_out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from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/*if the key value of the sequence is in the range, print it*/</a:t>
            </a:r>
            <a:endParaRPr lang="en-US" altLang="zh-TW" sz="16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(…)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keyvalue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"output"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02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327" y="144154"/>
            <a:ext cx="6096000" cy="255454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en-US" altLang="zh-TW" sz="20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'\n'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286327" y="2698699"/>
            <a:ext cx="6096000" cy="40934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new_vector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cin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 /*push the integer into the vector*/</a:t>
            </a:r>
          </a:p>
          <a:p>
            <a:r>
              <a:rPr lang="en-US" altLang="zh-TW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sz="2000" dirty="0" smtClean="0">
                <a:highlight>
                  <a:srgbClr val="FFFFFF"/>
                </a:highlight>
              </a:rPr>
              <a:t>/*</a:t>
            </a:r>
            <a:r>
              <a:rPr lang="en-US" altLang="zh-TW" sz="2000" dirty="0">
                <a:highlight>
                  <a:srgbClr val="FFFFFF"/>
                </a:highlight>
              </a:rPr>
              <a:t>YOUR CODE*/</a:t>
            </a:r>
            <a:endParaRPr lang="zh-TW" altLang="en-US" sz="20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new_vector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6871853" y="144154"/>
            <a:ext cx="4821383" cy="31700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sz="2000" dirty="0" smtClean="0">
                <a:highlight>
                  <a:srgbClr val="FFFFFF"/>
                </a:highlight>
              </a:rPr>
              <a:t>          /*</a:t>
            </a:r>
            <a:r>
              <a:rPr lang="en-US" altLang="zh-TW" sz="2000" dirty="0">
                <a:highlight>
                  <a:srgbClr val="FFFFFF"/>
                </a:highlight>
              </a:rPr>
              <a:t>YOUR CODE</a:t>
            </a:r>
            <a:r>
              <a:rPr lang="en-US" altLang="zh-TW" sz="2000" dirty="0" smtClean="0">
                <a:highlight>
                  <a:srgbClr val="FFFFFF"/>
                </a:highlight>
              </a:rPr>
              <a:t>*/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0328" y="2385878"/>
            <a:ext cx="5301672" cy="2248438"/>
            <a:chOff x="6890328" y="2385878"/>
            <a:chExt cx="5301672" cy="2248438"/>
          </a:xfrm>
        </p:grpSpPr>
        <p:sp>
          <p:nvSpPr>
            <p:cNvPr id="7" name="矩形 6"/>
            <p:cNvSpPr/>
            <p:nvPr/>
          </p:nvSpPr>
          <p:spPr>
            <a:xfrm>
              <a:off x="6890328" y="3710986"/>
              <a:ext cx="53016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Follow the equation :</a:t>
              </a:r>
            </a:p>
            <a:p>
              <a:r>
                <a:rPr lang="en-US" altLang="zh-TW" dirty="0" smtClean="0"/>
                <a:t>[first element]*(size)+[second element]*(size-1)+[third element]*(size-2)+...+[last element]*1</a:t>
              </a:r>
              <a:endParaRPr lang="en-US" altLang="zh-TW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8566484" y="2385878"/>
              <a:ext cx="339412" cy="13251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3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08" y="747571"/>
            <a:ext cx="8201891" cy="22467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endParaRPr lang="en-US" altLang="zh-TW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4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729672" y="2449669"/>
            <a:ext cx="8626765" cy="1752723"/>
            <a:chOff x="729672" y="2449669"/>
            <a:chExt cx="8626765" cy="1752723"/>
          </a:xfrm>
        </p:grpSpPr>
        <p:sp>
          <p:nvSpPr>
            <p:cNvPr id="5" name="文字方塊 4"/>
            <p:cNvSpPr txBox="1"/>
            <p:nvPr/>
          </p:nvSpPr>
          <p:spPr>
            <a:xfrm>
              <a:off x="729672" y="3740727"/>
              <a:ext cx="8626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The order in the set </a:t>
              </a:r>
              <a:r>
                <a:rPr lang="en-US" altLang="zh-TW" sz="2400" dirty="0"/>
                <a:t>:</a:t>
              </a:r>
              <a:r>
                <a:rPr lang="en-US" altLang="zh-TW" sz="2400" dirty="0" smtClean="0"/>
                <a:t> from the smallest key to the biggest key</a:t>
              </a:r>
              <a:endParaRPr lang="zh-TW" altLang="en-US" sz="2400" dirty="0"/>
            </a:p>
          </p:txBody>
        </p:sp>
        <p:sp>
          <p:nvSpPr>
            <p:cNvPr id="6" name="向右箭號 5"/>
            <p:cNvSpPr/>
            <p:nvPr/>
          </p:nvSpPr>
          <p:spPr>
            <a:xfrm rot="16200000">
              <a:off x="2855054" y="2864289"/>
              <a:ext cx="1291058" cy="461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/>
          <p:nvPr/>
        </p:nvCxnSpPr>
        <p:spPr>
          <a:xfrm flipV="1">
            <a:off x="2053923" y="2338939"/>
            <a:ext cx="2989131" cy="8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smtClean="0"/>
              <a:t>Calculate the key value of an integer sequence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dirty="0" smtClean="0"/>
              <a:t>key value = [first element]*(size)+[second element]*(size-1)+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     [third element]*(size-2)+...+[last element]*1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e.g.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f an integer sequence is "3  9  -1  3  -6" 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then its key value will be 48 .</a:t>
            </a:r>
          </a:p>
          <a:p>
            <a:pPr marL="0" indent="0">
              <a:buNone/>
            </a:pPr>
            <a:r>
              <a:rPr lang="en-US" altLang="zh-TW" dirty="0" smtClean="0"/>
              <a:t> 3*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+9*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+(-1)*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+3*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+(-6)*</a:t>
            </a:r>
            <a:r>
              <a:rPr lang="en-US" altLang="zh-TW" dirty="0" smtClean="0">
                <a:solidFill>
                  <a:srgbClr val="FF0000"/>
                </a:solidFill>
              </a:rPr>
              <a:t>1 </a:t>
            </a:r>
            <a:r>
              <a:rPr lang="en-US" altLang="zh-TW" dirty="0" smtClean="0"/>
              <a:t>= 48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 &amp; Output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nput consists of series of command. 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838200" y="3258830"/>
            <a:ext cx="2225040" cy="2556788"/>
            <a:chOff x="1036320" y="3094238"/>
            <a:chExt cx="2225040" cy="2556788"/>
          </a:xfrm>
        </p:grpSpPr>
        <p:sp>
          <p:nvSpPr>
            <p:cNvPr id="5" name="矩形 4"/>
            <p:cNvSpPr/>
            <p:nvPr/>
          </p:nvSpPr>
          <p:spPr>
            <a:xfrm>
              <a:off x="1490472" y="3094238"/>
              <a:ext cx="1194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insert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90472" y="4111022"/>
              <a:ext cx="1770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rgbClr val="0070C0"/>
                  </a:solidFill>
                </a:rPr>
                <a:t>r</a:t>
              </a:r>
              <a:r>
                <a:rPr lang="en-US" altLang="zh-TW" sz="2800" dirty="0" err="1" smtClean="0">
                  <a:solidFill>
                    <a:srgbClr val="0070C0"/>
                  </a:solidFill>
                </a:rPr>
                <a:t>ange_out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90472" y="5127806"/>
              <a:ext cx="1770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</a:rPr>
                <a:t>output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9" name="左中括弧 8"/>
            <p:cNvSpPr/>
            <p:nvPr/>
          </p:nvSpPr>
          <p:spPr>
            <a:xfrm>
              <a:off x="1036320" y="3355848"/>
              <a:ext cx="365760" cy="2033568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701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insert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Insert an integer sequence (each value is greater than -6 and smaller</a:t>
            </a:r>
          </a:p>
          <a:p>
            <a:pPr marL="0" indent="0">
              <a:buNone/>
            </a:pPr>
            <a:r>
              <a:rPr lang="en-US" altLang="zh-TW" dirty="0" smtClean="0"/>
              <a:t>than 11, stop reading from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when value is 0).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If the key value has already </a:t>
            </a:r>
            <a:r>
              <a:rPr lang="en-US" altLang="zh-TW" dirty="0" smtClean="0">
                <a:solidFill>
                  <a:srgbClr val="FF0000"/>
                </a:solidFill>
              </a:rPr>
              <a:t>existed</a:t>
            </a:r>
            <a:r>
              <a:rPr lang="en-US" altLang="zh-TW" dirty="0" smtClean="0"/>
              <a:t>, then</a:t>
            </a:r>
          </a:p>
          <a:p>
            <a:pPr marL="0" indent="0">
              <a:buNone/>
            </a:pPr>
            <a:r>
              <a:rPr lang="en-US" altLang="zh-TW" dirty="0" smtClean="0"/>
              <a:t>	1. Output </a:t>
            </a:r>
            <a:r>
              <a:rPr lang="en-US" altLang="zh-TW" dirty="0"/>
              <a:t>"exist\n"</a:t>
            </a:r>
          </a:p>
          <a:p>
            <a:pPr marL="0" indent="0">
              <a:buNone/>
            </a:pPr>
            <a:r>
              <a:rPr lang="en-US" altLang="zh-TW" dirty="0" smtClean="0"/>
              <a:t>	2. </a:t>
            </a:r>
            <a:r>
              <a:rPr lang="en-US" altLang="zh-TW" dirty="0"/>
              <a:t>E</a:t>
            </a:r>
            <a:r>
              <a:rPr lang="en-US" altLang="zh-TW" dirty="0" smtClean="0"/>
              <a:t>rase </a:t>
            </a:r>
            <a:r>
              <a:rPr lang="en-US" altLang="zh-TW" dirty="0"/>
              <a:t>the integer sequence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from set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3. Reverse the integer sequence (</a:t>
            </a:r>
            <a:r>
              <a:rPr lang="en-US" altLang="zh-TW" dirty="0" smtClean="0">
                <a:solidFill>
                  <a:srgbClr val="FF0000"/>
                </a:solidFill>
              </a:rPr>
              <a:t>from input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4. </a:t>
            </a:r>
            <a:r>
              <a:rPr lang="en-US" altLang="zh-TW" dirty="0"/>
              <a:t>I</a:t>
            </a:r>
            <a:r>
              <a:rPr lang="en-US" altLang="zh-TW" dirty="0" smtClean="0"/>
              <a:t>nsert the reversed integer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5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940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insert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r>
              <a:rPr lang="en-US" altLang="zh-TW" dirty="0" smtClean="0"/>
              <a:t>Step1. insert 3 9 -1 3 -6 0</a:t>
            </a:r>
          </a:p>
          <a:p>
            <a:pPr marL="0" indent="0">
              <a:buNone/>
            </a:pPr>
            <a:r>
              <a:rPr lang="en-US" altLang="zh-TW" dirty="0" smtClean="0"/>
              <a:t>The set should contain (3 9 -1 3 -6)</a:t>
            </a:r>
            <a:endParaRPr lang="zh-TW" alt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Step2. insert 9 -2 6 6 0</a:t>
            </a:r>
          </a:p>
          <a:p>
            <a:pPr marL="0" indent="0">
              <a:buNone/>
            </a:pPr>
            <a:r>
              <a:rPr lang="en-US" altLang="zh-TW" dirty="0" smtClean="0"/>
              <a:t>The set should contain </a:t>
            </a:r>
            <a:r>
              <a:rPr lang="en-US" altLang="zh-TW" dirty="0" smtClean="0">
                <a:solidFill>
                  <a:srgbClr val="FF0000"/>
                </a:solidFill>
              </a:rPr>
              <a:t>(6 6 -2 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66104" y="4811940"/>
            <a:ext cx="60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But key value has already existed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8655" y="5822935"/>
            <a:ext cx="6668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Reverse the integer sequence (9 -2 6 6) </a:t>
            </a:r>
            <a:r>
              <a:rPr lang="en-US" altLang="zh-TW" sz="2400" dirty="0" smtClean="0">
                <a:sym typeface="Wingdings" panose="05000000000000000000" pitchFamily="2" charset="2"/>
              </a:rPr>
              <a:t> (6 6 -2 9)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4" name="流程圖: 替代處理程序 13"/>
          <p:cNvSpPr/>
          <p:nvPr/>
        </p:nvSpPr>
        <p:spPr>
          <a:xfrm>
            <a:off x="7437748" y="960574"/>
            <a:ext cx="36722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85971" y="5273605"/>
            <a:ext cx="5132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Erase the integer </a:t>
            </a:r>
            <a:r>
              <a:rPr lang="en-US" altLang="zh-TW" sz="2400" dirty="0" smtClean="0"/>
              <a:t>sequence (3 9 -1 3 -6)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146536" y="1390086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494048" y="2853868"/>
            <a:ext cx="6573550" cy="461665"/>
            <a:chOff x="5234995" y="2871898"/>
            <a:chExt cx="6957005" cy="461665"/>
          </a:xfrm>
        </p:grpSpPr>
        <p:sp>
          <p:nvSpPr>
            <p:cNvPr id="4" name="文字方塊 3"/>
            <p:cNvSpPr txBox="1"/>
            <p:nvPr/>
          </p:nvSpPr>
          <p:spPr>
            <a:xfrm>
              <a:off x="6166104" y="2871898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k</a:t>
              </a:r>
              <a:r>
                <a:rPr lang="en-US" altLang="zh-TW" sz="2400" dirty="0" smtClean="0"/>
                <a:t>ey value =3*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TW" sz="2400" dirty="0" smtClean="0"/>
                <a:t>+9*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+(-1)*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+3*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+(-6)*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48 </a:t>
              </a:r>
              <a:endParaRPr lang="zh-TW" altLang="en-US" sz="2400" dirty="0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234995" y="2996621"/>
              <a:ext cx="950976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510322" y="4412966"/>
            <a:ext cx="6169488" cy="461665"/>
            <a:chOff x="5267544" y="4348266"/>
            <a:chExt cx="6924456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6166104" y="4348266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k</a:t>
              </a:r>
              <a:r>
                <a:rPr lang="en-US" altLang="zh-TW" sz="2400" dirty="0" smtClean="0"/>
                <a:t>ey value =9*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+(-2)*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48</a:t>
              </a:r>
              <a:endParaRPr lang="zh-TW" altLang="en-US" sz="2400" dirty="0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267544" y="4460931"/>
              <a:ext cx="898560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172644" y="3378215"/>
            <a:ext cx="1965179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(3 9 -1 3 -6)</a:t>
            </a:r>
            <a:endParaRPr lang="zh-TW" altLang="en-US" sz="28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505362" y="6409353"/>
            <a:ext cx="6798496" cy="461665"/>
            <a:chOff x="5505362" y="6409353"/>
            <a:chExt cx="6798496" cy="461665"/>
          </a:xfrm>
        </p:grpSpPr>
        <p:sp>
          <p:nvSpPr>
            <p:cNvPr id="19" name="文字方塊 18"/>
            <p:cNvSpPr txBox="1"/>
            <p:nvPr/>
          </p:nvSpPr>
          <p:spPr>
            <a:xfrm>
              <a:off x="6277962" y="6409353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New key value =6*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+(-2)*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47</a:t>
              </a:r>
              <a:endParaRPr lang="zh-TW" altLang="en-US" sz="2400" dirty="0"/>
            </a:p>
          </p:txBody>
        </p:sp>
        <p:sp>
          <p:nvSpPr>
            <p:cNvPr id="29" name="向右箭號 28"/>
            <p:cNvSpPr/>
            <p:nvPr/>
          </p:nvSpPr>
          <p:spPr>
            <a:xfrm>
              <a:off x="5505362" y="6484072"/>
              <a:ext cx="800591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4172644" y="4914396"/>
            <a:ext cx="1489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(6 6 -2 9)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28242 -0.328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29804 -0.5518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23" grpId="0"/>
      <p:bldP spid="23" grpId="1"/>
      <p:bldP spid="23" grpId="2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r>
              <a:rPr lang="en-US" altLang="zh-TW" sz="3200" b="1" dirty="0" err="1"/>
              <a:t>r</a:t>
            </a:r>
            <a:r>
              <a:rPr lang="en-US" altLang="zh-TW" sz="3200" b="1" dirty="0" err="1" smtClean="0"/>
              <a:t>ange_out</a:t>
            </a:r>
            <a:r>
              <a:rPr lang="en-US" altLang="zh-TW" sz="3200" b="1" dirty="0" smtClean="0"/>
              <a:t> :</a:t>
            </a:r>
          </a:p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utput all integer sequences from the integer sequence (first key) to</a:t>
            </a:r>
          </a:p>
          <a:p>
            <a:pPr marL="0" indent="0">
              <a:buNone/>
            </a:pPr>
            <a:r>
              <a:rPr lang="en-US" altLang="zh-TW" dirty="0" smtClean="0"/>
              <a:t>the integer sequence (second key) of set (including the second key).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First key and second key are read from input (each value is greater than</a:t>
            </a:r>
          </a:p>
          <a:p>
            <a:pPr marL="0" indent="0">
              <a:buNone/>
            </a:pPr>
            <a:r>
              <a:rPr lang="en-US" altLang="zh-TW" dirty="0" smtClean="0"/>
              <a:t>-6 and smaller than 11, stop reading from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when value is 0).</a:t>
            </a:r>
          </a:p>
          <a:p>
            <a:pPr marL="0" indent="0">
              <a:buNone/>
            </a:pPr>
            <a:r>
              <a:rPr lang="en-US" altLang="zh-TW" dirty="0" smtClean="0"/>
              <a:t>e.g., </a:t>
            </a:r>
            <a:r>
              <a:rPr lang="en-US" altLang="zh-TW" dirty="0" err="1" smtClean="0"/>
              <a:t>range_out</a:t>
            </a:r>
            <a:r>
              <a:rPr lang="en-US" altLang="zh-TW" dirty="0" smtClean="0"/>
              <a:t> -5 0 10 9 2 0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58850" y="5563336"/>
            <a:ext cx="291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10*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+9*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+2*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/>
              <a:t>=</a:t>
            </a:r>
            <a:r>
              <a:rPr lang="en-US" altLang="zh-TW" sz="2800" dirty="0" smtClean="0">
                <a:solidFill>
                  <a:srgbClr val="0070C0"/>
                </a:solidFill>
              </a:rPr>
              <a:t>50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6304894"/>
            <a:ext cx="11812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We </a:t>
            </a:r>
            <a:r>
              <a:rPr lang="en-US" altLang="zh-TW" sz="2800" dirty="0"/>
              <a:t>need to print the </a:t>
            </a:r>
            <a:r>
              <a:rPr lang="en-US" altLang="zh-TW" sz="2800" dirty="0" smtClean="0"/>
              <a:t>sequences whose </a:t>
            </a:r>
            <a:r>
              <a:rPr lang="en-US" altLang="zh-TW" sz="2800" dirty="0"/>
              <a:t>key values are between </a:t>
            </a:r>
            <a:r>
              <a:rPr lang="en-US" altLang="zh-TW" sz="2800" dirty="0">
                <a:solidFill>
                  <a:srgbClr val="0070C0"/>
                </a:solidFill>
              </a:rPr>
              <a:t>-5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70C0"/>
                </a:solidFill>
              </a:rPr>
              <a:t>50</a:t>
            </a:r>
            <a:r>
              <a:rPr lang="en-US" altLang="zh-TW" sz="2800" dirty="0"/>
              <a:t>  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3195687" y="5363850"/>
            <a:ext cx="26395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844172" y="5363850"/>
            <a:ext cx="850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828041" y="5434953"/>
            <a:ext cx="499621" cy="224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96853" y="5532803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(-5)*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=</a:t>
            </a:r>
            <a:r>
              <a:rPr lang="en-US" altLang="zh-TW" sz="2800" dirty="0">
                <a:solidFill>
                  <a:srgbClr val="0070C0"/>
                </a:solidFill>
              </a:rPr>
              <a:t>-5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454013" y="5453609"/>
            <a:ext cx="441488" cy="290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/>
              <a:t>range_out</a:t>
            </a:r>
            <a:r>
              <a:rPr lang="en-US" altLang="zh-TW" sz="3200" b="1" dirty="0" smtClean="0"/>
              <a:t> :</a:t>
            </a:r>
          </a:p>
          <a:p>
            <a:pPr marL="0" indent="0">
              <a:buNone/>
            </a:pPr>
            <a:r>
              <a:rPr lang="en-US" altLang="zh-TW" dirty="0"/>
              <a:t>For example,</a:t>
            </a:r>
          </a:p>
          <a:p>
            <a:pPr marL="0" indent="0">
              <a:buNone/>
            </a:pPr>
            <a:r>
              <a:rPr lang="en-US" altLang="zh-TW" dirty="0"/>
              <a:t>insert 2 -5 -5 </a:t>
            </a:r>
            <a:r>
              <a:rPr lang="en-US" altLang="zh-TW" dirty="0" smtClean="0"/>
              <a:t>0              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insert 3 9 -1 3 -6 0</a:t>
            </a:r>
          </a:p>
          <a:p>
            <a:pPr marL="0" indent="0">
              <a:buNone/>
            </a:pPr>
            <a:r>
              <a:rPr lang="en-US" altLang="zh-TW" dirty="0"/>
              <a:t>insert 7 6 1 2 0</a:t>
            </a:r>
          </a:p>
          <a:p>
            <a:pPr marL="0" indent="0">
              <a:buNone/>
            </a:pPr>
            <a:r>
              <a:rPr lang="en-US" altLang="zh-TW" dirty="0"/>
              <a:t>insert 10 10 10 2 0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range_out</a:t>
            </a:r>
            <a:r>
              <a:rPr lang="en-US" altLang="zh-TW" dirty="0">
                <a:solidFill>
                  <a:srgbClr val="FF0000"/>
                </a:solidFill>
              </a:rPr>
              <a:t> -5 0 10 9 2 0</a:t>
            </a:r>
          </a:p>
          <a:p>
            <a:pPr marL="0" indent="0">
              <a:buNone/>
            </a:pPr>
            <a:endParaRPr lang="en-US" altLang="zh-TW" b="1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160520" y="2843784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-9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60520" y="3354543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48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60520" y="3860669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50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0520" y="4366795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92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60192" y="5874264"/>
            <a:ext cx="18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-5 ~ 50</a:t>
            </a:r>
            <a:endParaRPr lang="zh-TW" altLang="en-US" sz="3200" dirty="0"/>
          </a:p>
        </p:txBody>
      </p:sp>
      <p:sp>
        <p:nvSpPr>
          <p:cNvPr id="8" name="流程圖: 替代處理程序 7"/>
          <p:cNvSpPr/>
          <p:nvPr/>
        </p:nvSpPr>
        <p:spPr>
          <a:xfrm>
            <a:off x="4782312" y="1690688"/>
            <a:ext cx="69921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37760" y="1895365"/>
            <a:ext cx="123444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(2 -5 -5)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20041" y="1900110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 9 -1 3 -6)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80571" y="1904304"/>
            <a:ext cx="123596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(7 6 1 2)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945624" y="1895365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(10 10 10 2)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28475" y="1222922"/>
            <a:ext cx="45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50393" y="122666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710517" y="1222921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50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475976" y="123512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92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006840" y="4862673"/>
            <a:ext cx="10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7 6 1 2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998553" y="4401008"/>
            <a:ext cx="187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 9 -1 3 -6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006840" y="3893466"/>
            <a:ext cx="187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Result : </a:t>
            </a:r>
          </a:p>
        </p:txBody>
      </p:sp>
      <p:cxnSp>
        <p:nvCxnSpPr>
          <p:cNvPr id="25" name="弧形接點 24"/>
          <p:cNvCxnSpPr>
            <a:stCxn id="11" idx="2"/>
            <a:endCxn id="21" idx="1"/>
          </p:cNvCxnSpPr>
          <p:nvPr/>
        </p:nvCxnSpPr>
        <p:spPr>
          <a:xfrm rot="16200000" flipH="1">
            <a:off x="6983458" y="2616746"/>
            <a:ext cx="2270066" cy="176012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2" idx="2"/>
            <a:endCxn id="20" idx="3"/>
          </p:cNvCxnSpPr>
          <p:nvPr/>
        </p:nvCxnSpPr>
        <p:spPr>
          <a:xfrm rot="16200000" flipH="1">
            <a:off x="8150992" y="3213529"/>
            <a:ext cx="2727537" cy="1032415"/>
          </a:xfrm>
          <a:prstGeom prst="curvedConnector4">
            <a:avLst>
              <a:gd name="adj1" fmla="val 24647"/>
              <a:gd name="adj2" fmla="val 2036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87952" y="2087118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5" name="向右箭號 34"/>
          <p:cNvSpPr/>
          <p:nvPr/>
        </p:nvSpPr>
        <p:spPr>
          <a:xfrm rot="2674222">
            <a:off x="2522030" y="5563114"/>
            <a:ext cx="6191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6584793" y="574420"/>
            <a:ext cx="2701796" cy="584775"/>
            <a:chOff x="6584793" y="574420"/>
            <a:chExt cx="2701796" cy="584775"/>
          </a:xfrm>
        </p:grpSpPr>
        <p:grpSp>
          <p:nvGrpSpPr>
            <p:cNvPr id="26" name="群組 25"/>
            <p:cNvGrpSpPr/>
            <p:nvPr/>
          </p:nvGrpSpPr>
          <p:grpSpPr>
            <a:xfrm>
              <a:off x="6584793" y="574420"/>
              <a:ext cx="491550" cy="584775"/>
              <a:chOff x="7238429" y="5874264"/>
              <a:chExt cx="491550" cy="584775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7238429" y="5874264"/>
                <a:ext cx="0" cy="584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>
                <a:off x="7238429" y="6176963"/>
                <a:ext cx="4915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群組 29"/>
            <p:cNvGrpSpPr/>
            <p:nvPr/>
          </p:nvGrpSpPr>
          <p:grpSpPr>
            <a:xfrm rot="10800000">
              <a:off x="8795039" y="574420"/>
              <a:ext cx="491550" cy="584775"/>
              <a:chOff x="7238429" y="5874264"/>
              <a:chExt cx="491550" cy="584775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7238429" y="5874264"/>
                <a:ext cx="0" cy="584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7238429" y="6176963"/>
                <a:ext cx="4915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50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5" grpId="0"/>
      <p:bldP spid="9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sz="3200" b="1" dirty="0" smtClean="0"/>
              <a:t>output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Output all integer sequences </a:t>
            </a:r>
            <a:r>
              <a:rPr lang="en-US" altLang="zh-TW" dirty="0" smtClean="0">
                <a:solidFill>
                  <a:srgbClr val="FF0000"/>
                </a:solidFill>
              </a:rPr>
              <a:t>from the smallest key to the biggest key </a:t>
            </a:r>
            <a:r>
              <a:rPr lang="en-US" altLang="zh-TW" dirty="0" smtClean="0"/>
              <a:t>of set.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Output a space character (' ') after printing an integer.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Output a newline character ('\n') after printing all elements of a key.</a:t>
            </a:r>
          </a:p>
        </p:txBody>
      </p:sp>
    </p:spTree>
    <p:extLst>
      <p:ext uri="{BB962C8B-B14F-4D97-AF65-F5344CB8AC3E}">
        <p14:creationId xmlns:p14="http://schemas.microsoft.com/office/powerpoint/2010/main" val="1967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sz="3200" b="1" dirty="0" smtClean="0"/>
              <a:t>output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r>
              <a:rPr lang="en-US" altLang="zh-TW" dirty="0" smtClean="0"/>
              <a:t>insert 2 -5 -5 0                   </a:t>
            </a:r>
          </a:p>
          <a:p>
            <a:pPr marL="0" indent="0">
              <a:buNone/>
            </a:pPr>
            <a:r>
              <a:rPr lang="en-US" altLang="zh-TW" dirty="0" smtClean="0"/>
              <a:t>insert 3 9 -1 3 -6 0</a:t>
            </a:r>
          </a:p>
          <a:p>
            <a:pPr marL="0" indent="0">
              <a:buNone/>
            </a:pPr>
            <a:r>
              <a:rPr lang="en-US" altLang="zh-TW" dirty="0" smtClean="0"/>
              <a:t>insert 7 6 1 2 0</a:t>
            </a:r>
          </a:p>
          <a:p>
            <a:pPr marL="0" indent="0">
              <a:buNone/>
            </a:pPr>
            <a:r>
              <a:rPr lang="en-US" altLang="zh-TW" dirty="0" smtClean="0"/>
              <a:t>insert 10 10 10 2 0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流程圖: 替代處理程序 9"/>
          <p:cNvSpPr/>
          <p:nvPr/>
        </p:nvSpPr>
        <p:spPr>
          <a:xfrm>
            <a:off x="4782312" y="1690688"/>
            <a:ext cx="69921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37760" y="1895365"/>
            <a:ext cx="123444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(2 -5 -5)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20041" y="1900110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 9 -1 3 -6)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0571" y="1904304"/>
            <a:ext cx="123596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(7 6 1 2)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45624" y="1895365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(10 10 10 2)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28475" y="1222922"/>
            <a:ext cx="45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50393" y="122666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10517" y="1222921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50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75976" y="123512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92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06840" y="3778500"/>
            <a:ext cx="1877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Result :</a:t>
            </a:r>
          </a:p>
          <a:p>
            <a:r>
              <a:rPr lang="en-US" altLang="zh-TW" sz="2400" dirty="0" smtClean="0"/>
              <a:t>2 -5 -5</a:t>
            </a:r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 9 -1 3 -6</a:t>
            </a:r>
          </a:p>
          <a:p>
            <a:r>
              <a:rPr lang="en-US" altLang="zh-TW" sz="2400" dirty="0" smtClean="0"/>
              <a:t>7 6 1 2</a:t>
            </a:r>
          </a:p>
          <a:p>
            <a:r>
              <a:rPr lang="en-US" altLang="zh-TW" sz="2400" dirty="0" smtClean="0"/>
              <a:t>10 10 10 2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160520" y="2843784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-9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160520" y="3354543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48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160520" y="3860669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50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60520" y="4366795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92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87952" y="2087118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46320" y="2766889"/>
            <a:ext cx="6736080" cy="5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980</Words>
  <Application>Microsoft Office PowerPoint</Application>
  <PresentationFormat>寬螢幕</PresentationFormat>
  <Paragraphs>237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11485 - Use std::set</vt:lpstr>
      <vt:lpstr>Description</vt:lpstr>
      <vt:lpstr>Input &amp; Output </vt:lpstr>
      <vt:lpstr>Input &amp; Output </vt:lpstr>
      <vt:lpstr>Input &amp; Output </vt:lpstr>
      <vt:lpstr>Input &amp; Output </vt:lpstr>
      <vt:lpstr>Input &amp; Output </vt:lpstr>
      <vt:lpstr>Input &amp; Output </vt:lpstr>
      <vt:lpstr>Input &amp; Output </vt:lpstr>
      <vt:lpstr>Concept &amp; Code</vt:lpstr>
      <vt:lpstr>Concept &amp; Code</vt:lpstr>
      <vt:lpstr>Concept &amp; Code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怡君 林</dc:creator>
  <cp:lastModifiedBy>springping65@gmail.com</cp:lastModifiedBy>
  <cp:revision>112</cp:revision>
  <dcterms:created xsi:type="dcterms:W3CDTF">2018-06-08T12:38:41Z</dcterms:created>
  <dcterms:modified xsi:type="dcterms:W3CDTF">2019-06-11T03:33:54Z</dcterms:modified>
</cp:coreProperties>
</file>