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7" r:id="rId8"/>
    <p:sldId id="268" r:id="rId9"/>
    <p:sldId id="270" r:id="rId10"/>
    <p:sldId id="271" r:id="rId11"/>
    <p:sldId id="263" r:id="rId12"/>
    <p:sldId id="265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2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1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4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1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9B3A-973F-43DA-8CC3-8FCE22C227EA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11945 - Treasure Hunting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4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Program Structure (in main)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27593" y="1689054"/>
            <a:ext cx="49893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queue&lt;node&gt; Q;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// [TODO] complete the task!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// Output</a:t>
            </a:r>
          </a:p>
          <a:p>
            <a:pPr marL="0" indent="0">
              <a:buNone/>
            </a:pPr>
            <a:r>
              <a:rPr lang="en-US" altLang="zh-TW" sz="1800" dirty="0" smtClean="0"/>
              <a:t>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N;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</a:t>
            </a:r>
            <a:r>
              <a:rPr lang="en-US" altLang="zh-TW" sz="1800" dirty="0" err="1" smtClean="0"/>
              <a:t>Dist</a:t>
            </a:r>
            <a:r>
              <a:rPr lang="en-US" altLang="zh-TW" sz="1800" dirty="0" smtClean="0"/>
              <a:t>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&lt;&lt; '\n';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return 0;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481709"/>
            <a:ext cx="4989393" cy="525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N, M, K;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N &gt;&gt; M &gt;&gt; K;</a:t>
            </a:r>
          </a:p>
          <a:p>
            <a:pPr marL="0" indent="0">
              <a:buNone/>
            </a:pPr>
            <a:r>
              <a:rPr lang="en-US" altLang="zh-TW" sz="1800" dirty="0" smtClean="0"/>
              <a:t>    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 M;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a, b;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a &gt;&gt; b;</a:t>
            </a:r>
          </a:p>
          <a:p>
            <a:pPr marL="0" indent="0">
              <a:buNone/>
            </a:pPr>
            <a:r>
              <a:rPr lang="en-US" altLang="zh-TW" sz="1800" dirty="0" smtClean="0"/>
              <a:t>        G[a].</a:t>
            </a:r>
            <a:r>
              <a:rPr lang="en-US" altLang="zh-TW" sz="1800" dirty="0" err="1" smtClean="0"/>
              <a:t>push_back</a:t>
            </a:r>
            <a:r>
              <a:rPr lang="en-US" altLang="zh-TW" sz="1800" dirty="0" smtClean="0"/>
              <a:t>(b);</a:t>
            </a:r>
          </a:p>
          <a:p>
            <a:pPr marL="0" indent="0">
              <a:buNone/>
            </a:pPr>
            <a:r>
              <a:rPr lang="en-US" altLang="zh-TW" sz="1800" dirty="0" smtClean="0"/>
              <a:t>        G[b].</a:t>
            </a:r>
            <a:r>
              <a:rPr lang="en-US" altLang="zh-TW" sz="1800" dirty="0" err="1" smtClean="0"/>
              <a:t>push_back</a:t>
            </a:r>
            <a:r>
              <a:rPr lang="en-US" altLang="zh-TW" sz="1800" dirty="0" smtClean="0"/>
              <a:t>(a);</a:t>
            </a:r>
          </a:p>
          <a:p>
            <a:pPr marL="0" indent="0">
              <a:buNone/>
            </a:pPr>
            <a:r>
              <a:rPr lang="en-US" altLang="zh-TW" sz="1800" dirty="0" smtClean="0"/>
              <a:t>    }</a:t>
            </a:r>
          </a:p>
          <a:p>
            <a:pPr marL="0" indent="0">
              <a:buNone/>
            </a:pPr>
            <a:r>
              <a:rPr lang="en-US" altLang="zh-TW" sz="1800" dirty="0" smtClean="0"/>
              <a:t>    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 K;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x;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x;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diamondTowns.push_back</a:t>
            </a:r>
            <a:r>
              <a:rPr lang="en-US" altLang="zh-TW" sz="1800" dirty="0" smtClean="0"/>
              <a:t>(x);</a:t>
            </a:r>
          </a:p>
          <a:p>
            <a:pPr marL="0" indent="0">
              <a:buNone/>
            </a:pPr>
            <a:r>
              <a:rPr lang="en-US" altLang="zh-TW" sz="1800" dirty="0" smtClean="0"/>
              <a:t>    }</a:t>
            </a:r>
          </a:p>
          <a:p>
            <a:pPr marL="0" indent="0">
              <a:buNone/>
            </a:pPr>
            <a:r>
              <a:rPr lang="en-US" altLang="zh-TW" sz="1800" dirty="0" smtClean="0"/>
              <a:t>    fill(</a:t>
            </a:r>
            <a:r>
              <a:rPr lang="en-US" altLang="zh-TW" sz="1800" dirty="0" err="1" smtClean="0"/>
              <a:t>Dist</a:t>
            </a:r>
            <a:r>
              <a:rPr lang="en-US" altLang="zh-TW" sz="1800" dirty="0" smtClean="0"/>
              <a:t>, Dist+100005, -1);</a:t>
            </a:r>
            <a:endParaRPr lang="en-US" altLang="zh-TW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85296" y="1869319"/>
            <a:ext cx="195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Read</a:t>
            </a:r>
          </a:p>
          <a:p>
            <a:r>
              <a:rPr lang="en-US" altLang="zh-TW" sz="4000" dirty="0" smtClean="0"/>
              <a:t>Data</a:t>
            </a:r>
          </a:p>
          <a:p>
            <a:r>
              <a:rPr lang="en-US" altLang="zh-TW" sz="4000" dirty="0" smtClean="0"/>
              <a:t>&amp;</a:t>
            </a:r>
          </a:p>
          <a:p>
            <a:r>
              <a:rPr lang="en-US" altLang="zh-TW" sz="4000" dirty="0" smtClean="0"/>
              <a:t>Initialize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48362" y="6336143"/>
            <a:ext cx="588356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← </a:t>
            </a:r>
            <a:r>
              <a:rPr lang="en-US" altLang="zh-TW" dirty="0" smtClean="0"/>
              <a:t>Assigns </a:t>
            </a:r>
            <a:r>
              <a:rPr lang="en-US" altLang="zh-TW" dirty="0" err="1"/>
              <a:t>val</a:t>
            </a:r>
            <a:r>
              <a:rPr lang="en-US" altLang="zh-TW" dirty="0"/>
              <a:t> to all the elements in the range [</a:t>
            </a:r>
            <a:r>
              <a:rPr lang="en-US" altLang="zh-TW" dirty="0" err="1"/>
              <a:t>first,last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6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Hint &amp; Concept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5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How can we know the shortest distance to get diamond starting from a specific town?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-&gt; ask neighbors from the closest to the farthest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This goal can be achieved by </a:t>
            </a:r>
            <a:r>
              <a:rPr lang="en-US" altLang="zh-TW" dirty="0" smtClean="0">
                <a:solidFill>
                  <a:srgbClr val="FF0000"/>
                </a:solidFill>
              </a:rPr>
              <a:t>BFS (Breadth-First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29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BFS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1546063"/>
            <a:ext cx="8722980" cy="41233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949371"/>
            <a:ext cx="3286337" cy="30754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084607" y="148770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When s is 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1614" y="5892805"/>
            <a:ext cx="8119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/>
              <a:t>https://www.hackerearth.com/practice/algorithms/graphs/breadth-first-search/tutorial</a:t>
            </a:r>
            <a:r>
              <a:rPr lang="en-US" altLang="zh-TW" sz="1400" dirty="0" smtClean="0"/>
              <a:t>/</a:t>
            </a:r>
            <a:endParaRPr lang="en-US" altLang="zh-TW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400" dirty="0"/>
              <a:t>http://alrightchiu.github.io/SecondRound/graph-breadth-first-searchbfsguang-du-you-xian-sou-xun.html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68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Hint &amp; Concept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9417"/>
            <a:ext cx="10407555" cy="506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We can then, for each of the N towns, use the BFS to visit the corresponding tree “level by level” until we get the short-distance diamond town.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However, it will be too slow to find the shortest distances one by one!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-&gt; Why not start from the diamond towns</a:t>
            </a:r>
          </a:p>
        </p:txBody>
      </p:sp>
    </p:spTree>
    <p:extLst>
      <p:ext uri="{BB962C8B-B14F-4D97-AF65-F5344CB8AC3E}">
        <p14:creationId xmlns:p14="http://schemas.microsoft.com/office/powerpoint/2010/main" val="2092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Hint &amp; Concept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26758" y="1359297"/>
            <a:ext cx="686938" cy="6627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5400000">
            <a:off x="5891284" y="1341853"/>
            <a:ext cx="409432" cy="6976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78304" y="1429078"/>
            <a:ext cx="33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Virtual root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3150355" y="2682942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928882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788304" y="2682942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50355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371828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096000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820172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stCxn id="4" idx="3"/>
            <a:endCxn id="10" idx="7"/>
          </p:cNvCxnSpPr>
          <p:nvPr/>
        </p:nvCxnSpPr>
        <p:spPr>
          <a:xfrm flipH="1">
            <a:off x="3736693" y="1925017"/>
            <a:ext cx="1190665" cy="85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3"/>
            <a:endCxn id="11" idx="7"/>
          </p:cNvCxnSpPr>
          <p:nvPr/>
        </p:nvCxnSpPr>
        <p:spPr>
          <a:xfrm flipH="1">
            <a:off x="2515220" y="3248662"/>
            <a:ext cx="735735" cy="12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4"/>
            <a:endCxn id="13" idx="0"/>
          </p:cNvCxnSpPr>
          <p:nvPr/>
        </p:nvCxnSpPr>
        <p:spPr>
          <a:xfrm>
            <a:off x="3493824" y="3345724"/>
            <a:ext cx="0" cy="102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03" y="2930893"/>
            <a:ext cx="314786" cy="314786"/>
          </a:xfrm>
          <a:prstGeom prst="rect">
            <a:avLst/>
          </a:prstGeom>
        </p:spPr>
      </p:pic>
      <p:cxnSp>
        <p:nvCxnSpPr>
          <p:cNvPr id="30" name="直線接點 29"/>
          <p:cNvCxnSpPr>
            <a:stCxn id="10" idx="5"/>
            <a:endCxn id="16" idx="1"/>
          </p:cNvCxnSpPr>
          <p:nvPr/>
        </p:nvCxnSpPr>
        <p:spPr>
          <a:xfrm>
            <a:off x="3736693" y="3248662"/>
            <a:ext cx="735735" cy="12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2" idx="3"/>
            <a:endCxn id="17" idx="0"/>
          </p:cNvCxnSpPr>
          <p:nvPr/>
        </p:nvCxnSpPr>
        <p:spPr>
          <a:xfrm flipH="1">
            <a:off x="6439469" y="3248662"/>
            <a:ext cx="449435" cy="112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45" y="2796784"/>
            <a:ext cx="314786" cy="314786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7475242" y="3254162"/>
            <a:ext cx="546130" cy="11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" idx="5"/>
            <a:endCxn id="12" idx="1"/>
          </p:cNvCxnSpPr>
          <p:nvPr/>
        </p:nvCxnSpPr>
        <p:spPr>
          <a:xfrm>
            <a:off x="5413096" y="1925017"/>
            <a:ext cx="1475808" cy="85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上箭號 43"/>
          <p:cNvSpPr/>
          <p:nvPr/>
        </p:nvSpPr>
        <p:spPr>
          <a:xfrm>
            <a:off x="6282075" y="5158551"/>
            <a:ext cx="354413" cy="34055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118759" y="5584434"/>
            <a:ext cx="272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 been visited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52365" y="2663627"/>
            <a:ext cx="299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0</a:t>
            </a:r>
          </a:p>
          <a:p>
            <a:r>
              <a:rPr lang="en-US" altLang="zh-TW" sz="2400" dirty="0" smtClean="0"/>
              <a:t>- Diamond towns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947749" y="4487806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</a:t>
            </a:r>
            <a:r>
              <a:rPr lang="en-US" altLang="zh-TW" sz="2400" dirty="0"/>
              <a:t>1</a:t>
            </a:r>
            <a:endParaRPr lang="en-US" altLang="zh-TW" sz="24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8943131" y="1481369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-1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029016" y="5463199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954155" y="5458584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</a:p>
        </p:txBody>
      </p:sp>
      <p:cxnSp>
        <p:nvCxnSpPr>
          <p:cNvPr id="5" name="直線接點 4"/>
          <p:cNvCxnSpPr>
            <a:stCxn id="2" idx="0"/>
          </p:cNvCxnSpPr>
          <p:nvPr/>
        </p:nvCxnSpPr>
        <p:spPr>
          <a:xfrm>
            <a:off x="6096000" y="365125"/>
            <a:ext cx="2309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2" idx="0"/>
          </p:cNvCxnSpPr>
          <p:nvPr/>
        </p:nvCxnSpPr>
        <p:spPr>
          <a:xfrm>
            <a:off x="6096000" y="365125"/>
            <a:ext cx="0" cy="521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096003" y="877455"/>
            <a:ext cx="2309088" cy="9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32925" y="397600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534706" y="402220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22026" y="73350"/>
            <a:ext cx="156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Queue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82888" y="325806"/>
            <a:ext cx="156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1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27" grpId="0"/>
      <p:bldP spid="29" grpId="0"/>
      <p:bldP spid="22" grpId="0"/>
      <p:bldP spid="37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0836"/>
            <a:ext cx="10707255" cy="6747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queue&lt;node</a:t>
            </a:r>
            <a:r>
              <a:rPr lang="en-US" altLang="zh-TW" sz="1800" dirty="0"/>
              <a:t>&gt; Q;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// [TODO] complete the task!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for (auto i: </a:t>
            </a:r>
            <a:r>
              <a:rPr lang="en-US" altLang="zh-TW" sz="1800" dirty="0" err="1">
                <a:solidFill>
                  <a:srgbClr val="FF0000"/>
                </a:solidFill>
              </a:rPr>
              <a:t>diamondTowns</a:t>
            </a:r>
            <a:r>
              <a:rPr lang="en-US" altLang="zh-TW" sz="1800" dirty="0"/>
              <a:t>) 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Q.push</a:t>
            </a:r>
            <a:r>
              <a:rPr lang="en-US" altLang="zh-TW" sz="1800" dirty="0"/>
              <a:t>(node(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r>
              <a:rPr lang="en-US" altLang="zh-TW" sz="1800" dirty="0" smtClean="0"/>
              <a:t>)); </a:t>
            </a:r>
            <a:r>
              <a:rPr lang="en-US" altLang="zh-TW" sz="1800" dirty="0">
                <a:solidFill>
                  <a:srgbClr val="00B050"/>
                </a:solidFill>
              </a:rPr>
              <a:t>/* </a:t>
            </a:r>
            <a:r>
              <a:rPr lang="en-US" altLang="zh-TW" sz="1800" dirty="0" smtClean="0">
                <a:solidFill>
                  <a:srgbClr val="00B050"/>
                </a:solidFill>
              </a:rPr>
              <a:t>These towns have diamond and are at level </a:t>
            </a:r>
            <a:r>
              <a:rPr lang="en-US" altLang="zh-TW" sz="1800" dirty="0">
                <a:solidFill>
                  <a:srgbClr val="00B050"/>
                </a:solidFill>
              </a:rPr>
              <a:t>0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}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smtClean="0"/>
              <a:t>//NOTE: </a:t>
            </a:r>
            <a:r>
              <a:rPr lang="en-US" altLang="zh-TW" sz="1800" dirty="0" smtClean="0"/>
              <a:t>The </a:t>
            </a:r>
            <a:r>
              <a:rPr lang="en-US" altLang="zh-TW" sz="1800" dirty="0" err="1" smtClean="0"/>
              <a:t>enqueue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operation </a:t>
            </a:r>
            <a:r>
              <a:rPr lang="en-US" altLang="zh-TW" sz="1800" dirty="0" smtClean="0"/>
              <a:t>is slightly different from the above pseudocode, but achieves the same goal.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while </a:t>
            </a:r>
            <a:r>
              <a:rPr lang="en-US" altLang="zh-TW" sz="1800" dirty="0"/>
              <a:t>(!</a:t>
            </a:r>
            <a:r>
              <a:rPr lang="en-US" altLang="zh-TW" sz="1800" dirty="0" err="1"/>
              <a:t>Q.empty</a:t>
            </a:r>
            <a:r>
              <a:rPr lang="en-US" altLang="zh-TW" sz="1800" dirty="0"/>
              <a:t>()) {</a:t>
            </a:r>
          </a:p>
          <a:p>
            <a:pPr marL="0" indent="0">
              <a:buNone/>
            </a:pPr>
            <a:r>
              <a:rPr lang="en-US" altLang="zh-TW" sz="1800" dirty="0"/>
              <a:t>        node cur = </a:t>
            </a:r>
            <a:r>
              <a:rPr lang="en-US" altLang="zh-TW" sz="1800" dirty="0" err="1"/>
              <a:t>Q.front</a:t>
            </a:r>
            <a:r>
              <a:rPr lang="en-US" altLang="zh-TW" sz="1800" dirty="0" smtClean="0"/>
              <a:t>(); </a:t>
            </a:r>
            <a:r>
              <a:rPr lang="en-US" altLang="zh-TW" sz="1800" dirty="0" err="1" smtClean="0"/>
              <a:t>Q.pop</a:t>
            </a:r>
            <a:r>
              <a:rPr lang="en-US" altLang="zh-TW" sz="1800" dirty="0" smtClean="0"/>
              <a:t>(); </a:t>
            </a:r>
            <a:r>
              <a:rPr lang="en-US" altLang="zh-TW" sz="1800" dirty="0">
                <a:solidFill>
                  <a:srgbClr val="00B050"/>
                </a:solidFill>
              </a:rPr>
              <a:t>/* get </a:t>
            </a:r>
            <a:r>
              <a:rPr lang="en-US" altLang="zh-TW" sz="1800" dirty="0" smtClean="0">
                <a:solidFill>
                  <a:srgbClr val="00B050"/>
                </a:solidFill>
              </a:rPr>
              <a:t>the queue’s </a:t>
            </a:r>
            <a:r>
              <a:rPr lang="en-US" altLang="zh-TW" sz="1800" dirty="0">
                <a:solidFill>
                  <a:srgbClr val="00B050"/>
                </a:solidFill>
              </a:rPr>
              <a:t>top </a:t>
            </a:r>
            <a:r>
              <a:rPr lang="en-US" altLang="zh-TW" sz="1800" dirty="0" smtClean="0">
                <a:solidFill>
                  <a:srgbClr val="00B050"/>
                </a:solidFill>
              </a:rPr>
              <a:t>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if (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[cur.id] == -1) </a:t>
            </a:r>
            <a:r>
              <a:rPr lang="en-US" altLang="zh-TW" sz="1800" dirty="0" smtClean="0"/>
              <a:t>{      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not visited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[cur.id] = </a:t>
            </a:r>
            <a:r>
              <a:rPr lang="en-US" altLang="zh-TW" sz="1800" dirty="0" err="1"/>
              <a:t>cur.dist</a:t>
            </a:r>
            <a:r>
              <a:rPr lang="en-US" altLang="zh-TW" sz="1800" dirty="0" smtClean="0"/>
              <a:t>;  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</a:t>
            </a:r>
            <a:r>
              <a:rPr lang="en-US" altLang="zh-TW" sz="1800" dirty="0">
                <a:solidFill>
                  <a:srgbClr val="00B050"/>
                </a:solidFill>
              </a:rPr>
              <a:t>update distance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for (auto i: G[cur.id]) </a:t>
            </a:r>
            <a:r>
              <a:rPr lang="en-US" altLang="zh-TW" sz="1800" dirty="0" smtClean="0"/>
              <a:t>{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</a:t>
            </a:r>
            <a:r>
              <a:rPr lang="en-US" altLang="zh-TW" sz="1800" dirty="0">
                <a:solidFill>
                  <a:srgbClr val="00B050"/>
                </a:solidFill>
              </a:rPr>
              <a:t>push </a:t>
            </a:r>
            <a:r>
              <a:rPr lang="en-US" altLang="zh-TW" sz="1800" dirty="0" smtClean="0">
                <a:solidFill>
                  <a:srgbClr val="00B050"/>
                </a:solidFill>
              </a:rPr>
              <a:t>all the neighbors </a:t>
            </a:r>
            <a:r>
              <a:rPr lang="en-US" altLang="zh-TW" sz="1800" dirty="0">
                <a:solidFill>
                  <a:srgbClr val="00B050"/>
                </a:solidFill>
              </a:rPr>
              <a:t>to </a:t>
            </a:r>
            <a:r>
              <a:rPr lang="en-US" altLang="zh-TW" sz="1800" dirty="0" smtClean="0">
                <a:solidFill>
                  <a:srgbClr val="00B050"/>
                </a:solidFill>
              </a:rPr>
              <a:t>the queue </a:t>
            </a:r>
            <a:r>
              <a:rPr lang="en-US" altLang="zh-TW" sz="1800" dirty="0">
                <a:solidFill>
                  <a:srgbClr val="00B050"/>
                </a:solidFill>
              </a:rPr>
              <a:t>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</a:t>
            </a:r>
            <a:r>
              <a:rPr lang="en-US" altLang="zh-TW" sz="1800" dirty="0" err="1"/>
              <a:t>Q.push</a:t>
            </a:r>
            <a:r>
              <a:rPr lang="en-US" altLang="zh-TW" sz="1800" dirty="0"/>
              <a:t>(node(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FF0000"/>
                </a:solidFill>
              </a:rPr>
              <a:t>cur.dist+1</a:t>
            </a:r>
            <a:r>
              <a:rPr lang="en-US" altLang="zh-TW" sz="1800" dirty="0"/>
              <a:t>));</a:t>
            </a:r>
          </a:p>
          <a:p>
            <a:pPr marL="0" indent="0">
              <a:buNone/>
            </a:pPr>
            <a:r>
              <a:rPr lang="en-US" altLang="zh-TW" sz="1800" dirty="0"/>
              <a:t>            }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800" dirty="0"/>
              <a:t>    }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362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err="1"/>
              <a:t>Niflheimr</a:t>
            </a:r>
            <a:r>
              <a:rPr lang="en-US" altLang="zh-TW" sz="3200" dirty="0"/>
              <a:t> is playing Minecraft recently.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He </a:t>
            </a:r>
            <a:r>
              <a:rPr lang="en-US" altLang="zh-TW" sz="2800" dirty="0"/>
              <a:t>occupies a lot of </a:t>
            </a:r>
            <a:r>
              <a:rPr lang="en-US" altLang="zh-TW" sz="2800" dirty="0" smtClean="0"/>
              <a:t>towns.</a:t>
            </a:r>
          </a:p>
          <a:p>
            <a:pPr lvl="1"/>
            <a:r>
              <a:rPr lang="en-US" altLang="zh-TW" sz="2800" dirty="0" smtClean="0"/>
              <a:t>There </a:t>
            </a:r>
            <a:r>
              <a:rPr lang="en-US" altLang="zh-TW" sz="2800" dirty="0"/>
              <a:t>are many diamonds inside some of those towns.</a:t>
            </a:r>
          </a:p>
          <a:p>
            <a:r>
              <a:rPr lang="en-US" altLang="zh-TW" sz="3200" dirty="0"/>
              <a:t>Whenever he runs out of diamond, he has to figure out the nearest town with diamonds from his current location</a:t>
            </a:r>
            <a:r>
              <a:rPr lang="en-US" altLang="zh-TW" sz="3200" dirty="0" smtClean="0"/>
              <a:t>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663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smtClean="0"/>
              <a:t>Doing </a:t>
            </a:r>
            <a:r>
              <a:rPr lang="en-US" altLang="zh-TW" sz="3200" dirty="0"/>
              <a:t>this task every time </a:t>
            </a:r>
            <a:r>
              <a:rPr lang="en-US" altLang="zh-TW" sz="3200" dirty="0" smtClean="0"/>
              <a:t>wastes </a:t>
            </a:r>
            <a:r>
              <a:rPr lang="en-US" altLang="zh-TW" sz="3200" dirty="0"/>
              <a:t>a lot of time. </a:t>
            </a:r>
            <a:r>
              <a:rPr lang="en-US" altLang="zh-TW" sz="3200" dirty="0" smtClean="0"/>
              <a:t>He</a:t>
            </a:r>
            <a:r>
              <a:rPr lang="en-US" altLang="zh-TW" sz="3200" dirty="0"/>
              <a:t> asks you to help him for the calculation. </a:t>
            </a:r>
            <a:endParaRPr lang="en-US" altLang="zh-TW" sz="3200" dirty="0" smtClean="0"/>
          </a:p>
          <a:p>
            <a:r>
              <a:rPr lang="en-US" altLang="zh-TW" sz="3200" dirty="0" smtClean="0"/>
              <a:t>For </a:t>
            </a:r>
            <a:r>
              <a:rPr lang="en-US" altLang="zh-TW" sz="3200" dirty="0"/>
              <a:t>every town, find the </a:t>
            </a:r>
            <a:r>
              <a:rPr lang="en-US" altLang="zh-TW" sz="3200" b="1" dirty="0"/>
              <a:t>shortest distance</a:t>
            </a:r>
            <a:r>
              <a:rPr lang="en-US" altLang="zh-TW" sz="3200" dirty="0"/>
              <a:t> to get diamonds from a nearby town which has diamonds.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If </a:t>
            </a:r>
            <a:r>
              <a:rPr lang="en-US" altLang="zh-TW" sz="2800" dirty="0"/>
              <a:t>the town itself has diamonds, the distance would be 0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Hint</a:t>
            </a:r>
            <a:r>
              <a:rPr lang="en-US" altLang="zh-TW" sz="3200" dirty="0"/>
              <a:t>: Use BFS (</a:t>
            </a:r>
            <a:r>
              <a:rPr lang="en-US" altLang="zh-TW" sz="3200" dirty="0" smtClean="0"/>
              <a:t>Breadth </a:t>
            </a:r>
            <a:r>
              <a:rPr lang="en-US" altLang="zh-TW" sz="3200" dirty="0"/>
              <a:t>First Search) and </a:t>
            </a:r>
            <a:r>
              <a:rPr lang="en-US" altLang="zh-TW" sz="3200" dirty="0" err="1"/>
              <a:t>std</a:t>
            </a:r>
            <a:r>
              <a:rPr lang="en-US" altLang="zh-TW" sz="3200" dirty="0"/>
              <a:t>::queue.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First line of input contains three integers N, M, 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N: the number of towns</a:t>
            </a:r>
          </a:p>
          <a:p>
            <a:pPr marL="0" indent="0">
              <a:buNone/>
            </a:pPr>
            <a:r>
              <a:rPr lang="en-US" altLang="zh-TW" dirty="0" smtClean="0"/>
              <a:t>M: the amount of roads between towns</a:t>
            </a:r>
          </a:p>
          <a:p>
            <a:pPr marL="0" indent="0">
              <a:buNone/>
            </a:pPr>
            <a:r>
              <a:rPr lang="en-US" altLang="zh-TW" dirty="0" smtClean="0"/>
              <a:t>K: the number of towns which has diamond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the towns are numbered from 1 to N.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For the next M lines, each of them contains two integers a, b, meaning there is a road between a (town) and b (town).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the roads are bidirectional, and the length of these roads are all 1.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The last line of input contains K distinct integers, denoting the towns which have diamonds.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06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5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Output consists of N lines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 </a:t>
            </a:r>
            <a:r>
              <a:rPr lang="en-US" altLang="zh-TW" b="1" dirty="0" err="1"/>
              <a:t>i</a:t>
            </a:r>
            <a:r>
              <a:rPr lang="en-US" altLang="zh-TW" dirty="0" err="1"/>
              <a:t>-th</a:t>
            </a:r>
            <a:r>
              <a:rPr lang="en-US" altLang="zh-TW" dirty="0"/>
              <a:t> line, output the shortest distance </a:t>
            </a:r>
            <a:r>
              <a:rPr lang="en-US" altLang="zh-TW" dirty="0" err="1"/>
              <a:t>Niflheimr</a:t>
            </a:r>
            <a:r>
              <a:rPr lang="en-US" altLang="zh-TW" dirty="0"/>
              <a:t> has to travel from town </a:t>
            </a:r>
            <a:r>
              <a:rPr lang="en-US" altLang="zh-TW" b="1" dirty="0" err="1"/>
              <a:t>i</a:t>
            </a:r>
            <a:r>
              <a:rPr lang="en-US" altLang="zh-TW" dirty="0"/>
              <a:t> to get a diamond.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53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Run example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8424"/>
            <a:ext cx="8524164" cy="5158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If the input is:</a:t>
            </a:r>
          </a:p>
          <a:p>
            <a:pPr marL="0" indent="0">
              <a:buNone/>
            </a:pPr>
            <a:r>
              <a:rPr lang="en-US" altLang="zh-TW" dirty="0" smtClean="0"/>
              <a:t>5 4 2    </a:t>
            </a:r>
            <a:r>
              <a:rPr lang="en-US" altLang="zh-TW" dirty="0" smtClean="0">
                <a:sym typeface="Wingdings" panose="05000000000000000000" pitchFamily="2" charset="2"/>
              </a:rPr>
              <a:t>&lt;- -</a:t>
            </a:r>
            <a:r>
              <a:rPr lang="en-US" altLang="zh-TW" dirty="0" smtClean="0"/>
              <a:t> # of towns, # of roads, # of diamond towns</a:t>
            </a:r>
          </a:p>
          <a:p>
            <a:pPr marL="0" indent="0">
              <a:buNone/>
            </a:pPr>
            <a:r>
              <a:rPr lang="en-US" altLang="zh-TW" dirty="0" smtClean="0"/>
              <a:t>1 2</a:t>
            </a:r>
          </a:p>
          <a:p>
            <a:pPr marL="0" indent="0">
              <a:buNone/>
            </a:pPr>
            <a:r>
              <a:rPr lang="en-US" altLang="zh-TW" dirty="0" smtClean="0"/>
              <a:t>1 3</a:t>
            </a:r>
          </a:p>
          <a:p>
            <a:pPr marL="0" indent="0">
              <a:buNone/>
            </a:pPr>
            <a:r>
              <a:rPr lang="en-US" altLang="zh-TW" dirty="0" smtClean="0"/>
              <a:t>3 4</a:t>
            </a:r>
          </a:p>
          <a:p>
            <a:pPr marL="0" indent="0">
              <a:buNone/>
            </a:pPr>
            <a:r>
              <a:rPr lang="en-US" altLang="zh-TW" dirty="0" smtClean="0"/>
              <a:t>3 5</a:t>
            </a:r>
          </a:p>
          <a:p>
            <a:pPr marL="0" indent="0">
              <a:buNone/>
            </a:pPr>
            <a:r>
              <a:rPr lang="en-US" altLang="zh-TW" dirty="0" smtClean="0"/>
              <a:t>2 4      &lt;- - diamond towns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24837" y="3098042"/>
            <a:ext cx="283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&lt;--roads</a:t>
            </a:r>
            <a:endParaRPr lang="zh-TW" altLang="en-US" sz="2800" dirty="0"/>
          </a:p>
        </p:txBody>
      </p:sp>
      <p:sp>
        <p:nvSpPr>
          <p:cNvPr id="13" name="右中括弧 12"/>
          <p:cNvSpPr/>
          <p:nvPr/>
        </p:nvSpPr>
        <p:spPr>
          <a:xfrm>
            <a:off x="1549934" y="2663616"/>
            <a:ext cx="594000" cy="1392072"/>
          </a:xfrm>
          <a:prstGeom prst="rightBracket">
            <a:avLst/>
          </a:prstGeom>
          <a:ln w="57150">
            <a:solidFill>
              <a:schemeClr val="accent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89" y="3551090"/>
            <a:ext cx="2962275" cy="26765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121900" y="2838162"/>
            <a:ext cx="358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The graph should be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Run example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86467" y="1978025"/>
            <a:ext cx="34642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So the output will be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82" y="2581522"/>
            <a:ext cx="3979296" cy="35954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0993" y="52543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8715" y="390246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13562" y="319458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8715" y="54690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6762" y="2581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5" name="內容版面配置區 3"/>
          <p:cNvSpPr txBox="1">
            <a:spLocks/>
          </p:cNvSpPr>
          <p:nvPr/>
        </p:nvSpPr>
        <p:spPr>
          <a:xfrm>
            <a:off x="990600" y="1978025"/>
            <a:ext cx="5576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mtClean="0"/>
              <a:t>Calculate the shortest distance 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1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Structures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5719"/>
            <a:ext cx="10901218" cy="47712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diamondTowns</a:t>
            </a:r>
            <a:r>
              <a:rPr lang="en-US" altLang="zh-TW" dirty="0" smtClean="0"/>
              <a:t>;  </a:t>
            </a:r>
            <a:r>
              <a:rPr lang="en-US" altLang="zh-TW" dirty="0" smtClean="0">
                <a:solidFill>
                  <a:srgbClr val="00B050"/>
                </a:solidFill>
              </a:rPr>
              <a:t>/* the IDs of the diamond towns */</a:t>
            </a:r>
          </a:p>
          <a:p>
            <a:pPr marL="0" indent="0">
              <a:buNone/>
            </a:pP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G[100005];</a:t>
            </a: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00B050"/>
                </a:solidFill>
              </a:rPr>
              <a:t>/* G[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] is a vector containing all neighbor towns of town 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[100005];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/*  </a:t>
            </a:r>
            <a:r>
              <a:rPr lang="en-US" altLang="zh-TW" dirty="0" err="1" smtClean="0">
                <a:solidFill>
                  <a:srgbClr val="00B050"/>
                </a:solidFill>
              </a:rPr>
              <a:t>Dist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] means the shortest distance to get diamond from </a:t>
            </a:r>
            <a:r>
              <a:rPr lang="en-US" altLang="zh-TW" dirty="0">
                <a:solidFill>
                  <a:srgbClr val="00B050"/>
                </a:solidFill>
              </a:rPr>
              <a:t>town 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struct</a:t>
            </a:r>
            <a:r>
              <a:rPr lang="en-US" altLang="zh-TW" dirty="0" smtClean="0"/>
              <a:t> node {		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node(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l) {</a:t>
            </a:r>
          </a:p>
          <a:p>
            <a:pPr marL="0" indent="0">
              <a:buNone/>
            </a:pPr>
            <a:r>
              <a:rPr lang="en-US" altLang="zh-TW" dirty="0" smtClean="0"/>
              <a:t>        this-&gt;id = id;</a:t>
            </a:r>
          </a:p>
          <a:p>
            <a:pPr marL="0" indent="0">
              <a:buNone/>
            </a:pPr>
            <a:r>
              <a:rPr lang="en-US" altLang="zh-TW" dirty="0" smtClean="0"/>
              <a:t>        this-&gt;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 = l;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};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72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736</Words>
  <Application>Microsoft Office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11945 - Treasure Hunting</vt:lpstr>
      <vt:lpstr>Description</vt:lpstr>
      <vt:lpstr>Description</vt:lpstr>
      <vt:lpstr>Input</vt:lpstr>
      <vt:lpstr>Input</vt:lpstr>
      <vt:lpstr>Output</vt:lpstr>
      <vt:lpstr>Run example</vt:lpstr>
      <vt:lpstr>Run example</vt:lpstr>
      <vt:lpstr>Data Structures</vt:lpstr>
      <vt:lpstr>Program Structure (in main)</vt:lpstr>
      <vt:lpstr>Hint &amp; Concept</vt:lpstr>
      <vt:lpstr>BFS</vt:lpstr>
      <vt:lpstr>Hint &amp; Concept</vt:lpstr>
      <vt:lpstr>Hint &amp; Concept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11945 - Treasure Hunting</dc:title>
  <dc:creator>User</dc:creator>
  <cp:lastModifiedBy>springping65@gmail.com</cp:lastModifiedBy>
  <cp:revision>73</cp:revision>
  <dcterms:created xsi:type="dcterms:W3CDTF">2018-06-10T14:24:11Z</dcterms:created>
  <dcterms:modified xsi:type="dcterms:W3CDTF">2019-06-04T12:44:02Z</dcterms:modified>
</cp:coreProperties>
</file>