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409" r:id="rId2"/>
    <p:sldId id="421" r:id="rId3"/>
    <p:sldId id="403" r:id="rId4"/>
    <p:sldId id="404" r:id="rId5"/>
    <p:sldId id="410" r:id="rId6"/>
    <p:sldId id="412" r:id="rId7"/>
    <p:sldId id="373" r:id="rId8"/>
    <p:sldId id="413" r:id="rId9"/>
    <p:sldId id="414" r:id="rId10"/>
    <p:sldId id="420" r:id="rId11"/>
    <p:sldId id="415" r:id="rId12"/>
    <p:sldId id="416" r:id="rId13"/>
    <p:sldId id="417" r:id="rId14"/>
    <p:sldId id="418" r:id="rId15"/>
    <p:sldId id="4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545454"/>
    <a:srgbClr val="969696"/>
    <a:srgbClr val="9A3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2994" autoAdjust="0"/>
  </p:normalViewPr>
  <p:slideViewPr>
    <p:cSldViewPr snapToGrid="0" snapToObjects="1">
      <p:cViewPr varScale="1">
        <p:scale>
          <a:sx n="81" d="100"/>
          <a:sy n="81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Reference: https://www.tutorialspoint.com/cplusplus/cpp_exceptions_handling.htm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97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Reference: https://www.tutorialspoint.com/cplusplus/cpp_exceptions_handling.htm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53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Reference: https://www.tutorialspoint.com/cplusplus/cpp_exceptions_handling.htm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802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en-US" altLang="zh-TW" baseline="0" dirty="0" smtClean="0"/>
              <a:t> text in </a:t>
            </a:r>
            <a:r>
              <a:rPr lang="en-US" altLang="zh-TW" baseline="0" dirty="0" err="1" smtClean="0"/>
              <a:t>out_of_range</a:t>
            </a:r>
            <a:r>
              <a:rPr lang="en-US" altLang="zh-TW" baseline="0" dirty="0" smtClean="0"/>
              <a:t>(“…”) doesn’t matter.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20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027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228725" y="3354817"/>
            <a:ext cx="6800850" cy="125528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Exception Handling in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12224 –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1162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15" y="1602555"/>
            <a:ext cx="6573685" cy="44626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63951" y="1696826"/>
            <a:ext cx="21587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700" dirty="0"/>
              <a:t>The program calls </a:t>
            </a:r>
            <a:r>
              <a:rPr lang="en-US" altLang="zh-TW" sz="1700" i="1" dirty="0" err="1"/>
              <a:t>hmean</a:t>
            </a:r>
            <a:r>
              <a:rPr lang="en-US" altLang="zh-TW" sz="1700" i="1" dirty="0"/>
              <a:t>() </a:t>
            </a:r>
            <a:r>
              <a:rPr lang="en-US" altLang="zh-TW" sz="1700" dirty="0"/>
              <a:t>within a </a:t>
            </a:r>
            <a:r>
              <a:rPr lang="en-US" altLang="zh-TW" sz="1700" b="1" dirty="0"/>
              <a:t>try</a:t>
            </a:r>
            <a:r>
              <a:rPr lang="en-US" altLang="zh-TW" sz="1700" dirty="0"/>
              <a:t> </a:t>
            </a:r>
            <a:r>
              <a:rPr lang="en-US" altLang="zh-TW" sz="1700" b="1" dirty="0"/>
              <a:t>block</a:t>
            </a:r>
            <a:r>
              <a:rPr lang="en-US" altLang="zh-TW" sz="1700" dirty="0" smtClean="0"/>
              <a:t>.</a:t>
            </a:r>
            <a:r>
              <a:rPr lang="zh-TW" altLang="en-US" sz="1700" dirty="0"/>
              <a:t> </a:t>
            </a:r>
            <a:endParaRPr lang="en-US" altLang="zh-TW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1700" i="1" dirty="0" err="1" smtClean="0"/>
              <a:t>hmean</a:t>
            </a:r>
            <a:r>
              <a:rPr lang="en-US" altLang="zh-TW" sz="1700" i="1" dirty="0"/>
              <a:t>() </a:t>
            </a:r>
            <a:r>
              <a:rPr lang="en-US" altLang="zh-TW" sz="1700" b="1" dirty="0"/>
              <a:t>throws</a:t>
            </a:r>
            <a:r>
              <a:rPr lang="en-US" altLang="zh-TW" sz="1700" dirty="0"/>
              <a:t> an exception, transferring execution to the </a:t>
            </a:r>
            <a:r>
              <a:rPr lang="en-US" altLang="zh-TW" sz="1700" b="1" dirty="0"/>
              <a:t>catch block</a:t>
            </a:r>
            <a:r>
              <a:rPr lang="en-US" altLang="zh-TW" sz="1700" dirty="0"/>
              <a:t>, </a:t>
            </a:r>
            <a:r>
              <a:rPr lang="en-US" altLang="zh-TW" sz="1700" dirty="0" smtClean="0"/>
              <a:t>and assigning </a:t>
            </a:r>
            <a:r>
              <a:rPr lang="en-US" altLang="zh-TW" sz="1700" dirty="0"/>
              <a:t>the exception string to s</a:t>
            </a:r>
            <a:r>
              <a:rPr lang="en-US" altLang="zh-TW" sz="17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700" dirty="0"/>
              <a:t>The </a:t>
            </a:r>
            <a:r>
              <a:rPr lang="en-US" altLang="zh-TW" sz="1700" b="1" dirty="0"/>
              <a:t>catch block </a:t>
            </a:r>
            <a:r>
              <a:rPr lang="en-US" altLang="zh-TW" sz="1700" dirty="0"/>
              <a:t>transfers execution back to the while loop.</a:t>
            </a:r>
            <a:endParaRPr lang="en-US" altLang="zh-TW" sz="1700" dirty="0" smtClean="0"/>
          </a:p>
        </p:txBody>
      </p:sp>
    </p:spTree>
    <p:extLst>
      <p:ext uri="{BB962C8B-B14F-4D97-AF65-F5344CB8AC3E}">
        <p14:creationId xmlns:p14="http://schemas.microsoft.com/office/powerpoint/2010/main" val="12517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/>
              <a:t>C++ exception handling is built upon three keywords: </a:t>
            </a:r>
            <a:r>
              <a:rPr lang="en-US" altLang="zh-TW" b="1" dirty="0">
                <a:solidFill>
                  <a:srgbClr val="00B050"/>
                </a:solidFill>
              </a:rPr>
              <a:t>try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00B050"/>
                </a:solidFill>
              </a:rPr>
              <a:t>catch</a:t>
            </a:r>
            <a:r>
              <a:rPr lang="en-US" altLang="zh-TW" b="1" dirty="0"/>
              <a:t>,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00B050"/>
                </a:solidFill>
              </a:rPr>
              <a:t>throw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sz="2400" b="1" dirty="0">
                <a:solidFill>
                  <a:srgbClr val="00B050"/>
                </a:solidFill>
              </a:rPr>
              <a:t>throw</a:t>
            </a:r>
            <a:r>
              <a:rPr lang="en-US" altLang="zh-TW" sz="2400" dirty="0"/>
              <a:t> − A program throws an exception when a problem shows up. This is done using a </a:t>
            </a:r>
            <a:r>
              <a:rPr lang="en-US" altLang="zh-TW" sz="2400" b="1" dirty="0">
                <a:solidFill>
                  <a:srgbClr val="00B050"/>
                </a:solidFill>
              </a:rPr>
              <a:t>throw</a:t>
            </a:r>
            <a:r>
              <a:rPr lang="en-US" altLang="zh-TW" sz="2400" dirty="0"/>
              <a:t> keyword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b="1" dirty="0">
                <a:solidFill>
                  <a:srgbClr val="00B050"/>
                </a:solidFill>
              </a:rPr>
              <a:t>catch</a:t>
            </a:r>
            <a:r>
              <a:rPr lang="en-US" altLang="zh-TW" sz="2400" dirty="0"/>
              <a:t> − A program catches an exception with an exception handler at the place in a program where you want to handle the problem. The </a:t>
            </a:r>
            <a:r>
              <a:rPr lang="en-US" altLang="zh-TW" sz="2400" b="1" dirty="0">
                <a:solidFill>
                  <a:srgbClr val="00B050"/>
                </a:solidFill>
              </a:rPr>
              <a:t>catch</a:t>
            </a:r>
            <a:r>
              <a:rPr lang="en-US" altLang="zh-TW" sz="2400" dirty="0"/>
              <a:t> keyword indicates the catching of an exception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b="1" dirty="0">
                <a:solidFill>
                  <a:srgbClr val="00B050"/>
                </a:solidFill>
              </a:rPr>
              <a:t>try</a:t>
            </a:r>
            <a:r>
              <a:rPr lang="en-US" altLang="zh-TW" sz="2400" dirty="0"/>
              <a:t> − A </a:t>
            </a:r>
            <a:r>
              <a:rPr lang="en-US" altLang="zh-TW" sz="2400" b="1" dirty="0">
                <a:solidFill>
                  <a:srgbClr val="00B050"/>
                </a:solidFill>
              </a:rPr>
              <a:t>try</a:t>
            </a:r>
            <a:r>
              <a:rPr lang="en-US" altLang="zh-TW" sz="2400" dirty="0"/>
              <a:t> block identifies a block of code for which particular exceptions will be activated. It's followed by one or more catch blocks.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One more example: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6" y="1941035"/>
            <a:ext cx="4817652" cy="474882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>
            <a:off x="867266" y="2912882"/>
            <a:ext cx="1508289" cy="2073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6" name="向右箭號 5"/>
          <p:cNvSpPr/>
          <p:nvPr/>
        </p:nvSpPr>
        <p:spPr bwMode="auto">
          <a:xfrm>
            <a:off x="867265" y="4903509"/>
            <a:ext cx="1508289" cy="2073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7" name="向右箭號 6"/>
          <p:cNvSpPr/>
          <p:nvPr/>
        </p:nvSpPr>
        <p:spPr bwMode="auto">
          <a:xfrm>
            <a:off x="867266" y="5519884"/>
            <a:ext cx="1508289" cy="2073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Implementation of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Contradiction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Try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catch in main()</a:t>
            </a:r>
          </a:p>
          <a:p>
            <a:r>
              <a:rPr lang="en-US" altLang="zh-TW" b="1" dirty="0">
                <a:ea typeface="新細明體" charset="-120"/>
              </a:rPr>
              <a:t>Add </a:t>
            </a:r>
            <a:r>
              <a:rPr lang="en-US" altLang="zh-TW" b="1" dirty="0" smtClean="0">
                <a:ea typeface="新細明體" charset="-120"/>
              </a:rPr>
              <a:t>an </a:t>
            </a:r>
            <a:r>
              <a:rPr lang="en-US" altLang="zh-TW" b="1" dirty="0">
                <a:ea typeface="新細明體" charset="-120"/>
              </a:rPr>
              <a:t>if statement in </a:t>
            </a:r>
            <a:r>
              <a:rPr lang="en-US" altLang="zh-TW" b="1" dirty="0" err="1">
                <a:ea typeface="新細明體" charset="-120"/>
              </a:rPr>
              <a:t>RemoveHead</a:t>
            </a:r>
            <a:r>
              <a:rPr lang="en-US" altLang="zh-TW" b="1" dirty="0" smtClean="0">
                <a:ea typeface="新細明體" charset="-120"/>
              </a:rPr>
              <a:t>()</a:t>
            </a:r>
            <a:endParaRPr lang="en-US" altLang="zh-TW" b="1" dirty="0" smtClean="0"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71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Therefore, you should add an if statement in </a:t>
            </a:r>
            <a:r>
              <a:rPr lang="en-US" altLang="zh-TW" dirty="0" err="1" smtClean="0"/>
              <a:t>RemoveHead</a:t>
            </a:r>
            <a:r>
              <a:rPr lang="en-US" altLang="zh-TW" dirty="0" smtClean="0"/>
              <a:t>() to handle the exception.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/>
          <a:stretch/>
        </p:blipFill>
        <p:spPr>
          <a:xfrm>
            <a:off x="825920" y="2762056"/>
            <a:ext cx="7467561" cy="3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Have a nice day!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4"/>
          <a:stretch/>
        </p:blipFill>
        <p:spPr>
          <a:xfrm>
            <a:off x="4283498" y="1028779"/>
            <a:ext cx="4238331" cy="531487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1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Description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6"/>
            <a:ext cx="8686800" cy="5782733"/>
          </a:xfrm>
        </p:spPr>
        <p:txBody>
          <a:bodyPr/>
          <a:lstStyle/>
          <a:p>
            <a:r>
              <a:rPr lang="en-US" altLang="zh-TW" dirty="0" smtClean="0"/>
              <a:t>Maintain </a:t>
            </a:r>
            <a:r>
              <a:rPr lang="en-US" altLang="zh-TW" dirty="0"/>
              <a:t>a doubly linked list, which supports the following operations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IH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: Insert a new integer </a:t>
            </a:r>
            <a:r>
              <a:rPr lang="en-US" altLang="zh-TW" dirty="0" err="1"/>
              <a:t>i</a:t>
            </a:r>
            <a:r>
              <a:rPr lang="en-US" altLang="zh-TW" dirty="0"/>
              <a:t> to the head of the list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IT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: Insert a new integer </a:t>
            </a:r>
            <a:r>
              <a:rPr lang="en-US" altLang="zh-TW" dirty="0" err="1"/>
              <a:t>i</a:t>
            </a:r>
            <a:r>
              <a:rPr lang="en-US" altLang="zh-TW" dirty="0"/>
              <a:t> to the tail of the list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RH</a:t>
            </a:r>
            <a:r>
              <a:rPr lang="en-US" altLang="zh-TW" dirty="0" smtClean="0"/>
              <a:t> </a:t>
            </a:r>
            <a:r>
              <a:rPr lang="en-US" altLang="zh-TW" dirty="0"/>
              <a:t>: Print and remove the element in the head of the list. </a:t>
            </a:r>
            <a:r>
              <a:rPr lang="en-US" altLang="zh-TW" b="1" dirty="0"/>
              <a:t>If the list is empty, print a blank line</a:t>
            </a:r>
            <a:r>
              <a:rPr lang="en-US" altLang="zh-TW" b="1" dirty="0" smtClean="0"/>
              <a:t>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RT</a:t>
            </a:r>
            <a:r>
              <a:rPr lang="en-US" altLang="zh-TW" dirty="0" smtClean="0"/>
              <a:t> </a:t>
            </a:r>
            <a:r>
              <a:rPr lang="en-US" altLang="zh-TW" dirty="0"/>
              <a:t>: Print and remove the element in the tail of the list. </a:t>
            </a:r>
            <a:r>
              <a:rPr lang="en-US" altLang="zh-TW" b="1" dirty="0"/>
              <a:t>If the list is empty, print a blank line</a:t>
            </a:r>
            <a:r>
              <a:rPr lang="en-US" altLang="zh-TW" b="1" dirty="0" smtClean="0"/>
              <a:t>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 </a:t>
            </a:r>
            <a:r>
              <a:rPr lang="en-US" altLang="zh-TW" dirty="0"/>
              <a:t>: Swap</a:t>
            </a:r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/>
              <a:t>Implementation of </a:t>
            </a:r>
            <a:r>
              <a:rPr lang="en-US" altLang="zh-TW" dirty="0" err="1" smtClean="0"/>
              <a:t>RemoveHead</a:t>
            </a:r>
            <a:r>
              <a:rPr lang="en-US" altLang="zh-TW" dirty="0" smtClean="0"/>
              <a:t>() </a:t>
            </a:r>
          </a:p>
          <a:p>
            <a:r>
              <a:rPr lang="en-US" altLang="zh-TW" dirty="0" smtClean="0"/>
              <a:t>Contradiction with </a:t>
            </a:r>
            <a:r>
              <a:rPr lang="en-US" altLang="zh-TW" dirty="0" err="1" smtClean="0"/>
              <a:t>RemoveHead</a:t>
            </a:r>
            <a:r>
              <a:rPr lang="en-US" altLang="zh-TW" dirty="0" smtClean="0"/>
              <a:t>() </a:t>
            </a:r>
          </a:p>
          <a:p>
            <a:r>
              <a:rPr lang="en-US" altLang="zh-TW" dirty="0" smtClean="0"/>
              <a:t>Try catch in main()</a:t>
            </a:r>
          </a:p>
          <a:p>
            <a:r>
              <a:rPr lang="en-US" altLang="zh-TW" dirty="0" smtClean="0">
                <a:ea typeface="新細明體" charset="-120"/>
              </a:rPr>
              <a:t>Add an if statement in </a:t>
            </a:r>
            <a:r>
              <a:rPr lang="en-US" altLang="zh-TW" dirty="0" err="1" smtClean="0">
                <a:ea typeface="新細明體" charset="-120"/>
              </a:rPr>
              <a:t>RemoveHead</a:t>
            </a:r>
            <a:r>
              <a:rPr lang="en-US" altLang="zh-TW" dirty="0" smtClean="0">
                <a:ea typeface="新細明體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27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/>
              <a:t>Implementation of </a:t>
            </a:r>
            <a:r>
              <a:rPr lang="en-US" altLang="zh-TW" b="1" dirty="0" err="1"/>
              <a:t>RemoveHead</a:t>
            </a:r>
            <a:r>
              <a:rPr lang="en-US" altLang="zh-TW" b="1" dirty="0"/>
              <a:t>() </a:t>
            </a:r>
            <a:endParaRPr lang="en-US" altLang="zh-TW" b="1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Contradiction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Try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catch in main()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Add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if statement in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RemoveHead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()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8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RemoveHead</a:t>
            </a:r>
            <a:r>
              <a:rPr lang="en-US" altLang="zh-TW" dirty="0" smtClean="0"/>
              <a:t>(), here is what you need to do: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Notice that you </a:t>
            </a:r>
            <a:r>
              <a:rPr lang="en-US" altLang="zh-TW" dirty="0" smtClean="0">
                <a:solidFill>
                  <a:srgbClr val="FF0000"/>
                </a:solidFill>
              </a:rPr>
              <a:t>must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return an integer</a:t>
            </a:r>
            <a:r>
              <a:rPr lang="en-US" altLang="zh-TW" dirty="0" smtClean="0"/>
              <a:t>.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dirty="0"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/>
          <a:stretch/>
        </p:blipFill>
        <p:spPr>
          <a:xfrm>
            <a:off x="1893326" y="2371627"/>
            <a:ext cx="5499577" cy="22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Implementation of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b="1" dirty="0" smtClean="0"/>
              <a:t>Contradiction </a:t>
            </a:r>
            <a:r>
              <a:rPr lang="en-US" altLang="zh-TW" b="1" dirty="0"/>
              <a:t>with </a:t>
            </a:r>
            <a:r>
              <a:rPr lang="en-US" altLang="zh-TW" b="1" dirty="0" err="1"/>
              <a:t>RemoveHead</a:t>
            </a:r>
            <a:r>
              <a:rPr lang="en-US" altLang="zh-TW" b="1" dirty="0"/>
              <a:t>() </a:t>
            </a:r>
            <a:endParaRPr lang="en-US" altLang="zh-TW" b="1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Try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catch in main()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Add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if statement in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RemoveHead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()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2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In the problem, you are asked to </a:t>
            </a:r>
            <a:r>
              <a:rPr lang="en-US" altLang="zh-TW" dirty="0" smtClean="0">
                <a:solidFill>
                  <a:srgbClr val="FF0000"/>
                </a:solidFill>
              </a:rPr>
              <a:t>print a blank line if the list is empty</a:t>
            </a:r>
            <a:r>
              <a:rPr lang="en-US" altLang="zh-TW" dirty="0" smtClean="0"/>
              <a:t>.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However, this contradicts with what the main function does for you.</a:t>
            </a:r>
          </a:p>
          <a:p>
            <a:pPr lvl="1"/>
            <a:r>
              <a:rPr lang="en-US" dirty="0" smtClean="0">
                <a:ea typeface="Times New Roman" charset="0"/>
                <a:cs typeface="Times New Roman" charset="0"/>
              </a:rPr>
              <a:t>Remember that </a:t>
            </a:r>
            <a:r>
              <a:rPr lang="en-US" dirty="0" err="1" smtClean="0">
                <a:ea typeface="Times New Roman" charset="0"/>
                <a:cs typeface="Times New Roman" charset="0"/>
              </a:rPr>
              <a:t>RemoveHead</a:t>
            </a:r>
            <a:r>
              <a:rPr lang="en-US" dirty="0" smtClean="0">
                <a:ea typeface="Times New Roman" charset="0"/>
                <a:cs typeface="Times New Roman" charset="0"/>
              </a:rPr>
              <a:t>() returns an </a:t>
            </a:r>
            <a:r>
              <a:rPr lang="en-US" dirty="0" err="1" smtClean="0">
                <a:ea typeface="Times New Roman" charset="0"/>
                <a:cs typeface="Times New Roman" charset="0"/>
              </a:rPr>
              <a:t>int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3" y="2499625"/>
            <a:ext cx="8257484" cy="8545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4" y="5285576"/>
            <a:ext cx="7547502" cy="7681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4093590"/>
            <a:ext cx="2857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Implementation of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Contradiction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b="1" dirty="0" smtClean="0"/>
              <a:t>Try </a:t>
            </a:r>
            <a:r>
              <a:rPr lang="en-US" altLang="zh-TW" b="1" dirty="0"/>
              <a:t>catch in main()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Add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if statement in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RemoveHead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()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2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If you look further, you can see that it’s actually handled by “try catch” in main.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err="1" smtClean="0">
                <a:solidFill>
                  <a:srgbClr val="FF0000"/>
                </a:solidFill>
              </a:rPr>
              <a:t>cout</a:t>
            </a:r>
            <a:r>
              <a:rPr lang="en-US" altLang="zh-TW" dirty="0" smtClean="0">
                <a:solidFill>
                  <a:srgbClr val="FF0000"/>
                </a:solidFill>
              </a:rPr>
              <a:t> &lt;&lt; </a:t>
            </a:r>
            <a:r>
              <a:rPr lang="en-US" altLang="zh-TW" dirty="0" err="1" smtClean="0">
                <a:solidFill>
                  <a:srgbClr val="FF0000"/>
                </a:solidFill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</a:rPr>
              <a:t>;” </a:t>
            </a:r>
            <a:r>
              <a:rPr lang="en-US" altLang="zh-TW" dirty="0" smtClean="0"/>
              <a:t>is exactly what we want!!</a:t>
            </a:r>
          </a:p>
          <a:p>
            <a:r>
              <a:rPr lang="en-US" altLang="zh-TW" dirty="0" smtClean="0"/>
              <a:t>But what exactly is “try catch”? 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7" y="2630390"/>
            <a:ext cx="8727500" cy="1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11347</TotalTime>
  <Words>481</Words>
  <Application>Microsoft Office PowerPoint</Application>
  <PresentationFormat>如螢幕大小 (4:3)</PresentationFormat>
  <Paragraphs>93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ヒラギノ角ゴ Pro W3</vt:lpstr>
      <vt:lpstr>新細明體</vt:lpstr>
      <vt:lpstr>Arial</vt:lpstr>
      <vt:lpstr>Calibri</vt:lpstr>
      <vt:lpstr>Times</vt:lpstr>
      <vt:lpstr>Times New Roman</vt:lpstr>
      <vt:lpstr>123</vt:lpstr>
      <vt:lpstr>PowerPoint 簡報</vt:lpstr>
      <vt:lpstr>Description</vt:lpstr>
      <vt:lpstr>Outline</vt:lpstr>
      <vt:lpstr>Outline</vt:lpstr>
      <vt:lpstr>Implementation</vt:lpstr>
      <vt:lpstr>Outline</vt:lpstr>
      <vt:lpstr>Contradiction</vt:lpstr>
      <vt:lpstr>Outline</vt:lpstr>
      <vt:lpstr>Exception Handling</vt:lpstr>
      <vt:lpstr>Exception Handling</vt:lpstr>
      <vt:lpstr>Exception Handling</vt:lpstr>
      <vt:lpstr>Exception Handling</vt:lpstr>
      <vt:lpstr>Outline</vt:lpstr>
      <vt:lpstr>If statement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淯崴 楊</cp:lastModifiedBy>
  <cp:revision>2910</cp:revision>
  <dcterms:created xsi:type="dcterms:W3CDTF">2014-08-19T02:20:21Z</dcterms:created>
  <dcterms:modified xsi:type="dcterms:W3CDTF">2020-05-12T01:14:23Z</dcterms:modified>
</cp:coreProperties>
</file>