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3"/>
  </p:notesMasterIdLst>
  <p:sldIdLst>
    <p:sldId id="296" r:id="rId2"/>
    <p:sldId id="342" r:id="rId3"/>
    <p:sldId id="465" r:id="rId4"/>
    <p:sldId id="466" r:id="rId5"/>
    <p:sldId id="467" r:id="rId6"/>
    <p:sldId id="343" r:id="rId7"/>
    <p:sldId id="462" r:id="rId8"/>
    <p:sldId id="463" r:id="rId9"/>
    <p:sldId id="464" r:id="rId10"/>
    <p:sldId id="468" r:id="rId11"/>
    <p:sldId id="4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2019/5/21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ming.com/tutorial/virtual_inheritance.html" TargetMode="External"/><Relationship Id="rId2" Type="http://schemas.openxmlformats.org/officeDocument/2006/relationships/hyperlink" Target="https://hownot2code.com/2016/08/12/good-and-bad-sides-of-virtual-inheritance-in-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HW12257 </a:t>
            </a:r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&amp; </a:t>
            </a:r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Virtual </a:t>
            </a:r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Back to HW12257 </a:t>
            </a:r>
            <a:r>
              <a:rPr lang="en-US" altLang="zh-TW" dirty="0">
                <a:latin typeface="Calibri" panose="020F0502020204030204" pitchFamily="34" charset="0"/>
              </a:rPr>
              <a:t>Only children make choice!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1175" y="1256943"/>
            <a:ext cx="5715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/>
              <a:t>Animal::Animal(Zoo *zoo, string name){</a:t>
            </a:r>
          </a:p>
          <a:p>
            <a:r>
              <a:rPr lang="zh-TW" altLang="en-US" sz="2000" b="1" dirty="0"/>
              <a:t>	zoo-&gt;born(name);</a:t>
            </a:r>
          </a:p>
          <a:p>
            <a:r>
              <a:rPr lang="zh-TW" altLang="en-US" sz="2000" b="1" dirty="0"/>
              <a:t>	belong = zoo;</a:t>
            </a:r>
          </a:p>
          <a:p>
            <a:r>
              <a:rPr lang="zh-TW" altLang="en-US" sz="2000" b="1" dirty="0"/>
              <a:t>	species = name;</a:t>
            </a:r>
          </a:p>
          <a:p>
            <a:r>
              <a:rPr lang="zh-TW" altLang="en-US" sz="2000" b="1" dirty="0"/>
              <a:t>}</a:t>
            </a:r>
          </a:p>
          <a:p>
            <a:endParaRPr lang="zh-TW" altLang="en-US" sz="2000" b="1" dirty="0"/>
          </a:p>
          <a:p>
            <a:r>
              <a:rPr lang="zh-TW" altLang="en-US" sz="2000" b="1" dirty="0"/>
              <a:t>Dog::Dog(Zoo *zoo) </a:t>
            </a:r>
            <a:r>
              <a:rPr lang="zh-TW" altLang="en-US" sz="2000" b="1" dirty="0">
                <a:solidFill>
                  <a:srgbClr val="00B050"/>
                </a:solidFill>
              </a:rPr>
              <a:t>: Animal(zoo, "Dog")</a:t>
            </a:r>
            <a:r>
              <a:rPr lang="zh-TW" altLang="en-US" sz="2000" b="1" dirty="0"/>
              <a:t>{</a:t>
            </a:r>
          </a:p>
          <a:p>
            <a:r>
              <a:rPr lang="zh-TW" altLang="en-US" sz="2000" b="1" dirty="0"/>
              <a:t>}</a:t>
            </a:r>
          </a:p>
          <a:p>
            <a:endParaRPr lang="zh-TW" altLang="en-US" sz="2000" b="1" dirty="0"/>
          </a:p>
          <a:p>
            <a:r>
              <a:rPr lang="zh-TW" altLang="en-US" sz="2000" b="1" dirty="0"/>
              <a:t>Dog::~Dog(){</a:t>
            </a:r>
          </a:p>
          <a:p>
            <a:r>
              <a:rPr lang="zh-TW" altLang="en-US" sz="2000" b="1" dirty="0"/>
              <a:t>}</a:t>
            </a:r>
          </a:p>
          <a:p>
            <a:endParaRPr lang="zh-TW" altLang="en-US" sz="2000" b="1" dirty="0"/>
          </a:p>
          <a:p>
            <a:r>
              <a:rPr lang="zh-TW" altLang="en-US" sz="2000" b="1" dirty="0"/>
              <a:t>Cat::Cat(Zoo *zoo) </a:t>
            </a:r>
            <a:r>
              <a:rPr lang="zh-TW" altLang="en-US" sz="2000" b="1" dirty="0">
                <a:solidFill>
                  <a:srgbClr val="00B050"/>
                </a:solidFill>
              </a:rPr>
              <a:t>: Animal(zoo, "Cat")</a:t>
            </a:r>
            <a:r>
              <a:rPr lang="zh-TW" altLang="en-US" sz="2000" b="1" dirty="0"/>
              <a:t>{</a:t>
            </a:r>
          </a:p>
          <a:p>
            <a:r>
              <a:rPr lang="zh-TW" altLang="en-US" sz="2000" b="1" dirty="0"/>
              <a:t>}</a:t>
            </a:r>
          </a:p>
          <a:p>
            <a:endParaRPr lang="zh-TW" altLang="en-US" sz="2000" b="1" dirty="0"/>
          </a:p>
          <a:p>
            <a:r>
              <a:rPr lang="zh-TW" altLang="en-US" sz="2000" b="1" dirty="0"/>
              <a:t>Cat::~Cat(){</a:t>
            </a:r>
          </a:p>
          <a:p>
            <a:r>
              <a:rPr lang="zh-TW" alt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39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Back to HW12257 </a:t>
            </a:r>
            <a:r>
              <a:rPr lang="en-US" altLang="zh-TW" dirty="0">
                <a:latin typeface="Calibri" panose="020F0502020204030204" pitchFamily="34" charset="0"/>
              </a:rPr>
              <a:t>Only children make choice!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1175" y="1809393"/>
            <a:ext cx="5715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/>
              <a:t>Caog</a:t>
            </a:r>
            <a:r>
              <a:rPr lang="en-US" altLang="zh-TW" sz="2400" b="1" dirty="0"/>
              <a:t>::</a:t>
            </a:r>
            <a:r>
              <a:rPr lang="en-US" altLang="zh-TW" sz="2400" b="1" dirty="0" err="1"/>
              <a:t>Caog</a:t>
            </a:r>
            <a:r>
              <a:rPr lang="en-US" altLang="zh-TW" sz="2400" b="1" dirty="0"/>
              <a:t>(Zoo *zoo) </a:t>
            </a:r>
            <a:endParaRPr lang="en-US" altLang="zh-TW" sz="2400" b="1" dirty="0" smtClean="0"/>
          </a:p>
          <a:p>
            <a:pPr lvl="1"/>
            <a:r>
              <a:rPr lang="en-US" altLang="zh-TW" sz="2400" b="1" dirty="0" smtClean="0">
                <a:solidFill>
                  <a:srgbClr val="00B050"/>
                </a:solidFill>
              </a:rPr>
              <a:t>: </a:t>
            </a:r>
            <a:r>
              <a:rPr lang="en-US" altLang="zh-TW" sz="2400" b="1" dirty="0">
                <a:solidFill>
                  <a:srgbClr val="00B050"/>
                </a:solidFill>
              </a:rPr>
              <a:t>Animal(zoo, "</a:t>
            </a:r>
            <a:r>
              <a:rPr lang="en-US" altLang="zh-TW" sz="2400" b="1" dirty="0" err="1">
                <a:solidFill>
                  <a:srgbClr val="00B050"/>
                </a:solidFill>
              </a:rPr>
              <a:t>Caog</a:t>
            </a:r>
            <a:r>
              <a:rPr lang="en-US" altLang="zh-TW" sz="2400" b="1" dirty="0">
                <a:solidFill>
                  <a:srgbClr val="00B050"/>
                </a:solidFill>
              </a:rPr>
              <a:t>"), </a:t>
            </a:r>
            <a:endParaRPr lang="en-US" altLang="zh-TW" sz="2400" b="1" dirty="0" smtClean="0">
              <a:solidFill>
                <a:srgbClr val="00B050"/>
              </a:solidFill>
            </a:endParaRPr>
          </a:p>
          <a:p>
            <a:pPr lvl="2"/>
            <a:r>
              <a:rPr lang="en-US" altLang="zh-TW" sz="2400" b="1" dirty="0" smtClean="0">
                <a:solidFill>
                  <a:srgbClr val="00B050"/>
                </a:solidFill>
              </a:rPr>
              <a:t>Dog(zoo), </a:t>
            </a:r>
          </a:p>
          <a:p>
            <a:pPr lvl="2"/>
            <a:r>
              <a:rPr lang="en-US" altLang="zh-TW" sz="2000" b="1" dirty="0" smtClean="0">
                <a:solidFill>
                  <a:schemeClr val="bg1">
                    <a:lumMod val="65000"/>
                  </a:schemeClr>
                </a:solidFill>
              </a:rPr>
              <a:t>//The compiler will skip the further call to Animal(…) </a:t>
            </a:r>
          </a:p>
          <a:p>
            <a:pPr lvl="2"/>
            <a:r>
              <a:rPr lang="en-US" altLang="zh-TW" sz="2400" b="1" dirty="0" smtClean="0">
                <a:solidFill>
                  <a:srgbClr val="00B050"/>
                </a:solidFill>
              </a:rPr>
              <a:t>Cat(zoo</a:t>
            </a:r>
            <a:r>
              <a:rPr lang="en-US" altLang="zh-TW" sz="2400" b="1" dirty="0">
                <a:solidFill>
                  <a:srgbClr val="00B050"/>
                </a:solidFill>
              </a:rPr>
              <a:t>) </a:t>
            </a:r>
            <a:endParaRPr lang="en-US" altLang="zh-TW" sz="2400" b="1" dirty="0" smtClean="0">
              <a:solidFill>
                <a:srgbClr val="00B050"/>
              </a:solidFill>
            </a:endParaRPr>
          </a:p>
          <a:p>
            <a:pPr lvl="2"/>
            <a:r>
              <a:rPr lang="en-US" altLang="zh-TW" sz="2000" b="1" dirty="0">
                <a:solidFill>
                  <a:schemeClr val="bg1">
                    <a:lumMod val="65000"/>
                  </a:schemeClr>
                </a:solidFill>
              </a:rPr>
              <a:t>//The compiler will skip the further call to Animal(…) </a:t>
            </a:r>
            <a:endParaRPr lang="en-US" altLang="zh-TW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sz="2400" b="1" dirty="0" smtClean="0"/>
              <a:t>{</a:t>
            </a:r>
            <a:endParaRPr lang="en-US" altLang="zh-TW" sz="2400" b="1" dirty="0"/>
          </a:p>
          <a:p>
            <a:r>
              <a:rPr lang="en-US" altLang="zh-TW" sz="2400" b="1" dirty="0"/>
              <a:t>}</a:t>
            </a:r>
          </a:p>
          <a:p>
            <a:endParaRPr lang="en-US" altLang="zh-TW" sz="2400" b="1" dirty="0"/>
          </a:p>
          <a:p>
            <a:r>
              <a:rPr lang="en-US" altLang="zh-TW" sz="2400" b="1" dirty="0" err="1" smtClean="0"/>
              <a:t>Caog</a:t>
            </a:r>
            <a:r>
              <a:rPr lang="en-US" altLang="zh-TW" sz="2400" b="1" dirty="0"/>
              <a:t>::~</a:t>
            </a:r>
            <a:r>
              <a:rPr lang="en-US" altLang="zh-TW" sz="2400" b="1" dirty="0" err="1"/>
              <a:t>Caog</a:t>
            </a:r>
            <a:r>
              <a:rPr lang="en-US" altLang="zh-TW" sz="2400" b="1" dirty="0"/>
              <a:t>(){</a:t>
            </a:r>
          </a:p>
          <a:p>
            <a:r>
              <a:rPr lang="en-US" altLang="zh-TW" sz="2400" b="1" dirty="0"/>
              <a:t>}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31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537" y="1243547"/>
            <a:ext cx="8462865" cy="5773067"/>
          </a:xfrm>
        </p:spPr>
        <p:txBody>
          <a:bodyPr>
            <a:noAutofit/>
          </a:bodyPr>
          <a:lstStyle/>
          <a:p>
            <a:r>
              <a:rPr lang="en-US" altLang="zh-TW" dirty="0">
                <a:hlinkClick r:id="rId2"/>
              </a:rPr>
              <a:t>Good and bad sides of virtual inheritance in C++ </a:t>
            </a:r>
            <a:r>
              <a:rPr lang="en-US" altLang="zh-TW" dirty="0"/>
              <a:t>(HOWNOT2CODE)</a:t>
            </a: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0"/>
            <a:r>
              <a:rPr lang="en-US" altLang="zh-TW" u="sng" dirty="0" smtClean="0">
                <a:hlinkClick r:id="rId3"/>
              </a:rPr>
              <a:t>https</a:t>
            </a:r>
            <a:r>
              <a:rPr lang="en-US" altLang="zh-TW" u="sng" dirty="0">
                <a:hlinkClick r:id="rId3"/>
              </a:rPr>
              <a:t>://www.cprogramming.com/tutorial/virtual_inheritance.html</a:t>
            </a:r>
            <a:r>
              <a:rPr lang="en-US" altLang="zh-TW" dirty="0"/>
              <a:t> (by Andrei </a:t>
            </a:r>
            <a:r>
              <a:rPr lang="en-US" altLang="zh-TW" dirty="0" err="1"/>
              <a:t>Milea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en-US" altLang="zh-TW" dirty="0"/>
              <a:t>The C++ Programming Language, 4th Edition (by Bjarne </a:t>
            </a:r>
            <a:r>
              <a:rPr lang="en-US" altLang="zh-TW" dirty="0" err="1"/>
              <a:t>Stroustrup</a:t>
            </a:r>
            <a:r>
              <a:rPr lang="en-US" altLang="zh-TW" dirty="0"/>
              <a:t>)</a:t>
            </a:r>
            <a:endParaRPr lang="zh-TW" altLang="zh-TW" dirty="0"/>
          </a:p>
          <a:p>
            <a:pPr lvl="1"/>
            <a:r>
              <a:rPr lang="en-US" altLang="zh-TW" dirty="0"/>
              <a:t>Section 21.3.4</a:t>
            </a:r>
            <a:endParaRPr lang="zh-TW" altLang="zh-TW" dirty="0"/>
          </a:p>
          <a:p>
            <a:pPr lvl="1"/>
            <a:r>
              <a:rPr lang="en-US" altLang="zh-TW" dirty="0"/>
              <a:t>Section </a:t>
            </a:r>
            <a:r>
              <a:rPr lang="en-US" altLang="zh-TW" dirty="0" smtClean="0"/>
              <a:t>21.3.5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HW12257 Only children make choice!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99" y="1218843"/>
            <a:ext cx="79914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/>
              <a:t>class Animal {</a:t>
            </a:r>
          </a:p>
          <a:p>
            <a:r>
              <a:rPr lang="zh-TW" altLang="en-US" sz="2200" b="1" dirty="0"/>
              <a:t>public:</a:t>
            </a:r>
          </a:p>
          <a:p>
            <a:r>
              <a:rPr lang="zh-TW" altLang="en-US" sz="2200" b="1" dirty="0"/>
              <a:t>  Zoo *belong;</a:t>
            </a:r>
          </a:p>
          <a:p>
            <a:r>
              <a:rPr lang="zh-TW" altLang="en-US" sz="2200" b="1" dirty="0"/>
              <a:t>  string species;</a:t>
            </a:r>
          </a:p>
          <a:p>
            <a:r>
              <a:rPr lang="zh-TW" altLang="en-US" sz="2200" b="1" dirty="0"/>
              <a:t>  int legs;</a:t>
            </a:r>
          </a:p>
          <a:p>
            <a:r>
              <a:rPr lang="zh-TW" altLang="en-US" sz="2200" b="1" dirty="0"/>
              <a:t>  </a:t>
            </a:r>
            <a:r>
              <a:rPr lang="zh-TW" altLang="en-US" sz="2200" b="1" dirty="0">
                <a:solidFill>
                  <a:srgbClr val="00B050"/>
                </a:solidFill>
              </a:rPr>
              <a:t>Animal(Zoo *zoo, string name); // TODO</a:t>
            </a:r>
          </a:p>
          <a:p>
            <a:r>
              <a:rPr lang="zh-TW" altLang="en-US" sz="2200" b="1" dirty="0"/>
              <a:t>  virtual void barking() = 0;</a:t>
            </a:r>
          </a:p>
          <a:p>
            <a:r>
              <a:rPr lang="zh-TW" altLang="en-US" sz="2200" b="1" dirty="0"/>
              <a:t>  virtual void throwBall() = 0;</a:t>
            </a:r>
          </a:p>
          <a:p>
            <a:r>
              <a:rPr lang="zh-TW" altLang="en-US" sz="2200" b="1" dirty="0"/>
              <a:t>  virtual void carton() = 0;</a:t>
            </a:r>
          </a:p>
          <a:p>
            <a:r>
              <a:rPr lang="zh-TW" altLang="en-US" sz="2200" b="1" dirty="0"/>
              <a:t>  void printSpecies() { cout &lt;&lt; this-&gt;species &lt;&lt; "\n"; }</a:t>
            </a:r>
          </a:p>
          <a:p>
            <a:r>
              <a:rPr lang="zh-TW" altLang="en-US" sz="2200" b="1" dirty="0"/>
              <a:t>  virtual ~Animal() {</a:t>
            </a:r>
          </a:p>
          <a:p>
            <a:r>
              <a:rPr lang="zh-TW" altLang="en-US" sz="2200" b="1" dirty="0"/>
              <a:t>    if (this-&gt;belong != NULL)</a:t>
            </a:r>
          </a:p>
          <a:p>
            <a:r>
              <a:rPr lang="zh-TW" altLang="en-US" sz="2200" b="1" dirty="0"/>
              <a:t>      this-&gt;belong-&gt;dead(this-&gt;species);</a:t>
            </a:r>
          </a:p>
          <a:p>
            <a:r>
              <a:rPr lang="zh-TW" altLang="en-US" sz="2200" b="1" dirty="0"/>
              <a:t>  </a:t>
            </a:r>
            <a:r>
              <a:rPr lang="zh-TW" altLang="en-US" sz="2200" b="1" dirty="0" smtClean="0"/>
              <a:t>} </a:t>
            </a:r>
            <a:r>
              <a:rPr lang="zh-TW" altLang="en-US" sz="2200" b="1" dirty="0"/>
              <a:t>// Please Ensure that you know what this </a:t>
            </a:r>
            <a:r>
              <a:rPr lang="zh-TW" altLang="en-US" sz="2200" b="1" dirty="0" smtClean="0"/>
              <a:t>destruct</a:t>
            </a:r>
            <a:r>
              <a:rPr lang="en-US" altLang="zh-TW" sz="2200" b="1" dirty="0" smtClean="0"/>
              <a:t>ion</a:t>
            </a:r>
            <a:r>
              <a:rPr lang="zh-TW" altLang="en-US" sz="2200" b="1" dirty="0" smtClean="0"/>
              <a:t> </a:t>
            </a:r>
            <a:r>
              <a:rPr lang="zh-TW" altLang="en-US" sz="2200" b="1" dirty="0"/>
              <a:t>is.</a:t>
            </a:r>
          </a:p>
          <a:p>
            <a:r>
              <a:rPr lang="zh-TW" altLang="en-US" sz="22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86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HW12257 Only children make choice!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9125" y="1127969"/>
            <a:ext cx="7924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/>
              <a:t>class Dog : public </a:t>
            </a:r>
            <a:r>
              <a:rPr lang="zh-TW" altLang="en-US" sz="2200" b="1" dirty="0">
                <a:solidFill>
                  <a:srgbClr val="FF0000"/>
                </a:solidFill>
              </a:rPr>
              <a:t>virtual</a:t>
            </a:r>
            <a:r>
              <a:rPr lang="zh-TW" altLang="en-US" sz="2200" b="1" dirty="0"/>
              <a:t> Animal {</a:t>
            </a:r>
          </a:p>
          <a:p>
            <a:r>
              <a:rPr lang="zh-TW" altLang="en-US" sz="2200" b="1" dirty="0"/>
              <a:t>public:</a:t>
            </a:r>
          </a:p>
          <a:p>
            <a:r>
              <a:rPr lang="zh-TW" altLang="en-US" sz="2200" b="1" dirty="0"/>
              <a:t>  </a:t>
            </a:r>
            <a:r>
              <a:rPr lang="zh-TW" altLang="en-US" sz="2200" b="1" dirty="0">
                <a:solidFill>
                  <a:srgbClr val="00B050"/>
                </a:solidFill>
              </a:rPr>
              <a:t>Dog(Zoo *zoo); // TODO</a:t>
            </a:r>
          </a:p>
          <a:p>
            <a:r>
              <a:rPr lang="zh-TW" altLang="en-US" sz="2200" b="1" dirty="0"/>
              <a:t>  void barking() { cout &lt;&lt; "woof!\n"; }</a:t>
            </a:r>
          </a:p>
          <a:p>
            <a:r>
              <a:rPr lang="zh-TW" altLang="en-US" sz="2200" b="1" dirty="0"/>
              <a:t>  void throwBall() { cout &lt;&lt; "it looks happy!\n"; }</a:t>
            </a:r>
          </a:p>
          <a:p>
            <a:r>
              <a:rPr lang="zh-TW" altLang="en-US" sz="2200" b="1" dirty="0"/>
              <a:t>  virtual void carton(){</a:t>
            </a:r>
            <a:r>
              <a:rPr lang="zh-TW" altLang="en-US" sz="2200" b="1" dirty="0" smtClean="0"/>
              <a:t>}</a:t>
            </a:r>
            <a:endParaRPr lang="zh-TW" altLang="en-US" sz="2200" b="1" dirty="0"/>
          </a:p>
          <a:p>
            <a:r>
              <a:rPr lang="zh-TW" altLang="en-US" sz="2200" b="1" dirty="0"/>
              <a:t>  </a:t>
            </a:r>
            <a:r>
              <a:rPr lang="zh-TW" altLang="en-US" sz="2200" b="1" dirty="0">
                <a:solidFill>
                  <a:srgbClr val="00B050"/>
                </a:solidFill>
              </a:rPr>
              <a:t>~Dog(); // TODO</a:t>
            </a:r>
          </a:p>
          <a:p>
            <a:r>
              <a:rPr lang="zh-TW" altLang="en-US" sz="2200" b="1" dirty="0"/>
              <a:t>};</a:t>
            </a:r>
          </a:p>
          <a:p>
            <a:r>
              <a:rPr lang="zh-TW" altLang="en-US" sz="2200" b="1" dirty="0"/>
              <a:t>class Cat : public </a:t>
            </a:r>
            <a:r>
              <a:rPr lang="zh-TW" altLang="en-US" sz="2200" b="1" dirty="0">
                <a:solidFill>
                  <a:srgbClr val="FF0000"/>
                </a:solidFill>
              </a:rPr>
              <a:t>virtual</a:t>
            </a:r>
            <a:r>
              <a:rPr lang="zh-TW" altLang="en-US" sz="2200" b="1" dirty="0"/>
              <a:t> Animal {</a:t>
            </a:r>
          </a:p>
          <a:p>
            <a:r>
              <a:rPr lang="zh-TW" altLang="en-US" sz="2200" b="1" dirty="0"/>
              <a:t>public:</a:t>
            </a:r>
          </a:p>
          <a:p>
            <a:r>
              <a:rPr lang="zh-TW" altLang="en-US" sz="2200" b="1" dirty="0"/>
              <a:t>  </a:t>
            </a:r>
            <a:r>
              <a:rPr lang="zh-TW" altLang="en-US" sz="2200" b="1" dirty="0">
                <a:solidFill>
                  <a:srgbClr val="00B050"/>
                </a:solidFill>
              </a:rPr>
              <a:t>Cat(Zoo *zoo); // TODO</a:t>
            </a:r>
          </a:p>
          <a:p>
            <a:r>
              <a:rPr lang="zh-TW" altLang="en-US" sz="2200" b="1" dirty="0"/>
              <a:t>  void barking() { cout &lt;&lt; "meow!\n"; }</a:t>
            </a:r>
          </a:p>
          <a:p>
            <a:r>
              <a:rPr lang="zh-TW" altLang="en-US" sz="2200" b="1" dirty="0"/>
              <a:t>  void carton() { cout &lt;&lt; "it looks so happy!\n"; }</a:t>
            </a:r>
          </a:p>
          <a:p>
            <a:r>
              <a:rPr lang="zh-TW" altLang="en-US" sz="2200" b="1" dirty="0"/>
              <a:t>  virtual void throwBall(){</a:t>
            </a:r>
            <a:r>
              <a:rPr lang="zh-TW" altLang="en-US" sz="2200" b="1" dirty="0" smtClean="0"/>
              <a:t>}</a:t>
            </a:r>
            <a:endParaRPr lang="zh-TW" altLang="en-US" sz="2200" b="1" dirty="0"/>
          </a:p>
          <a:p>
            <a:r>
              <a:rPr lang="zh-TW" altLang="en-US" sz="2200" b="1" dirty="0"/>
              <a:t>  </a:t>
            </a:r>
            <a:r>
              <a:rPr lang="zh-TW" altLang="en-US" sz="2200" b="1" dirty="0">
                <a:solidFill>
                  <a:srgbClr val="00B050"/>
                </a:solidFill>
              </a:rPr>
              <a:t>~Cat(); // TODO</a:t>
            </a:r>
          </a:p>
          <a:p>
            <a:r>
              <a:rPr lang="zh-TW" altLang="en-US" sz="22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654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</a:rPr>
              <a:t>HW12257 Only children make choice!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9724" y="1608088"/>
            <a:ext cx="6010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class Caog : </a:t>
            </a:r>
            <a:r>
              <a:rPr lang="zh-TW" altLang="en-US" sz="2400" b="1" dirty="0">
                <a:solidFill>
                  <a:srgbClr val="00B050"/>
                </a:solidFill>
              </a:rPr>
              <a:t>public Dog, public Cat </a:t>
            </a:r>
            <a:r>
              <a:rPr lang="zh-TW" altLang="en-US" sz="2400" b="1" dirty="0"/>
              <a:t>{</a:t>
            </a:r>
          </a:p>
          <a:p>
            <a:r>
              <a:rPr lang="zh-TW" altLang="en-US" sz="2400" b="1" dirty="0"/>
              <a:t>public:</a:t>
            </a:r>
          </a:p>
          <a:p>
            <a:r>
              <a:rPr lang="zh-TW" altLang="en-US" sz="2400" b="1" dirty="0"/>
              <a:t>  Caog(Zoo *zoo);         // TODO</a:t>
            </a:r>
          </a:p>
          <a:p>
            <a:r>
              <a:rPr lang="zh-TW" altLang="en-US" sz="2400" b="1" dirty="0"/>
              <a:t>  virtual void barking(); // TODO</a:t>
            </a:r>
          </a:p>
          <a:p>
            <a:r>
              <a:rPr lang="zh-TW" altLang="en-US" sz="2400" b="1" dirty="0"/>
              <a:t>  void carton();          // TODO</a:t>
            </a:r>
          </a:p>
          <a:p>
            <a:r>
              <a:rPr lang="zh-TW" altLang="en-US" sz="2400" b="1" dirty="0"/>
              <a:t>  void throwBall();       // TODO</a:t>
            </a:r>
          </a:p>
          <a:p>
            <a:r>
              <a:rPr lang="zh-TW" altLang="en-US" sz="2400" b="1" dirty="0"/>
              <a:t>  ~Caog();                // TODO</a:t>
            </a:r>
          </a:p>
          <a:p>
            <a:r>
              <a:rPr lang="zh-TW" altLang="en-US" sz="2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90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Multiple Inheritance in C++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How </a:t>
            </a:r>
            <a:r>
              <a:rPr lang="en-US" altLang="zh-TW" dirty="0"/>
              <a:t>classes are allocated in memory </a:t>
            </a:r>
            <a:r>
              <a:rPr lang="en-US" altLang="zh-TW" dirty="0" smtClean="0"/>
              <a:t>typically for multiple inheritance?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074" y="3019336"/>
            <a:ext cx="492442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For our practice problem:</a:t>
            </a:r>
          </a:p>
          <a:p>
            <a:endParaRPr lang="en-US" altLang="zh-TW" sz="800" dirty="0" smtClean="0"/>
          </a:p>
          <a:p>
            <a:r>
              <a:rPr lang="en-US" altLang="zh-TW" sz="2400" dirty="0" smtClean="0"/>
              <a:t>class </a:t>
            </a:r>
            <a:r>
              <a:rPr lang="en-US" altLang="zh-TW" sz="2400" dirty="0"/>
              <a:t>Base { ... };</a:t>
            </a:r>
          </a:p>
          <a:p>
            <a:r>
              <a:rPr lang="en-US" altLang="zh-TW" sz="2400" dirty="0"/>
              <a:t>class X : public Base { ... };</a:t>
            </a:r>
          </a:p>
          <a:p>
            <a:r>
              <a:rPr lang="en-US" altLang="zh-TW" sz="2400" dirty="0"/>
              <a:t>class Y : public Base { ... };</a:t>
            </a:r>
          </a:p>
          <a:p>
            <a:r>
              <a:rPr lang="en-US" altLang="zh-TW" sz="2400" dirty="0"/>
              <a:t>class XY : public X, public Y { ... };</a:t>
            </a:r>
            <a:endParaRPr lang="zh-TW" altLang="en-US" sz="2400" dirty="0"/>
          </a:p>
        </p:txBody>
      </p:sp>
      <p:pic>
        <p:nvPicPr>
          <p:cNvPr id="1029" name="Picture 5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2990850"/>
            <a:ext cx="2990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Base </a:t>
            </a:r>
            <a:r>
              <a:rPr lang="en-US" altLang="zh-TW" dirty="0" smtClean="0"/>
              <a:t>Classes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When we deal with virtual inheritance, an object of a virtual base class is included into the object of a derived class only once.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5299" y="3676561"/>
            <a:ext cx="49244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class Base { ... };</a:t>
            </a:r>
          </a:p>
          <a:p>
            <a:r>
              <a:rPr lang="en-US" altLang="zh-TW" sz="2400" dirty="0"/>
              <a:t>class X : public </a:t>
            </a:r>
            <a:r>
              <a:rPr lang="en-US" altLang="zh-TW" sz="2400" dirty="0">
                <a:solidFill>
                  <a:srgbClr val="FF0000"/>
                </a:solidFill>
              </a:rPr>
              <a:t>virtual</a:t>
            </a:r>
            <a:r>
              <a:rPr lang="en-US" altLang="zh-TW" sz="2400" dirty="0"/>
              <a:t> Base { ... };</a:t>
            </a:r>
          </a:p>
          <a:p>
            <a:r>
              <a:rPr lang="en-US" altLang="zh-TW" sz="2400" dirty="0"/>
              <a:t>class Y : public </a:t>
            </a:r>
            <a:r>
              <a:rPr lang="en-US" altLang="zh-TW" sz="2400" dirty="0">
                <a:solidFill>
                  <a:srgbClr val="FF0000"/>
                </a:solidFill>
              </a:rPr>
              <a:t>virtual </a:t>
            </a:r>
            <a:r>
              <a:rPr lang="en-US" altLang="zh-TW" sz="2400" dirty="0"/>
              <a:t>Base { ... };</a:t>
            </a:r>
          </a:p>
          <a:p>
            <a:r>
              <a:rPr lang="en-US" altLang="zh-TW" sz="2400" dirty="0"/>
              <a:t>class XY : public X, public Y { ... };</a:t>
            </a:r>
            <a:endParaRPr lang="zh-TW" altLang="en-US" sz="2400" dirty="0"/>
          </a:p>
        </p:txBody>
      </p:sp>
      <p:pic>
        <p:nvPicPr>
          <p:cNvPr id="2050" name="Picture 2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8" y="3048000"/>
            <a:ext cx="3400427" cy="29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 behind Virtual </a:t>
            </a:r>
            <a:r>
              <a:rPr lang="en-US" altLang="zh-TW" dirty="0" smtClean="0"/>
              <a:t>Inheritance (1/2)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altLang="zh-TW" sz="2800" dirty="0"/>
              <a:t>Because there is </a:t>
            </a:r>
            <a:r>
              <a:rPr lang="en-US" altLang="zh-TW" sz="2800" dirty="0">
                <a:solidFill>
                  <a:srgbClr val="FF0000"/>
                </a:solidFill>
              </a:rPr>
              <a:t>only a single instance of a virtual base class</a:t>
            </a:r>
            <a:r>
              <a:rPr lang="en-US" altLang="zh-TW" sz="2800" dirty="0"/>
              <a:t> </a:t>
            </a:r>
            <a:r>
              <a:rPr lang="en-US" altLang="zh-TW" sz="2800" b="1" i="1" dirty="0" smtClean="0"/>
              <a:t>Base</a:t>
            </a:r>
            <a:r>
              <a:rPr lang="en-US" altLang="zh-TW" sz="2800" dirty="0" smtClean="0"/>
              <a:t> that </a:t>
            </a:r>
            <a:r>
              <a:rPr lang="en-US" altLang="zh-TW" sz="2800" dirty="0"/>
              <a:t>is shared by multiple classes that inherit from it, </a:t>
            </a:r>
            <a:endParaRPr lang="en-US" altLang="zh-TW" sz="2800" dirty="0" smtClean="0"/>
          </a:p>
          <a:p>
            <a:pPr lvl="1" indent="-342900"/>
            <a:r>
              <a:rPr lang="en-US" altLang="zh-TW" sz="2400" dirty="0" smtClean="0"/>
              <a:t>the </a:t>
            </a:r>
            <a:r>
              <a:rPr lang="en-US" altLang="zh-TW" sz="2400" dirty="0"/>
              <a:t>constructor for a virtual base class is </a:t>
            </a:r>
            <a:r>
              <a:rPr lang="en-US" altLang="zh-TW" sz="2400" dirty="0">
                <a:solidFill>
                  <a:srgbClr val="FF0000"/>
                </a:solidFill>
              </a:rPr>
              <a:t>not called by the class that inherits from it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(i.e., class </a:t>
            </a:r>
            <a:r>
              <a:rPr lang="en-US" altLang="zh-TW" sz="2400" b="1" i="1" dirty="0" smtClean="0"/>
              <a:t>X</a:t>
            </a:r>
            <a:r>
              <a:rPr lang="en-US" altLang="zh-TW" sz="2400" dirty="0" smtClean="0"/>
              <a:t> and class </a:t>
            </a:r>
            <a:r>
              <a:rPr lang="en-US" altLang="zh-TW" sz="2400" b="1" i="1" dirty="0" smtClean="0"/>
              <a:t>Y</a:t>
            </a:r>
            <a:r>
              <a:rPr lang="en-US" altLang="zh-TW" sz="2400" dirty="0" smtClean="0"/>
              <a:t>) (</a:t>
            </a:r>
            <a:r>
              <a:rPr lang="en-US" altLang="zh-TW" sz="2400" dirty="0" smtClean="0">
                <a:solidFill>
                  <a:srgbClr val="0070C0"/>
                </a:solidFill>
              </a:rPr>
              <a:t>which </a:t>
            </a:r>
            <a:r>
              <a:rPr lang="en-US" altLang="zh-TW" sz="2400" dirty="0">
                <a:solidFill>
                  <a:srgbClr val="0070C0"/>
                </a:solidFill>
              </a:rPr>
              <a:t>is how constructors are called, when each class has its own copy of its parent class</a:t>
            </a:r>
            <a:r>
              <a:rPr lang="en-US" altLang="zh-TW" sz="2400" dirty="0" smtClean="0"/>
              <a:t>);</a:t>
            </a:r>
            <a:endParaRPr lang="en-US" altLang="zh-TW" sz="2400" dirty="0"/>
          </a:p>
          <a:p>
            <a:pPr lvl="2" indent="-342900"/>
            <a:r>
              <a:rPr lang="en-US" altLang="zh-TW" sz="2000" dirty="0" smtClean="0"/>
              <a:t>otherwise</a:t>
            </a:r>
            <a:r>
              <a:rPr lang="en-US" altLang="zh-TW" sz="2000" dirty="0"/>
              <a:t>, that would mean the constructor would run multiple times.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841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Constructors behind Virtual </a:t>
            </a:r>
            <a:r>
              <a:rPr lang="en-US" altLang="zh-TW" dirty="0" smtClean="0"/>
              <a:t>Inheritance (2/2)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2"/>
            </a:pPr>
            <a:r>
              <a:rPr lang="en-US" altLang="zh-TW" sz="2800" dirty="0"/>
              <a:t>Instead, the </a:t>
            </a:r>
            <a:r>
              <a:rPr lang="en-US" altLang="zh-TW" sz="2800" dirty="0" smtClean="0"/>
              <a:t>virtual-base-class constructor </a:t>
            </a:r>
            <a:r>
              <a:rPr lang="en-US" altLang="zh-TW" sz="2800" dirty="0"/>
              <a:t>is called by the constructor of the concrete </a:t>
            </a:r>
            <a:r>
              <a:rPr lang="en-US" altLang="zh-TW" sz="2800" dirty="0" smtClean="0"/>
              <a:t>class </a:t>
            </a:r>
            <a:r>
              <a:rPr lang="en-US" altLang="zh-TW" sz="2800" b="1" i="1" dirty="0" smtClean="0"/>
              <a:t>XY</a:t>
            </a:r>
            <a:r>
              <a:rPr lang="en-US" altLang="zh-TW" sz="2800" dirty="0" smtClean="0"/>
              <a:t>. </a:t>
            </a:r>
            <a:endParaRPr lang="zh-TW" altLang="zh-TW" sz="2800" dirty="0"/>
          </a:p>
          <a:p>
            <a:pPr lvl="1"/>
            <a:r>
              <a:rPr lang="en-US" altLang="zh-TW" sz="2400" dirty="0"/>
              <a:t>If you need to pass any arguments </a:t>
            </a:r>
            <a:r>
              <a:rPr lang="en-US" altLang="zh-TW" sz="2400" dirty="0" smtClean="0"/>
              <a:t>to the</a:t>
            </a:r>
            <a:r>
              <a:rPr lang="en-US" altLang="zh-TW" sz="2400" dirty="0"/>
              <a:t> </a:t>
            </a:r>
            <a:r>
              <a:rPr lang="en-US" altLang="zh-TW" sz="2400" i="1" dirty="0"/>
              <a:t>Base</a:t>
            </a:r>
            <a:r>
              <a:rPr lang="en-US" altLang="zh-TW" sz="2400" dirty="0"/>
              <a:t> constructor, you would do so using </a:t>
            </a:r>
            <a:r>
              <a:rPr lang="en-US" altLang="zh-TW" sz="2400" dirty="0">
                <a:solidFill>
                  <a:srgbClr val="FF0000"/>
                </a:solidFill>
              </a:rPr>
              <a:t>an initialization list</a:t>
            </a:r>
            <a:r>
              <a:rPr lang="en-US" altLang="zh-TW" sz="2400" dirty="0"/>
              <a:t>, as usual.</a:t>
            </a:r>
          </a:p>
        </p:txBody>
      </p:sp>
    </p:spTree>
    <p:extLst>
      <p:ext uri="{BB962C8B-B14F-4D97-AF65-F5344CB8AC3E}">
        <p14:creationId xmlns:p14="http://schemas.microsoft.com/office/powerpoint/2010/main" val="38899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10204</TotalTime>
  <Words>655</Words>
  <Application>Microsoft Office PowerPoint</Application>
  <PresentationFormat>如螢幕大小 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ヒラギノ角ゴ Pro W3</vt:lpstr>
      <vt:lpstr>新細明體</vt:lpstr>
      <vt:lpstr>Arial</vt:lpstr>
      <vt:lpstr>Calibri</vt:lpstr>
      <vt:lpstr>Times</vt:lpstr>
      <vt:lpstr>Times New Roman</vt:lpstr>
      <vt:lpstr>123</vt:lpstr>
      <vt:lpstr>PowerPoint 簡報</vt:lpstr>
      <vt:lpstr>References</vt:lpstr>
      <vt:lpstr>HW12257 Only children make choice!</vt:lpstr>
      <vt:lpstr>HW12257 Only children make choice!</vt:lpstr>
      <vt:lpstr>HW12257 Only children make choice!</vt:lpstr>
      <vt:lpstr>Multiple Inheritance in C++</vt:lpstr>
      <vt:lpstr>Virtual Base Classes</vt:lpstr>
      <vt:lpstr>Constructors behind Virtual Inheritance (1/2)</vt:lpstr>
      <vt:lpstr>Constructors behind Virtual Inheritance (2/2)</vt:lpstr>
      <vt:lpstr>Back to HW12257 Only children make choice!</vt:lpstr>
      <vt:lpstr>Back to HW12257 Only children make choice!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springping65@gmail.com</cp:lastModifiedBy>
  <cp:revision>2443</cp:revision>
  <dcterms:created xsi:type="dcterms:W3CDTF">2014-08-19T02:20:21Z</dcterms:created>
  <dcterms:modified xsi:type="dcterms:W3CDTF">2019-05-21T02:16:47Z</dcterms:modified>
</cp:coreProperties>
</file>