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17"/>
  </p:notesMasterIdLst>
  <p:sldIdLst>
    <p:sldId id="296" r:id="rId2"/>
    <p:sldId id="408" r:id="rId3"/>
    <p:sldId id="392" r:id="rId4"/>
    <p:sldId id="393" r:id="rId5"/>
    <p:sldId id="401" r:id="rId6"/>
    <p:sldId id="395" r:id="rId7"/>
    <p:sldId id="406" r:id="rId8"/>
    <p:sldId id="407" r:id="rId9"/>
    <p:sldId id="403" r:id="rId10"/>
    <p:sldId id="404" r:id="rId11"/>
    <p:sldId id="405" r:id="rId12"/>
    <p:sldId id="400" r:id="rId13"/>
    <p:sldId id="391" r:id="rId14"/>
    <p:sldId id="402" r:id="rId15"/>
    <p:sldId id="34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6B9941"/>
    <a:srgbClr val="9A3416"/>
    <a:srgbClr val="969696"/>
    <a:srgbClr val="545454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1983" autoAdjust="0"/>
  </p:normalViewPr>
  <p:slideViewPr>
    <p:cSldViewPr snapToGrid="0" snapToObjects="1">
      <p:cViewPr varScale="1">
        <p:scale>
          <a:sx n="80" d="100"/>
          <a:sy n="80" d="100"/>
        </p:scale>
        <p:origin x="15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2020/4/9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37287F-04ED-4B39-8289-61773AF50B7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17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128B09-5C56-4D6D-A861-5DB6FD66C720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11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FDD601-2C60-4857-A5BC-C8CB3E2BE7F8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54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58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99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325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32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9144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0" y="4093952"/>
            <a:ext cx="91440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kumimoji="1" lang="zh-TW" altLang="en-US" kern="0" dirty="0">
                <a:solidFill>
                  <a:srgbClr val="545454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楊舜仁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116692"/>
            <a:ext cx="9144000" cy="83948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kern="0" dirty="0">
                <a:solidFill>
                  <a:schemeClr val="tx1"/>
                </a:solidFill>
                <a:latin typeface="Times" panose="02020603060405020304" pitchFamily="18" charset="0"/>
                <a:cs typeface="Times" panose="02020603050405020304" pitchFamily="18" charset="0"/>
              </a:rPr>
              <a:t>Mini project 1 - Package </a:t>
            </a:r>
            <a:r>
              <a:rPr kumimoji="1" lang="zh-TW" altLang="en-US" kern="0" dirty="0">
                <a:solidFill>
                  <a:schemeClr val="tx1"/>
                </a:solidFill>
                <a:latin typeface="Times" panose="02020603060405020304" pitchFamily="18" charset="0"/>
                <a:cs typeface="Times" panose="02020603050405020304" pitchFamily="18" charset="0"/>
              </a:rPr>
              <a:t>解說</a:t>
            </a:r>
          </a:p>
        </p:txBody>
      </p:sp>
    </p:spTree>
    <p:extLst>
      <p:ext uri="{BB962C8B-B14F-4D97-AF65-F5344CB8AC3E}">
        <p14:creationId xmlns:p14="http://schemas.microsoft.com/office/powerpoint/2010/main" val="392606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橢圓 12"/>
          <p:cNvSpPr/>
          <p:nvPr/>
        </p:nvSpPr>
        <p:spPr>
          <a:xfrm>
            <a:off x="4778118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4515382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cxnSp>
        <p:nvCxnSpPr>
          <p:cNvPr id="17" name="直線接點 16"/>
          <p:cNvCxnSpPr>
            <a:stCxn id="45" idx="1"/>
            <a:endCxn id="13" idx="5"/>
          </p:cNvCxnSpPr>
          <p:nvPr/>
        </p:nvCxnSpPr>
        <p:spPr>
          <a:xfrm flipH="1" flipV="1">
            <a:off x="5404135" y="2748087"/>
            <a:ext cx="45413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3" idx="3"/>
            <a:endCxn id="21" idx="7"/>
          </p:cNvCxnSpPr>
          <p:nvPr/>
        </p:nvCxnSpPr>
        <p:spPr>
          <a:xfrm flipH="1">
            <a:off x="4407974" y="2748087"/>
            <a:ext cx="477552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781957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3048532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3590386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25" name="橢圓 24"/>
          <p:cNvSpPr/>
          <p:nvPr/>
        </p:nvSpPr>
        <p:spPr>
          <a:xfrm>
            <a:off x="2531830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0</a:t>
            </a:r>
            <a:endParaRPr lang="zh-TW" altLang="en-US" sz="2000" dirty="0"/>
          </a:p>
        </p:txBody>
      </p:sp>
      <p:cxnSp>
        <p:nvCxnSpPr>
          <p:cNvPr id="28" name="直線接點 27"/>
          <p:cNvCxnSpPr>
            <a:stCxn id="21" idx="3"/>
            <a:endCxn id="23" idx="7"/>
          </p:cNvCxnSpPr>
          <p:nvPr/>
        </p:nvCxnSpPr>
        <p:spPr>
          <a:xfrm flipH="1">
            <a:off x="3674549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5" idx="1"/>
            <a:endCxn id="21" idx="5"/>
          </p:cNvCxnSpPr>
          <p:nvPr/>
        </p:nvCxnSpPr>
        <p:spPr>
          <a:xfrm flipH="1" flipV="1">
            <a:off x="4407974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3" idx="3"/>
            <a:endCxn id="25" idx="0"/>
          </p:cNvCxnSpPr>
          <p:nvPr/>
        </p:nvCxnSpPr>
        <p:spPr>
          <a:xfrm flipH="1">
            <a:off x="2898543" y="4300917"/>
            <a:ext cx="25739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4" idx="0"/>
            <a:endCxn id="23" idx="5"/>
          </p:cNvCxnSpPr>
          <p:nvPr/>
        </p:nvCxnSpPr>
        <p:spPr>
          <a:xfrm flipH="1" flipV="1">
            <a:off x="3674549" y="4300917"/>
            <a:ext cx="282550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5750866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100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168278" y="1663890"/>
            <a:ext cx="1766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-5*10-100</a:t>
            </a:r>
            <a:endParaRPr lang="zh-TW" altLang="en-US" sz="2800" dirty="0"/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369529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1" grpId="0" animBg="1"/>
      <p:bldP spid="23" grpId="0" animBg="1"/>
      <p:bldP spid="24" grpId="0" animBg="1"/>
      <p:bldP spid="25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橢圓 75"/>
          <p:cNvSpPr/>
          <p:nvPr/>
        </p:nvSpPr>
        <p:spPr>
          <a:xfrm>
            <a:off x="4823280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77" name="橢圓 76"/>
          <p:cNvSpPr/>
          <p:nvPr/>
        </p:nvSpPr>
        <p:spPr>
          <a:xfrm>
            <a:off x="4563975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cxnSp>
        <p:nvCxnSpPr>
          <p:cNvPr id="78" name="直線接點 77"/>
          <p:cNvCxnSpPr>
            <a:stCxn id="88" idx="1"/>
            <a:endCxn id="76" idx="5"/>
          </p:cNvCxnSpPr>
          <p:nvPr/>
        </p:nvCxnSpPr>
        <p:spPr>
          <a:xfrm flipH="1" flipV="1">
            <a:off x="5449297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76" idx="3"/>
            <a:endCxn id="80" idx="7"/>
          </p:cNvCxnSpPr>
          <p:nvPr/>
        </p:nvCxnSpPr>
        <p:spPr>
          <a:xfrm flipH="1">
            <a:off x="4674802" y="3480234"/>
            <a:ext cx="25588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4048785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82" name="橢圓 81"/>
          <p:cNvSpPr/>
          <p:nvPr/>
        </p:nvSpPr>
        <p:spPr>
          <a:xfrm>
            <a:off x="3483573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cxnSp>
        <p:nvCxnSpPr>
          <p:cNvPr id="84" name="直線接點 83"/>
          <p:cNvCxnSpPr>
            <a:stCxn id="80" idx="3"/>
            <a:endCxn id="82" idx="0"/>
          </p:cNvCxnSpPr>
          <p:nvPr/>
        </p:nvCxnSpPr>
        <p:spPr>
          <a:xfrm flipH="1">
            <a:off x="3850286" y="4300917"/>
            <a:ext cx="30590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7" idx="0"/>
            <a:endCxn id="80" idx="5"/>
          </p:cNvCxnSpPr>
          <p:nvPr/>
        </p:nvCxnSpPr>
        <p:spPr>
          <a:xfrm flipH="1" flipV="1">
            <a:off x="4674802" y="4300917"/>
            <a:ext cx="255886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5556705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7</a:t>
            </a:r>
            <a:endParaRPr lang="zh-TW" altLang="en-US" sz="2000" dirty="0"/>
          </a:p>
        </p:txBody>
      </p:sp>
      <p:sp>
        <p:nvSpPr>
          <p:cNvPr id="89" name="矩形 88"/>
          <p:cNvSpPr/>
          <p:nvPr/>
        </p:nvSpPr>
        <p:spPr>
          <a:xfrm>
            <a:off x="3175992" y="1663890"/>
            <a:ext cx="1635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y=2*10-7</a:t>
            </a:r>
            <a:endParaRPr lang="zh-TW" altLang="en-US" sz="2800" dirty="0"/>
          </a:p>
        </p:txBody>
      </p:sp>
      <p:sp>
        <p:nvSpPr>
          <p:cNvPr id="96" name="橢圓 95"/>
          <p:cNvSpPr/>
          <p:nvPr/>
        </p:nvSpPr>
        <p:spPr>
          <a:xfrm>
            <a:off x="3723142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</a:t>
            </a:r>
            <a:endParaRPr lang="zh-TW" altLang="en-US" sz="2400" dirty="0"/>
          </a:p>
        </p:txBody>
      </p:sp>
      <p:sp>
        <p:nvSpPr>
          <p:cNvPr id="97" name="橢圓 96"/>
          <p:cNvSpPr/>
          <p:nvPr/>
        </p:nvSpPr>
        <p:spPr>
          <a:xfrm>
            <a:off x="2730412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y</a:t>
            </a:r>
            <a:endParaRPr lang="zh-TW" altLang="en-US" sz="2000" dirty="0"/>
          </a:p>
        </p:txBody>
      </p:sp>
      <p:cxnSp>
        <p:nvCxnSpPr>
          <p:cNvPr id="98" name="直線接點 97"/>
          <p:cNvCxnSpPr>
            <a:stCxn id="96" idx="3"/>
            <a:endCxn id="97" idx="7"/>
          </p:cNvCxnSpPr>
          <p:nvPr/>
        </p:nvCxnSpPr>
        <p:spPr>
          <a:xfrm flipH="1">
            <a:off x="3356429" y="2748087"/>
            <a:ext cx="474121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76" idx="1"/>
            <a:endCxn id="96" idx="5"/>
          </p:cNvCxnSpPr>
          <p:nvPr/>
        </p:nvCxnSpPr>
        <p:spPr>
          <a:xfrm flipH="1" flipV="1">
            <a:off x="4349159" y="2748087"/>
            <a:ext cx="58152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263382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80" grpId="0" animBg="1"/>
      <p:bldP spid="82" grpId="0" animBg="1"/>
      <p:bldP spid="88" grpId="0" animBg="1"/>
      <p:bldP spid="96" grpId="0" animBg="1"/>
      <p:bldP spid="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code generator (</a:t>
            </a:r>
            <a:r>
              <a:rPr lang="en-US" altLang="zh-TW" dirty="0" err="1">
                <a:ea typeface="新細明體" charset="-120"/>
              </a:rPr>
              <a:t>codeGen.h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codeGen.c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1000" y="1280359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code generation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constructing the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machine-language instructions</a:t>
            </a:r>
            <a:r>
              <a:rPr lang="en-US" altLang="zh-TW" dirty="0">
                <a:latin typeface="+mn-lt"/>
                <a:ea typeface="新細明體" charset="-120"/>
              </a:rPr>
              <a:t> to implement the statements recognized by the parser and represented as syntax trees</a:t>
            </a:r>
            <a:endParaRPr lang="en-US" altLang="zh-TW" sz="3200" dirty="0">
              <a:latin typeface="+mn-lt"/>
              <a:ea typeface="新細明體" charset="-12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In </a:t>
            </a:r>
            <a:r>
              <a:rPr lang="en-US" altLang="zh-TW" sz="3200" dirty="0" err="1">
                <a:latin typeface="+mn-lt"/>
                <a:ea typeface="新細明體" charset="-120"/>
              </a:rPr>
              <a:t>codeGen.h</a:t>
            </a:r>
            <a:r>
              <a:rPr lang="en-US" altLang="zh-TW" sz="3200" dirty="0">
                <a:latin typeface="+mn-lt"/>
                <a:ea typeface="新細明體" charset="-120"/>
              </a:rPr>
              <a:t>/</a:t>
            </a:r>
            <a:r>
              <a:rPr lang="en-US" altLang="zh-TW" sz="3200" dirty="0" err="1">
                <a:latin typeface="+mn-lt"/>
                <a:ea typeface="新細明體" charset="-120"/>
              </a:rPr>
              <a:t>codeGen.c</a:t>
            </a:r>
            <a:r>
              <a:rPr lang="en-US" altLang="zh-TW" sz="3200" dirty="0">
                <a:latin typeface="+mn-lt"/>
                <a:ea typeface="新細明體" charset="-120"/>
              </a:rPr>
              <a:t>, we provide a function: 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evaluateTree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(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BTNode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 *root)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zh-TW" dirty="0">
                <a:latin typeface="+mn-lt"/>
                <a:ea typeface="新細明體" charset="-120"/>
              </a:rPr>
              <a:t>that calculates the answer by </a:t>
            </a: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pre-order traversal</a:t>
            </a:r>
            <a:r>
              <a:rPr lang="en-US" altLang="zh-TW" dirty="0">
                <a:latin typeface="+mn-lt"/>
                <a:ea typeface="新細明體" charset="-120"/>
              </a:rPr>
              <a:t> of the syntax tree (refer to HWs 11359, 11360 and 11362)</a:t>
            </a:r>
          </a:p>
        </p:txBody>
      </p:sp>
    </p:spTree>
    <p:extLst>
      <p:ext uri="{BB962C8B-B14F-4D97-AF65-F5344CB8AC3E}">
        <p14:creationId xmlns:p14="http://schemas.microsoft.com/office/powerpoint/2010/main" val="30698206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068683"/>
            <a:ext cx="8382000" cy="5238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Note that, to deal with expressions including variables such as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x=3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4*x+(y=((10-2)/4))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a </a:t>
            </a:r>
            <a:r>
              <a:rPr lang="en-US" altLang="zh-TW" dirty="0">
                <a:solidFill>
                  <a:srgbClr val="FFC000"/>
                </a:solidFill>
                <a:latin typeface="+mn-lt"/>
                <a:ea typeface="新細明體" charset="-120"/>
              </a:rPr>
              <a:t>symbol table </a:t>
            </a:r>
            <a:r>
              <a:rPr lang="en-US" altLang="zh-TW" dirty="0">
                <a:latin typeface="+mn-lt"/>
                <a:ea typeface="新細明體" charset="-120"/>
              </a:rPr>
              <a:t>to record variables’ current values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getval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and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setval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to manipulate the symbol table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symbol table are used both in the parser and the code generator.</a:t>
            </a:r>
          </a:p>
        </p:txBody>
      </p:sp>
    </p:spTree>
    <p:extLst>
      <p:ext uri="{BB962C8B-B14F-4D97-AF65-F5344CB8AC3E}">
        <p14:creationId xmlns:p14="http://schemas.microsoft.com/office/powerpoint/2010/main" val="3118722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9256"/>
            <a:ext cx="83058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#define TBLSIZE 65535</a:t>
            </a:r>
          </a:p>
          <a:p>
            <a:pPr marL="0" indent="0">
              <a:buNone/>
            </a:pPr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{</a:t>
            </a:r>
          </a:p>
          <a:p>
            <a:pPr marL="0" indent="0">
              <a:buNone/>
            </a:pPr>
            <a:r>
              <a:rPr lang="en-US" altLang="zh-TW" dirty="0"/>
              <a:t>    char name[MAXLEN];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val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 Symbol;</a:t>
            </a:r>
          </a:p>
          <a:p>
            <a:pPr marL="0" indent="0">
              <a:buNone/>
            </a:pPr>
            <a:r>
              <a:rPr lang="en-US" altLang="zh-TW" dirty="0"/>
              <a:t>Symbol table[TBLSIZE];</a:t>
            </a:r>
          </a:p>
        </p:txBody>
      </p:sp>
    </p:spTree>
    <p:extLst>
      <p:ext uri="{BB962C8B-B14F-4D97-AF65-F5344CB8AC3E}">
        <p14:creationId xmlns:p14="http://schemas.microsoft.com/office/powerpoint/2010/main" val="80292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What you need to do in this mini-project?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1448"/>
            <a:ext cx="8305800" cy="5706551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zh-TW" sz="2800" dirty="0"/>
              <a:t>Trace all the code if you like to</a:t>
            </a:r>
          </a:p>
          <a:p>
            <a:pPr marL="914400" lvl="1" indent="-514350"/>
            <a:r>
              <a:rPr lang="en-US" altLang="zh-TW" sz="2400" dirty="0"/>
              <a:t>understand each detail and </a:t>
            </a:r>
          </a:p>
          <a:p>
            <a:pPr marL="914400" lvl="1" indent="-514350"/>
            <a:r>
              <a:rPr lang="en-US" altLang="zh-TW" sz="2400" dirty="0"/>
              <a:t>review what you have learnt during the courses.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Modify the </a:t>
            </a:r>
            <a:r>
              <a:rPr lang="en-US" altLang="zh-TW" sz="2800" dirty="0">
                <a:solidFill>
                  <a:srgbClr val="00B050"/>
                </a:solidFill>
              </a:rPr>
              <a:t>grammar</a:t>
            </a:r>
            <a:r>
              <a:rPr lang="en-US" altLang="zh-TW" sz="2800" dirty="0"/>
              <a:t> and </a:t>
            </a:r>
            <a:r>
              <a:rPr lang="en-US" altLang="zh-TW" sz="2800" dirty="0" err="1">
                <a:solidFill>
                  <a:srgbClr val="00B050"/>
                </a:solidFill>
              </a:rPr>
              <a:t>parser.c</a:t>
            </a:r>
            <a:r>
              <a:rPr lang="en-US" altLang="zh-TW" sz="2800" dirty="0"/>
              <a:t> to accept new operators, including </a:t>
            </a:r>
            <a:r>
              <a:rPr lang="en-US" altLang="zh-TW" sz="2800" b="1" dirty="0">
                <a:solidFill>
                  <a:srgbClr val="FF0000"/>
                </a:solidFill>
              </a:rPr>
              <a:t>&amp;, |, ^, ++, --.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Replace the current </a:t>
            </a:r>
            <a:r>
              <a:rPr lang="en-US" altLang="zh-TW" sz="2800" dirty="0" err="1">
                <a:solidFill>
                  <a:srgbClr val="FF0000"/>
                </a:solidFill>
                <a:ea typeface="新細明體" charset="-120"/>
              </a:rPr>
              <a:t>evaluateTree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() </a:t>
            </a:r>
            <a:r>
              <a:rPr lang="en-US" altLang="zh-TW" sz="2800" dirty="0">
                <a:ea typeface="新細明體" charset="-120"/>
              </a:rPr>
              <a:t>in </a:t>
            </a:r>
            <a:r>
              <a:rPr lang="en-US" altLang="zh-TW" sz="2800" dirty="0" err="1">
                <a:ea typeface="新細明體" charset="-120"/>
              </a:rPr>
              <a:t>codeGen.c</a:t>
            </a:r>
            <a:r>
              <a:rPr lang="en-US" altLang="zh-TW" sz="2800" dirty="0">
                <a:ea typeface="新細明體" charset="-120"/>
              </a:rPr>
              <a:t> to generate </a:t>
            </a:r>
            <a:r>
              <a:rPr lang="en-US" altLang="zh-TW" sz="2800" dirty="0">
                <a:solidFill>
                  <a:srgbClr val="00B050"/>
                </a:solidFill>
                <a:ea typeface="新細明體" charset="-120"/>
              </a:rPr>
              <a:t>assembly code </a:t>
            </a:r>
            <a:r>
              <a:rPr lang="en-US" altLang="zh-TW" sz="2800" dirty="0">
                <a:ea typeface="新細明體" charset="-120"/>
              </a:rPr>
              <a:t>during the pre-order tree traversal.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ea typeface="新細明體" charset="-120"/>
              </a:rPr>
              <a:t>Check the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error handling </a:t>
            </a:r>
            <a:r>
              <a:rPr lang="en-US" altLang="zh-TW" sz="2800" dirty="0">
                <a:ea typeface="新細明體" charset="-120"/>
              </a:rPr>
              <a:t>in the </a:t>
            </a:r>
            <a:r>
              <a:rPr lang="en-US" altLang="zh-TW" sz="2800" dirty="0" err="1">
                <a:ea typeface="新細明體" charset="-120"/>
              </a:rPr>
              <a:t>parser.c</a:t>
            </a:r>
            <a:r>
              <a:rPr lang="en-US" altLang="zh-TW" sz="2800" dirty="0">
                <a:ea typeface="新細明體" charset="-120"/>
              </a:rPr>
              <a:t> to print “</a:t>
            </a:r>
            <a:r>
              <a:rPr lang="en-US" altLang="zh-TW" sz="2800" dirty="0">
                <a:solidFill>
                  <a:srgbClr val="00B050"/>
                </a:solidFill>
                <a:ea typeface="新細明體" charset="-120"/>
              </a:rPr>
              <a:t>EXIT 1</a:t>
            </a:r>
            <a:r>
              <a:rPr lang="en-US" altLang="zh-TW" sz="2800" dirty="0">
                <a:ea typeface="新細明體" charset="-120"/>
              </a:rPr>
              <a:t>” when encountering errors.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solidFill>
                  <a:srgbClr val="00B050"/>
                </a:solidFill>
                <a:ea typeface="新細明體" charset="-120"/>
              </a:rPr>
              <a:t>Optimize</a:t>
            </a:r>
            <a:r>
              <a:rPr lang="en-US" altLang="zh-TW" sz="2800" dirty="0">
                <a:ea typeface="新細明體" charset="-120"/>
              </a:rPr>
              <a:t> your assembly code to get extra credits!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86049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Simple Calculator: Interpreter Version</a:t>
            </a:r>
            <a:endParaRPr lang="zh-TW" altLang="en-US" dirty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4" name="圖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371600"/>
            <a:ext cx="882967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28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compilation process</a:t>
            </a:r>
          </a:p>
        </p:txBody>
      </p:sp>
      <p:pic>
        <p:nvPicPr>
          <p:cNvPr id="24581" name="Picture 3" descr="fig_06_15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" y="2120876"/>
            <a:ext cx="8686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00613" y="3125755"/>
            <a:ext cx="82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.c file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25413" y="3128864"/>
            <a:ext cx="82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.o file</a:t>
            </a:r>
            <a:endParaRPr lang="zh-TW" altLang="en-US" sz="2000" dirty="0"/>
          </a:p>
        </p:txBody>
      </p:sp>
      <p:sp>
        <p:nvSpPr>
          <p:cNvPr id="3" name="向下箭號 2"/>
          <p:cNvSpPr/>
          <p:nvPr/>
        </p:nvSpPr>
        <p:spPr bwMode="auto">
          <a:xfrm>
            <a:off x="4432040" y="3606776"/>
            <a:ext cx="289249" cy="6158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778898" y="4357396"/>
            <a:ext cx="15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HWs: 10966</a:t>
            </a:r>
          </a:p>
          <a:p>
            <a:r>
              <a:rPr lang="en-US" altLang="zh-TW" dirty="0"/>
              <a:t>          10968</a:t>
            </a:r>
          </a:p>
          <a:p>
            <a:r>
              <a:rPr lang="en-US" altLang="zh-TW" dirty="0"/>
              <a:t>          10972</a:t>
            </a:r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 bwMode="auto">
          <a:xfrm>
            <a:off x="6105325" y="3609880"/>
            <a:ext cx="289249" cy="6158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52183" y="4360500"/>
            <a:ext cx="15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HWs: 11359</a:t>
            </a:r>
          </a:p>
          <a:p>
            <a:r>
              <a:rPr lang="en-US" altLang="zh-TW" dirty="0"/>
              <a:t>          11360</a:t>
            </a:r>
          </a:p>
          <a:p>
            <a:r>
              <a:rPr lang="en-US" altLang="zh-TW" dirty="0"/>
              <a:t>          11362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82643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lexical analyzer (</a:t>
            </a:r>
            <a:r>
              <a:rPr lang="en-US" altLang="zh-TW" dirty="0" err="1">
                <a:ea typeface="新細明體" charset="-120"/>
              </a:rPr>
              <a:t>lex.h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lex.c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81000" y="1272926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lexical (</a:t>
            </a:r>
            <a:r>
              <a:rPr lang="zh-TW" altLang="en-US" sz="3200" dirty="0">
                <a:latin typeface="+mn-lt"/>
              </a:rPr>
              <a:t>語彙的</a:t>
            </a:r>
            <a:r>
              <a:rPr lang="en-US" altLang="zh-TW" sz="3200" dirty="0">
                <a:latin typeface="+mn-lt"/>
                <a:ea typeface="新細明體" charset="-120"/>
              </a:rPr>
              <a:t>) analysis: the process of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recognizing which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strings of symbols</a:t>
            </a:r>
            <a:r>
              <a:rPr lang="en-US" altLang="zh-TW" dirty="0">
                <a:latin typeface="+mn-lt"/>
                <a:ea typeface="新細明體" charset="-120"/>
              </a:rPr>
              <a:t> from the source program represent a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single entity </a:t>
            </a:r>
            <a:r>
              <a:rPr lang="en-US" altLang="zh-TW" dirty="0">
                <a:latin typeface="+mn-lt"/>
                <a:ea typeface="新細明體" charset="-120"/>
              </a:rPr>
              <a:t>called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token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identifying whether they are numeric values, words, arithmetic operators, and so on.</a:t>
            </a:r>
          </a:p>
        </p:txBody>
      </p:sp>
    </p:spTree>
    <p:extLst>
      <p:ext uri="{BB962C8B-B14F-4D97-AF65-F5344CB8AC3E}">
        <p14:creationId xmlns:p14="http://schemas.microsoft.com/office/powerpoint/2010/main" val="40721176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Lexical analysis: tokens 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7200" y="1315616"/>
            <a:ext cx="8305800" cy="51867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buFont typeface="Times" panose="02020603050405020304" pitchFamily="18" charset="0"/>
              <a:buChar char="•"/>
              <a:defRPr/>
            </a:pPr>
            <a:r>
              <a:rPr lang="en-US" altLang="zh-TW" sz="3200" kern="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Tokenizer</a:t>
            </a:r>
            <a:r>
              <a:rPr lang="en-US" altLang="zh-TW" sz="3200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“</a:t>
            </a:r>
            <a:r>
              <a:rPr lang="en-US" altLang="zh-TW" sz="3200" b="1" dirty="0" err="1">
                <a:latin typeface="Courier New" pitchFamily="71" charset="0"/>
                <a:cs typeface="Courier New" pitchFamily="71" charset="0"/>
              </a:rPr>
              <a:t>getToken</a:t>
            </a:r>
            <a:r>
              <a:rPr lang="en-US" altLang="zh-TW" sz="3200" b="1" dirty="0">
                <a:latin typeface="Courier New" pitchFamily="71" charset="0"/>
                <a:cs typeface="Courier New" pitchFamily="71" charset="0"/>
              </a:rPr>
              <a:t>()</a:t>
            </a:r>
            <a:r>
              <a:rPr lang="en-US" altLang="zh-TW" sz="3200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”: a function that </a:t>
            </a:r>
          </a:p>
          <a:p>
            <a:pPr lvl="1">
              <a:defRPr/>
            </a:pP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extracts the </a:t>
            </a: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next token </a:t>
            </a: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from the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input string;</a:t>
            </a:r>
          </a:p>
          <a:p>
            <a:pPr lvl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stores the token in “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char lexeme[MAXLEN]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”;</a:t>
            </a:r>
          </a:p>
          <a:p>
            <a:pPr lvl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identifies the token’s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type</a:t>
            </a:r>
          </a:p>
          <a:p>
            <a:pPr>
              <a:defRPr/>
            </a:pPr>
            <a:r>
              <a:rPr lang="en-US" altLang="zh-TW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typedef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enum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{UNKNOWN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, END, ENDFILE, 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, ID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ADDSUB, MULDIV, 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LOGICAL, INCDEC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, ASSIGN, 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LPAREN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, 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RPAREN}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TokenSet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;</a:t>
            </a:r>
            <a:r>
              <a:rPr lang="en-US" altLang="zh-TW" kern="0" dirty="0" smtClean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endParaRPr lang="en-US" altLang="zh-TW" kern="0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426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parser (</a:t>
            </a:r>
            <a:r>
              <a:rPr lang="en-US" altLang="zh-TW" dirty="0" err="1">
                <a:ea typeface="新細明體" charset="-120"/>
              </a:rPr>
              <a:t>parser.h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parser.c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0999" y="1071716"/>
            <a:ext cx="8539065" cy="549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parsing (</a:t>
            </a:r>
            <a:r>
              <a:rPr lang="zh-TW" altLang="en-US" sz="3200" dirty="0">
                <a:latin typeface="+mn-lt"/>
              </a:rPr>
              <a:t>從語法上分析</a:t>
            </a:r>
            <a:r>
              <a:rPr lang="en-US" altLang="zh-TW" sz="3200" dirty="0">
                <a:latin typeface="+mn-lt"/>
                <a:ea typeface="新細明體" charset="-120"/>
              </a:rPr>
              <a:t>)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sz="2400" dirty="0">
                <a:latin typeface="+mn-lt"/>
                <a:ea typeface="新細明體" charset="-120"/>
              </a:rPr>
              <a:t>group tokens into statements based on a set of rules, collectively called a </a:t>
            </a:r>
            <a:r>
              <a:rPr lang="en-US" altLang="zh-TW" sz="2400" dirty="0">
                <a:solidFill>
                  <a:srgbClr val="9A3416"/>
                </a:solidFill>
                <a:latin typeface="+mn-lt"/>
                <a:ea typeface="新細明體" charset="-120"/>
              </a:rPr>
              <a:t>grammar</a:t>
            </a:r>
            <a:r>
              <a:rPr lang="en-US" altLang="zh-TW" sz="2400" dirty="0">
                <a:latin typeface="+mn-lt"/>
                <a:ea typeface="新細明體" charset="-120"/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grammars: 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TW" sz="800" dirty="0">
              <a:latin typeface="+mn-lt"/>
              <a:ea typeface="新細明體" charset="-12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statement	:= ENDFILE | END | expr END</a:t>
            </a: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    	:= term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:= ADDSUB term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|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 		:= factor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:= MULDIV factor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factor		:= INT | ADDSUB INT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ID  | ADDSUB ID  | 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ID ASSIGN expr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LPAREN expr RPAREN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ADDSUB LPAREN expr RPAREN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TW" sz="3200" dirty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9049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Tail Recursion -&gt; Loop (1/2)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-48213" y="1300055"/>
            <a:ext cx="4769503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node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if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(ADDSUB,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620209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//</a:t>
            </a:r>
            <a:r>
              <a:rPr lang="en-US" altLang="zh-TW" sz="1600" b="1" dirty="0" err="1">
                <a:latin typeface="+mn-lt"/>
                <a:ea typeface="新細明體" charset="-120"/>
              </a:rPr>
              <a:t>int</a:t>
            </a:r>
            <a:r>
              <a:rPr lang="en-US" altLang="zh-TW" sz="1600" b="1" dirty="0">
                <a:latin typeface="+mn-lt"/>
                <a:ea typeface="新細明體" charset="-120"/>
              </a:rPr>
              <a:t>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retval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left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while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(ADDSUB,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238095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Tail Recursion -&gt; Loop (2/2)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-48213" y="1300055"/>
            <a:ext cx="4769503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node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if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(MULDIV,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node-&gt;right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620209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left = factor();</a:t>
            </a:r>
          </a:p>
          <a:p>
            <a:pPr marL="0" indent="0">
              <a:spcBef>
                <a:spcPct val="20000"/>
              </a:spcBef>
            </a:pPr>
            <a:endParaRPr lang="en-US" altLang="zh-TW" sz="16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while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(MULDIV,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-&gt;right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524151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/>
        </p:nvSpPr>
        <p:spPr>
          <a:xfrm>
            <a:off x="5829893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3829146" y="2000233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5" name="橢圓 4"/>
          <p:cNvSpPr/>
          <p:nvPr/>
        </p:nvSpPr>
        <p:spPr>
          <a:xfrm>
            <a:off x="5163320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6" name="橢圓 5"/>
          <p:cNvSpPr/>
          <p:nvPr/>
        </p:nvSpPr>
        <p:spPr>
          <a:xfrm>
            <a:off x="919367" y="399840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sp>
        <p:nvSpPr>
          <p:cNvPr id="7" name="橢圓 6"/>
          <p:cNvSpPr/>
          <p:nvPr/>
        </p:nvSpPr>
        <p:spPr>
          <a:xfrm>
            <a:off x="415618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cxnSp>
        <p:nvCxnSpPr>
          <p:cNvPr id="8" name="直線接點 7"/>
          <p:cNvCxnSpPr>
            <a:stCxn id="3" idx="1"/>
            <a:endCxn id="4" idx="5"/>
          </p:cNvCxnSpPr>
          <p:nvPr/>
        </p:nvCxnSpPr>
        <p:spPr>
          <a:xfrm flipH="1" flipV="1">
            <a:off x="4455163" y="2561210"/>
            <a:ext cx="1482138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3" idx="5"/>
            <a:endCxn id="60" idx="1"/>
          </p:cNvCxnSpPr>
          <p:nvPr/>
        </p:nvCxnSpPr>
        <p:spPr>
          <a:xfrm>
            <a:off x="6455910" y="3512607"/>
            <a:ext cx="680446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3"/>
            <a:endCxn id="12" idx="7"/>
          </p:cNvCxnSpPr>
          <p:nvPr/>
        </p:nvCxnSpPr>
        <p:spPr>
          <a:xfrm flipH="1">
            <a:off x="2278809" y="2561210"/>
            <a:ext cx="1657745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3" idx="3"/>
            <a:endCxn id="13" idx="7"/>
          </p:cNvCxnSpPr>
          <p:nvPr/>
        </p:nvCxnSpPr>
        <p:spPr>
          <a:xfrm flipH="1">
            <a:off x="5264924" y="3512607"/>
            <a:ext cx="672377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652792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463890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238621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2812197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16" name="橢圓 15"/>
          <p:cNvSpPr/>
          <p:nvPr/>
        </p:nvSpPr>
        <p:spPr>
          <a:xfrm>
            <a:off x="191209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17" name="橢圓 16"/>
          <p:cNvSpPr/>
          <p:nvPr/>
        </p:nvSpPr>
        <p:spPr>
          <a:xfrm>
            <a:off x="6515179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18" name="橢圓 17"/>
          <p:cNvSpPr/>
          <p:nvPr/>
        </p:nvSpPr>
        <p:spPr>
          <a:xfrm>
            <a:off x="7604163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cxnSp>
        <p:nvCxnSpPr>
          <p:cNvPr id="32" name="直線接點 31"/>
          <p:cNvCxnSpPr>
            <a:stCxn id="12" idx="3"/>
            <a:endCxn id="6" idx="0"/>
          </p:cNvCxnSpPr>
          <p:nvPr/>
        </p:nvCxnSpPr>
        <p:spPr>
          <a:xfrm flipH="1">
            <a:off x="1286080" y="3512607"/>
            <a:ext cx="474120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4" idx="0"/>
            <a:endCxn id="12" idx="5"/>
          </p:cNvCxnSpPr>
          <p:nvPr/>
        </p:nvCxnSpPr>
        <p:spPr>
          <a:xfrm flipH="1" flipV="1">
            <a:off x="2278809" y="3512607"/>
            <a:ext cx="474121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4" idx="3"/>
            <a:endCxn id="16" idx="0"/>
          </p:cNvCxnSpPr>
          <p:nvPr/>
        </p:nvCxnSpPr>
        <p:spPr>
          <a:xfrm flipH="1">
            <a:off x="2278809" y="4559384"/>
            <a:ext cx="2148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60" idx="3"/>
            <a:endCxn id="17" idx="0"/>
          </p:cNvCxnSpPr>
          <p:nvPr/>
        </p:nvCxnSpPr>
        <p:spPr>
          <a:xfrm flipH="1">
            <a:off x="6881892" y="4559384"/>
            <a:ext cx="254464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3" idx="3"/>
            <a:endCxn id="7" idx="0"/>
          </p:cNvCxnSpPr>
          <p:nvPr/>
        </p:nvCxnSpPr>
        <p:spPr>
          <a:xfrm flipH="1">
            <a:off x="4522899" y="4559384"/>
            <a:ext cx="2234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5" idx="0"/>
            <a:endCxn id="13" idx="5"/>
          </p:cNvCxnSpPr>
          <p:nvPr/>
        </p:nvCxnSpPr>
        <p:spPr>
          <a:xfrm flipH="1" flipV="1">
            <a:off x="5264924" y="4559384"/>
            <a:ext cx="265109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5" idx="0"/>
            <a:endCxn id="14" idx="5"/>
          </p:cNvCxnSpPr>
          <p:nvPr/>
        </p:nvCxnSpPr>
        <p:spPr>
          <a:xfrm flipH="1" flipV="1">
            <a:off x="3012234" y="4559384"/>
            <a:ext cx="16667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/>
          <p:cNvSpPr/>
          <p:nvPr/>
        </p:nvSpPr>
        <p:spPr>
          <a:xfrm>
            <a:off x="7028948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73" name="直線接點 72"/>
          <p:cNvCxnSpPr>
            <a:stCxn id="60" idx="5"/>
            <a:endCxn id="18" idx="0"/>
          </p:cNvCxnSpPr>
          <p:nvPr/>
        </p:nvCxnSpPr>
        <p:spPr>
          <a:xfrm>
            <a:off x="7654965" y="4559384"/>
            <a:ext cx="315911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2570674" y="1342745"/>
            <a:ext cx="3387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10+2*5+(1+1)*(1+1)</a:t>
            </a:r>
            <a:endParaRPr lang="zh-TW" altLang="en-US" sz="2800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4022629637"/>
      </p:ext>
    </p:extLst>
  </p:cSld>
  <p:clrMapOvr>
    <a:masterClrMapping/>
  </p:clrMapOvr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9646</TotalTime>
  <Words>785</Words>
  <Application>Microsoft Office PowerPoint</Application>
  <PresentationFormat>如螢幕大小 (4:3)</PresentationFormat>
  <Paragraphs>177</Paragraphs>
  <Slides>15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6" baseType="lpstr">
      <vt:lpstr>Noto Sans T Chinese DemiLight</vt:lpstr>
      <vt:lpstr>ヒラギノ角ゴ Pro W3</vt:lpstr>
      <vt:lpstr>新細明體</vt:lpstr>
      <vt:lpstr>Arial</vt:lpstr>
      <vt:lpstr>Calibri</vt:lpstr>
      <vt:lpstr>Consolas</vt:lpstr>
      <vt:lpstr>Courier New</vt:lpstr>
      <vt:lpstr>Times</vt:lpstr>
      <vt:lpstr>Times New Roman</vt:lpstr>
      <vt:lpstr>Wingdings</vt:lpstr>
      <vt:lpstr>123</vt:lpstr>
      <vt:lpstr>PowerPoint 簡報</vt:lpstr>
      <vt:lpstr>A Simple Calculator: Interpreter Version</vt:lpstr>
      <vt:lpstr>The compilation process</vt:lpstr>
      <vt:lpstr>The lexical analyzer (lex.h/lex.c)</vt:lpstr>
      <vt:lpstr>Lexical analysis: tokens </vt:lpstr>
      <vt:lpstr>The parser (parser.h/parser.c)</vt:lpstr>
      <vt:lpstr>Tail Recursion -&gt; Loop (1/2)</vt:lpstr>
      <vt:lpstr>Tail Recursion -&gt; Loop (2/2)</vt:lpstr>
      <vt:lpstr>The syntax trees based on the grammars</vt:lpstr>
      <vt:lpstr>The syntax trees based on the grammars</vt:lpstr>
      <vt:lpstr>The syntax trees based on the grammars</vt:lpstr>
      <vt:lpstr>The code generator (codeGen.h/codeGen.c)</vt:lpstr>
      <vt:lpstr>Symbol table </vt:lpstr>
      <vt:lpstr>Symbol table </vt:lpstr>
      <vt:lpstr>What you need to do in this mini-project?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shunrenyang</cp:lastModifiedBy>
  <cp:revision>2286</cp:revision>
  <dcterms:created xsi:type="dcterms:W3CDTF">2014-08-19T02:20:21Z</dcterms:created>
  <dcterms:modified xsi:type="dcterms:W3CDTF">2020-04-09T11:07:29Z</dcterms:modified>
</cp:coreProperties>
</file>