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84" r:id="rId3"/>
    <p:sldId id="285" r:id="rId4"/>
    <p:sldId id="256" r:id="rId5"/>
    <p:sldId id="286" r:id="rId6"/>
    <p:sldId id="257" r:id="rId7"/>
    <p:sldId id="263" r:id="rId8"/>
    <p:sldId id="265" r:id="rId9"/>
    <p:sldId id="287" r:id="rId10"/>
    <p:sldId id="268" r:id="rId11"/>
    <p:sldId id="282" r:id="rId12"/>
    <p:sldId id="283" r:id="rId13"/>
    <p:sldId id="258" r:id="rId14"/>
    <p:sldId id="269" r:id="rId15"/>
    <p:sldId id="288" r:id="rId16"/>
    <p:sldId id="259" r:id="rId17"/>
    <p:sldId id="260" r:id="rId18"/>
    <p:sldId id="279" r:id="rId19"/>
    <p:sldId id="264" r:id="rId20"/>
    <p:sldId id="289" r:id="rId21"/>
    <p:sldId id="261" r:id="rId22"/>
    <p:sldId id="275" r:id="rId23"/>
    <p:sldId id="277" r:id="rId24"/>
    <p:sldId id="290" r:id="rId25"/>
    <p:sldId id="273" r:id="rId26"/>
    <p:sldId id="274" r:id="rId27"/>
    <p:sldId id="276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43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9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0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1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99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2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DE9E-F5D9-4561-9D81-D896BC37FDF9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Simple calculator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Due: 5/1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8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4F9A7-C0E8-496C-9ABC-47D5935E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</a:rPr>
              <a:t>A complete grammar rules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C67E3-3F67-4520-A737-0DD53487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72399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TW" sz="2400" dirty="0"/>
              <a:t>The valid way to arrange the tokens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statement	:= ENDFILE | END | expr END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expr    	:= term </a:t>
            </a:r>
            <a:r>
              <a:rPr lang="en-US" altLang="zh-TW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expr_tail</a:t>
            </a:r>
            <a:endParaRPr lang="en-US" altLang="zh-TW" sz="2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expr_tail</a:t>
            </a: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:= ADDSUB_</a:t>
            </a:r>
            <a:r>
              <a:rPr lang="en-US" altLang="zh-TW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LOGICAL</a:t>
            </a: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term </a:t>
            </a:r>
            <a:r>
              <a:rPr lang="en-US" altLang="zh-TW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expr_tail</a:t>
            </a: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| </a:t>
            </a:r>
            <a:r>
              <a:rPr lang="en-US" altLang="zh-TW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NiL</a:t>
            </a:r>
            <a:endParaRPr lang="en-US" altLang="zh-TW" sz="2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term 	:= factor </a:t>
            </a:r>
            <a:r>
              <a:rPr lang="en-US" altLang="zh-TW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term_tail</a:t>
            </a:r>
            <a:endParaRPr lang="en-US" altLang="zh-TW" sz="2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term_tail</a:t>
            </a: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:= MULDIV factor </a:t>
            </a:r>
            <a:r>
              <a:rPr lang="en-US" altLang="zh-TW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term_tail</a:t>
            </a: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| </a:t>
            </a:r>
            <a:r>
              <a:rPr lang="en-US" altLang="zh-TW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NiL</a:t>
            </a:r>
            <a:endParaRPr lang="en-US" altLang="zh-TW" sz="2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factor	:= INT | ADDSUB INT |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ID  | ADDSUB ID  | 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</a:t>
            </a:r>
            <a:r>
              <a:rPr lang="en-US" altLang="zh-TW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INCDEC ID</a:t>
            </a: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| ID ASSIGN expr |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LPAREN expr RPAREN |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ADDSUB LPAREN expr RPAREN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060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sz="3600" dirty="0"/>
              <a:t>The priority of </a:t>
            </a:r>
            <a:r>
              <a:rPr lang="en-US" altLang="zh-TW" sz="3600" b="1" dirty="0">
                <a:solidFill>
                  <a:srgbClr val="FF0000"/>
                </a:solidFill>
              </a:rPr>
              <a:t>&amp;, |, ^ </a:t>
            </a:r>
            <a:r>
              <a:rPr lang="en-US" altLang="zh-TW" sz="3600" dirty="0"/>
              <a:t>are the same as </a:t>
            </a:r>
            <a:r>
              <a:rPr lang="en-US" altLang="zh-TW" sz="3600" b="1" dirty="0">
                <a:solidFill>
                  <a:srgbClr val="FF0000"/>
                </a:solidFill>
              </a:rPr>
              <a:t>+, -</a:t>
            </a:r>
            <a:r>
              <a:rPr lang="en-US" altLang="zh-TW" sz="3600" dirty="0">
                <a:solidFill>
                  <a:srgbClr val="FF0000"/>
                </a:solidFill>
              </a:rPr>
              <a:t> .</a:t>
            </a:r>
          </a:p>
          <a:p>
            <a:endParaRPr lang="en-US" altLang="zh-TW" sz="900" dirty="0">
              <a:solidFill>
                <a:srgbClr val="FF0000"/>
              </a:solidFill>
            </a:endParaRPr>
          </a:p>
          <a:p>
            <a:r>
              <a:rPr lang="en-US" altLang="zh-TW" sz="3600" dirty="0"/>
              <a:t>&amp;, |, ^ are the same as </a:t>
            </a:r>
            <a:r>
              <a:rPr lang="en-US" altLang="zh-TW" sz="3600" b="1" dirty="0">
                <a:solidFill>
                  <a:srgbClr val="FF0000"/>
                </a:solidFill>
              </a:rPr>
              <a:t>bitwise operators </a:t>
            </a:r>
            <a:r>
              <a:rPr lang="en-US" altLang="zh-TW" sz="3600" dirty="0"/>
              <a:t>in C.</a:t>
            </a:r>
          </a:p>
          <a:p>
            <a:endParaRPr lang="en-US" altLang="zh-TW" sz="900" dirty="0"/>
          </a:p>
          <a:p>
            <a:r>
              <a:rPr lang="en-US" altLang="zh-TW" sz="3600" dirty="0"/>
              <a:t>The left-hand side of an assignment (=) operator should be a </a:t>
            </a:r>
            <a:r>
              <a:rPr lang="en-US" altLang="zh-TW" sz="3600" b="1" dirty="0">
                <a:solidFill>
                  <a:srgbClr val="FF0000"/>
                </a:solidFill>
              </a:rPr>
              <a:t>variable.</a:t>
            </a:r>
          </a:p>
          <a:p>
            <a:endParaRPr lang="en-US" altLang="zh-TW" sz="1000" b="1" dirty="0">
              <a:solidFill>
                <a:srgbClr val="FF0000"/>
              </a:solidFill>
            </a:endParaRPr>
          </a:p>
          <a:p>
            <a:r>
              <a:rPr lang="en-US" altLang="zh-TW" sz="3400" dirty="0"/>
              <a:t>Valid examples:</a:t>
            </a:r>
          </a:p>
          <a:p>
            <a:pPr lvl="1"/>
            <a:r>
              <a:rPr lang="en-US" altLang="zh-TW" sz="2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5</a:t>
            </a:r>
          </a:p>
          <a:p>
            <a:pPr lvl="1"/>
            <a:r>
              <a:rPr lang="en-US" altLang="zh-TW" sz="2900" b="1" dirty="0">
                <a:solidFill>
                  <a:srgbClr val="FF0000"/>
                </a:solidFill>
                <a:latin typeface="Consolas" panose="020B0609020204030204" pitchFamily="49" charset="0"/>
              </a:rPr>
              <a:t>x + y = 1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900" b="1" dirty="0"/>
              <a:t>According to the grammar, it is equal to </a:t>
            </a:r>
            <a:r>
              <a:rPr lang="en-US" altLang="zh-TW" sz="2900" b="1" dirty="0">
                <a:solidFill>
                  <a:srgbClr val="FF0000"/>
                </a:solidFill>
                <a:latin typeface="Consolas" panose="020B0609020204030204" pitchFamily="49" charset="0"/>
              </a:rPr>
              <a:t>x + (y = 1)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100" b="1" dirty="0">
              <a:latin typeface="Consolas" panose="020B0609020204030204" pitchFamily="49" charset="0"/>
            </a:endParaRPr>
          </a:p>
          <a:p>
            <a:r>
              <a:rPr lang="en-US" altLang="zh-TW" sz="3400" dirty="0"/>
              <a:t>Invalid examples:</a:t>
            </a:r>
          </a:p>
          <a:p>
            <a:pPr lvl="1"/>
            <a:r>
              <a:rPr lang="en-US" altLang="zh-TW" sz="2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5 = x</a:t>
            </a:r>
          </a:p>
          <a:p>
            <a:pPr lvl="1"/>
            <a:r>
              <a:rPr lang="en-US" altLang="zh-TW" sz="2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(x + y) = 1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73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D745-4EF7-40C6-96A0-AF6AA122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BA5F0-3C06-4362-A42B-9B229DC8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Two consecutive positive (+) or negative (-) signs should be </a:t>
            </a:r>
            <a:r>
              <a:rPr lang="en-US" altLang="zh-TW" dirty="0" smtClean="0"/>
              <a:t>regarded </a:t>
            </a:r>
            <a:r>
              <a:rPr lang="en-US" altLang="zh-TW" dirty="0"/>
              <a:t>as a </a:t>
            </a:r>
            <a:r>
              <a:rPr lang="en-US" altLang="zh-TW" b="1" dirty="0">
                <a:solidFill>
                  <a:srgbClr val="FF0000"/>
                </a:solidFill>
              </a:rPr>
              <a:t>prefix increment/decrement operator. </a:t>
            </a:r>
            <a:r>
              <a:rPr lang="en-US" altLang="zh-TW" dirty="0"/>
              <a:t>(e.g. ++x)</a:t>
            </a:r>
          </a:p>
          <a:p>
            <a:endParaRPr lang="en-US" altLang="zh-TW" sz="1050" dirty="0"/>
          </a:p>
          <a:p>
            <a:r>
              <a:rPr lang="en-US" altLang="zh-TW" dirty="0"/>
              <a:t>Only two </a:t>
            </a:r>
            <a:r>
              <a:rPr lang="en-US" altLang="zh-TW" b="1" dirty="0">
                <a:solidFill>
                  <a:srgbClr val="FF0000"/>
                </a:solidFill>
              </a:rPr>
              <a:t>consecutive (no spaces between)</a:t>
            </a:r>
            <a:r>
              <a:rPr lang="en-US" altLang="zh-TW" dirty="0"/>
              <a:t> signs form an increment/decrement operator, e.g.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/>
              <a:t> 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INC(++) </a:t>
            </a:r>
            <a:r>
              <a:rPr lang="en-US" altLang="zh-TW" b="1" dirty="0"/>
              <a:t>x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 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b="1" dirty="0"/>
              <a:t> </a:t>
            </a:r>
            <a:r>
              <a:rPr lang="en-US" altLang="zh-TW" dirty="0"/>
              <a:t>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POSITIVE(+) POSITIVE(+) </a:t>
            </a:r>
            <a:r>
              <a:rPr lang="en-US" altLang="zh-TW" b="1" dirty="0"/>
              <a:t>x.</a:t>
            </a:r>
          </a:p>
          <a:p>
            <a:pPr lvl="1"/>
            <a:endParaRPr lang="en-US" altLang="zh-TW" sz="1050" b="1" dirty="0"/>
          </a:p>
          <a:p>
            <a:r>
              <a:rPr lang="en-US" altLang="zh-TW" sz="2600" dirty="0"/>
              <a:t>The </a:t>
            </a:r>
            <a:r>
              <a:rPr lang="en-US" altLang="zh-TW" sz="2600" b="1" dirty="0">
                <a:solidFill>
                  <a:srgbClr val="FF0000"/>
                </a:solidFill>
              </a:rPr>
              <a:t>operand</a:t>
            </a:r>
            <a:r>
              <a:rPr lang="en-US" altLang="zh-TW" sz="2600" dirty="0"/>
              <a:t> of an </a:t>
            </a:r>
            <a:r>
              <a:rPr lang="en-US" altLang="zh-TW" sz="2600" dirty="0" err="1"/>
              <a:t>inc</a:t>
            </a:r>
            <a:r>
              <a:rPr lang="en-US" altLang="zh-TW" sz="2600" dirty="0"/>
              <a:t>/</a:t>
            </a:r>
            <a:r>
              <a:rPr lang="en-US" altLang="zh-TW" sz="2600" dirty="0" err="1"/>
              <a:t>dec</a:t>
            </a:r>
            <a:r>
              <a:rPr lang="en-US" altLang="zh-TW" sz="2600" dirty="0"/>
              <a:t> operator should be a </a:t>
            </a:r>
            <a:r>
              <a:rPr lang="en-US" altLang="zh-TW" sz="26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(x+6)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INVALID.</a:t>
            </a:r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28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Variables (I)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977977-AD2C-464C-AF70-E1570C0F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722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Built-in variables </a:t>
            </a:r>
            <a:r>
              <a:rPr lang="en-US" altLang="zh-TW" b="1" dirty="0">
                <a:solidFill>
                  <a:srgbClr val="FF0000"/>
                </a:solidFill>
              </a:rPr>
              <a:t>x, y, z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have </a:t>
            </a:r>
            <a:r>
              <a:rPr lang="en-US" altLang="zh-TW" b="1" dirty="0">
                <a:solidFill>
                  <a:srgbClr val="FF0000"/>
                </a:solidFill>
              </a:rPr>
              <a:t>initial </a:t>
            </a:r>
            <a:r>
              <a:rPr lang="en-US" altLang="zh-TW" b="1" dirty="0" smtClean="0">
                <a:solidFill>
                  <a:srgbClr val="FF0000"/>
                </a:solidFill>
              </a:rPr>
              <a:t>values.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Initially stored in </a:t>
            </a:r>
            <a:r>
              <a:rPr lang="en-US" altLang="zh-TW" b="1" dirty="0">
                <a:solidFill>
                  <a:srgbClr val="FF0000"/>
                </a:solidFill>
              </a:rPr>
              <a:t>memory [0], [4], [8] </a:t>
            </a:r>
            <a:r>
              <a:rPr lang="en-US" altLang="zh-TW" dirty="0"/>
              <a:t>respectively.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When a </a:t>
            </a:r>
            <a:r>
              <a:rPr lang="en-US" altLang="zh-TW" b="1" dirty="0">
                <a:solidFill>
                  <a:srgbClr val="FF0000"/>
                </a:solidFill>
              </a:rPr>
              <a:t>NEW</a:t>
            </a:r>
            <a:r>
              <a:rPr lang="en-US" altLang="zh-TW" dirty="0"/>
              <a:t> variable appears, there are two cases: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left-hand side </a:t>
            </a:r>
            <a:r>
              <a:rPr lang="en-US" altLang="zh-TW" dirty="0"/>
              <a:t>of an assignment operator (=): 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Valid,</a:t>
            </a:r>
            <a:r>
              <a:rPr lang="en-US" altLang="zh-TW" dirty="0"/>
              <a:t> and it can be used in the future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 = x + 5, aa = bb = 3 * x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valid.</a:t>
            </a:r>
          </a:p>
          <a:p>
            <a:pPr lvl="1"/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right-hand side </a:t>
            </a:r>
            <a:r>
              <a:rPr lang="en-US" altLang="zh-TW" dirty="0"/>
              <a:t>of an assignment operator (=):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Invalid, </a:t>
            </a:r>
            <a:r>
              <a:rPr lang="en-US" altLang="zh-TW" dirty="0"/>
              <a:t>and you should print EXIT 1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cc * 5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FF0000"/>
                </a:solidFill>
              </a:rPr>
              <a:t>if cc is a new variable, it is invalid.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3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 (</a:t>
            </a:r>
            <a:r>
              <a:rPr lang="en-US" altLang="zh-TW" dirty="0" smtClean="0"/>
              <a:t>II)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6A5AB2-DBAD-4DC4-846E-97989DE4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700" dirty="0"/>
              <a:t>We </a:t>
            </a:r>
            <a:r>
              <a:rPr lang="en-US" altLang="zh-TW" sz="2700" b="1" dirty="0">
                <a:solidFill>
                  <a:srgbClr val="FF0000"/>
                </a:solidFill>
              </a:rPr>
              <a:t>guarantee</a:t>
            </a:r>
            <a:r>
              <a:rPr lang="en-US" altLang="zh-TW" sz="2700" dirty="0"/>
              <a:t> that among all test cases, a </a:t>
            </a:r>
            <a:r>
              <a:rPr lang="en-US" altLang="zh-TW" sz="2700" b="1" dirty="0">
                <a:solidFill>
                  <a:srgbClr val="FF0000"/>
                </a:solidFill>
              </a:rPr>
              <a:t>new variable </a:t>
            </a:r>
            <a:r>
              <a:rPr lang="en-US" altLang="zh-TW" sz="2700" dirty="0"/>
              <a:t>will </a:t>
            </a:r>
            <a:r>
              <a:rPr lang="en-US" altLang="zh-TW" sz="2700" b="1" dirty="0">
                <a:solidFill>
                  <a:srgbClr val="FF0000"/>
                </a:solidFill>
              </a:rPr>
              <a:t>NOT </a:t>
            </a:r>
            <a:r>
              <a:rPr lang="en-US" altLang="zh-TW" sz="2700" dirty="0"/>
              <a:t>first appear in:</a:t>
            </a:r>
          </a:p>
          <a:p>
            <a:pPr lvl="1"/>
            <a:r>
              <a:rPr lang="en-US" altLang="zh-TW" dirty="0"/>
              <a:t>Both side of an assignment operator (=)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+ 1</a:t>
            </a:r>
          </a:p>
          <a:p>
            <a:pPr lvl="1"/>
            <a:r>
              <a:rPr lang="en-US" altLang="zh-TW" dirty="0"/>
              <a:t>Prefix increment/decrement expression (++ or --)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bb</a:t>
            </a:r>
          </a:p>
          <a:p>
            <a:r>
              <a:rPr lang="en-US" altLang="zh-TW" sz="2700" dirty="0"/>
              <a:t>Variable names will only contain char a-z and A-Z and may have different lengths.</a:t>
            </a:r>
          </a:p>
          <a:p>
            <a:r>
              <a:rPr lang="en-US" altLang="zh-TW" sz="2700" dirty="0"/>
              <a:t>You should </a:t>
            </a:r>
            <a:r>
              <a:rPr lang="en-US" altLang="zh-TW" sz="2700" b="1" dirty="0">
                <a:solidFill>
                  <a:srgbClr val="FF0000"/>
                </a:solidFill>
              </a:rPr>
              <a:t>store the final </a:t>
            </a:r>
            <a:r>
              <a:rPr lang="en-US" altLang="zh-TW" sz="2700" b="1" dirty="0" smtClean="0">
                <a:solidFill>
                  <a:srgbClr val="FF0000"/>
                </a:solidFill>
              </a:rPr>
              <a:t>values </a:t>
            </a:r>
            <a:r>
              <a:rPr lang="en-US" altLang="zh-TW" sz="2700" b="1" dirty="0">
                <a:solidFill>
                  <a:srgbClr val="FF0000"/>
                </a:solidFill>
              </a:rPr>
              <a:t>of x, y, z </a:t>
            </a:r>
            <a:r>
              <a:rPr lang="en-US" altLang="zh-TW" sz="2700" dirty="0"/>
              <a:t>in registers </a:t>
            </a:r>
            <a:r>
              <a:rPr lang="en-US" altLang="zh-TW" sz="2700" b="1" dirty="0">
                <a:solidFill>
                  <a:srgbClr val="FF0000"/>
                </a:solidFill>
              </a:rPr>
              <a:t>r0, r1, r2 </a:t>
            </a:r>
            <a:r>
              <a:rPr lang="en-US" altLang="zh-TW" sz="2700" dirty="0"/>
              <a:t>respectively before you print EXIT 0.</a:t>
            </a:r>
            <a:endParaRPr lang="zh-TW" altLang="en-US" sz="2700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805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947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z + 5</a:t>
            </a:r>
          </a:p>
          <a:p>
            <a:r>
              <a:rPr lang="en-US" altLang="zh-TW" dirty="0"/>
              <a:t>Output: (One of the possible outputs)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931183"/>
            <a:ext cx="33623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[0]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MOV r1, [4]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[8]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r3,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5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ADD r3, r2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r3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</a:t>
            </a:r>
          </a:p>
        </p:txBody>
      </p:sp>
      <p:sp>
        <p:nvSpPr>
          <p:cNvPr id="5" name="右大括弧 4"/>
          <p:cNvSpPr/>
          <p:nvPr/>
        </p:nvSpPr>
        <p:spPr>
          <a:xfrm>
            <a:off x="4200525" y="3090494"/>
            <a:ext cx="628650" cy="115252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38725" y="3482090"/>
            <a:ext cx="322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 initial values from memory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4200525" y="4293819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38725" y="4243019"/>
            <a:ext cx="272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 a constant value 5 to r3</a:t>
            </a:r>
            <a:endParaRPr lang="zh-TW" altLang="en-US" dirty="0"/>
          </a:p>
        </p:txBody>
      </p:sp>
      <p:sp>
        <p:nvSpPr>
          <p:cNvPr id="9" name="右大括弧 8"/>
          <p:cNvSpPr/>
          <p:nvPr/>
        </p:nvSpPr>
        <p:spPr>
          <a:xfrm>
            <a:off x="4200525" y="4698889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038725" y="4546998"/>
            <a:ext cx="3111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 r3 (5) and r2 (z), and store </a:t>
            </a:r>
            <a:br>
              <a:rPr lang="en-US" altLang="zh-TW" dirty="0"/>
            </a:br>
            <a:r>
              <a:rPr lang="en-US" altLang="zh-TW" dirty="0"/>
              <a:t>the result to r3</a:t>
            </a:r>
            <a:endParaRPr lang="zh-TW" altLang="en-US" dirty="0"/>
          </a:p>
        </p:txBody>
      </p:sp>
      <p:sp>
        <p:nvSpPr>
          <p:cNvPr id="11" name="右大括弧 10"/>
          <p:cNvSpPr/>
          <p:nvPr/>
        </p:nvSpPr>
        <p:spPr>
          <a:xfrm>
            <a:off x="4200525" y="5180373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38725" y="5129573"/>
            <a:ext cx="322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Move the result from r3 to r0 (x)</a:t>
            </a:r>
            <a:endParaRPr lang="zh-TW" altLang="en-US" dirty="0"/>
          </a:p>
        </p:txBody>
      </p:sp>
      <p:sp>
        <p:nvSpPr>
          <p:cNvPr id="13" name="右大括弧 12"/>
          <p:cNvSpPr/>
          <p:nvPr/>
        </p:nvSpPr>
        <p:spPr>
          <a:xfrm>
            <a:off x="4200525" y="5602139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038725" y="5551339"/>
            <a:ext cx="14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Program ends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80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expression is invalid, such as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+3 % 5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   y = (x+)</a:t>
            </a:r>
          </a:p>
          <a:p>
            <a:r>
              <a:rPr lang="en-US" altLang="zh-TW" dirty="0"/>
              <a:t>Your final output should be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EXIT 1</a:t>
            </a:r>
          </a:p>
          <a:p>
            <a:r>
              <a:rPr lang="en-US" altLang="zh-TW" dirty="0"/>
              <a:t>If the expression is </a:t>
            </a:r>
            <a:r>
              <a:rPr lang="en-US" altLang="zh-TW" b="1" dirty="0">
                <a:solidFill>
                  <a:srgbClr val="FF0000"/>
                </a:solidFill>
              </a:rPr>
              <a:t>invalid</a:t>
            </a:r>
            <a:r>
              <a:rPr lang="en-US" altLang="zh-TW" dirty="0"/>
              <a:t>, no matter how many instructions you output, you should make sure your instructions contains an </a:t>
            </a:r>
            <a:r>
              <a:rPr lang="en-US" altLang="zh-TW" b="1" dirty="0">
                <a:solidFill>
                  <a:srgbClr val="FF0000"/>
                </a:solidFill>
              </a:rPr>
              <a:t>EXIT 1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09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 - Divide by zero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While doing division (/), if the right-hand side evaluates to zero, there are two cases: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No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/ (1 + 2 - 3)</a:t>
            </a:r>
          </a:p>
          <a:p>
            <a:pPr lvl="1"/>
            <a:r>
              <a:rPr lang="en-US" altLang="zh-TW" dirty="0"/>
              <a:t> 	This is an </a:t>
            </a:r>
            <a:r>
              <a:rPr lang="en-US" altLang="zh-TW" b="1" dirty="0">
                <a:solidFill>
                  <a:srgbClr val="FF0000"/>
                </a:solidFill>
              </a:rPr>
              <a:t>invalid expression.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At least one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0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y = 5 / x</a:t>
            </a:r>
          </a:p>
          <a:p>
            <a:pPr lvl="1"/>
            <a:r>
              <a:rPr lang="en-US" altLang="zh-TW" dirty="0"/>
              <a:t> 	This is a </a:t>
            </a:r>
            <a:r>
              <a:rPr lang="en-US" altLang="zh-TW" b="1" dirty="0">
                <a:solidFill>
                  <a:srgbClr val="FF0000"/>
                </a:solidFill>
              </a:rPr>
              <a:t>valid expression.</a:t>
            </a:r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2810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clock cycles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instruction has an expected runtime:</a:t>
            </a:r>
          </a:p>
          <a:p>
            <a:pPr lvl="1"/>
            <a:r>
              <a:rPr lang="en-US" altLang="zh-TW" dirty="0"/>
              <a:t>Specified by </a:t>
            </a:r>
            <a:r>
              <a:rPr lang="en-US" altLang="zh-TW" b="1" dirty="0">
                <a:solidFill>
                  <a:srgbClr val="FF0000"/>
                </a:solidFill>
              </a:rPr>
              <a:t>clock cycles </a:t>
            </a:r>
            <a:r>
              <a:rPr lang="en-US" altLang="zh-TW" dirty="0"/>
              <a:t>(in the table)</a:t>
            </a:r>
          </a:p>
          <a:p>
            <a:r>
              <a:rPr lang="en-US" altLang="zh-TW" dirty="0"/>
              <a:t>The runtime of a program is:</a:t>
            </a:r>
          </a:p>
          <a:p>
            <a:pPr lvl="1"/>
            <a:r>
              <a:rPr lang="en-US" altLang="zh-TW" dirty="0"/>
              <a:t>Sum of the clock cycles of all instructions.  </a:t>
            </a:r>
          </a:p>
          <a:p>
            <a:r>
              <a:rPr lang="en-US" altLang="zh-TW" dirty="0"/>
              <a:t>Example: the following code has 90 clock cycles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9675" y="409882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3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dirty="0">
                <a:solidFill>
                  <a:srgbClr val="616161"/>
                </a:solidFill>
                <a:latin typeface="Consolas" panose="020B0609020204030204" pitchFamily="49" charset="0"/>
              </a:rPr>
              <a:t>MOV r1, 5       </a:t>
            </a:r>
            <a:r>
              <a:rPr lang="pt-BR" altLang="zh-TW" sz="2400" b="1" i="1" dirty="0">
                <a:solidFill>
                  <a:srgbClr val="616161"/>
                </a:solidFill>
                <a:latin typeface="Consolas" panose="020B0609020204030204" pitchFamily="49" charset="0"/>
              </a:rPr>
              <a:t>10 cc</a:t>
            </a:r>
            <a:endParaRPr lang="pt-BR" altLang="zh-TW" sz="2400" b="1" i="1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MUL r0, r1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30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r1,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   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20 cc</a:t>
            </a:r>
          </a:p>
        </p:txBody>
      </p:sp>
    </p:spTree>
    <p:extLst>
      <p:ext uri="{BB962C8B-B14F-4D97-AF65-F5344CB8AC3E}">
        <p14:creationId xmlns:p14="http://schemas.microsoft.com/office/powerpoint/2010/main" val="207021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528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0243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Contest (I)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The project has 3 parts: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Practice:</a:t>
            </a:r>
          </a:p>
          <a:p>
            <a:pPr lvl="1"/>
            <a:r>
              <a:rPr lang="en-US" altLang="zh-TW" dirty="0"/>
              <a:t>A practice contest on OJ to verify your code.</a:t>
            </a:r>
          </a:p>
          <a:p>
            <a:pPr lvl="1"/>
            <a:r>
              <a:rPr lang="en-US" altLang="zh-TW" dirty="0"/>
              <a:t>The practice will be available during the whole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Demo: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20 test cases</a:t>
            </a:r>
            <a:r>
              <a:rPr lang="en-US" altLang="zh-TW" dirty="0"/>
              <a:t>, basic and </a:t>
            </a:r>
            <a:r>
              <a:rPr lang="en-US" altLang="zh-TW" dirty="0" smtClean="0"/>
              <a:t>advanced.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Submit your code to OJ on demo 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Extra Bonus Contest: </a:t>
            </a:r>
          </a:p>
          <a:p>
            <a:pPr lvl="1"/>
            <a:r>
              <a:rPr lang="en-US" altLang="zh-TW" dirty="0"/>
              <a:t>Submit your code to an extra contest on demo day.</a:t>
            </a:r>
          </a:p>
          <a:p>
            <a:pPr lvl="1"/>
            <a:r>
              <a:rPr lang="en-US" altLang="zh-TW" dirty="0"/>
              <a:t>TAs will test the clock </a:t>
            </a:r>
            <a:r>
              <a:rPr lang="en-US" altLang="zh-TW" dirty="0" smtClean="0"/>
              <a:t>cycles </a:t>
            </a:r>
            <a:r>
              <a:rPr lang="en-US" altLang="zh-TW" dirty="0"/>
              <a:t>of your generated assembly code.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Less clock cycles is better.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Top 15 winners </a:t>
            </a:r>
            <a:r>
              <a:rPr lang="en-US" altLang="zh-TW" dirty="0"/>
              <a:t>will get extra credits.</a:t>
            </a:r>
          </a:p>
        </p:txBody>
      </p:sp>
    </p:spTree>
    <p:extLst>
      <p:ext uri="{BB962C8B-B14F-4D97-AF65-F5344CB8AC3E}">
        <p14:creationId xmlns:p14="http://schemas.microsoft.com/office/powerpoint/2010/main" val="1941022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Contest (</a:t>
            </a:r>
            <a:r>
              <a:rPr lang="en-US" altLang="zh-TW" dirty="0" smtClean="0"/>
              <a:t>II)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We will create a </a:t>
            </a:r>
            <a:r>
              <a:rPr lang="en-US" altLang="zh-TW" b="1" dirty="0">
                <a:solidFill>
                  <a:srgbClr val="FF0000"/>
                </a:solidFill>
              </a:rPr>
              <a:t>contest on NTHUOJ on demo day.</a:t>
            </a:r>
          </a:p>
          <a:p>
            <a:pPr lvl="1"/>
            <a:r>
              <a:rPr lang="en-US" altLang="zh-TW" dirty="0"/>
              <a:t>You can send your code repeatedly within the whole day.</a:t>
            </a:r>
          </a:p>
          <a:p>
            <a:r>
              <a:rPr lang="en-US" altLang="zh-TW" dirty="0"/>
              <a:t>There will be </a:t>
            </a:r>
            <a:r>
              <a:rPr lang="en-US" altLang="zh-TW" b="1" dirty="0">
                <a:solidFill>
                  <a:srgbClr val="FF0000"/>
                </a:solidFill>
              </a:rPr>
              <a:t>20 testcases.</a:t>
            </a:r>
          </a:p>
          <a:p>
            <a:pPr lvl="1"/>
            <a:r>
              <a:rPr lang="en-US" altLang="zh-TW" dirty="0"/>
              <a:t>Each valued 5 points, totally 100.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Also, remember to submit the same code to iLMS.</a:t>
            </a:r>
          </a:p>
          <a:p>
            <a:r>
              <a:rPr lang="en-US" altLang="zh-TW" dirty="0"/>
              <a:t>We will use </a:t>
            </a:r>
            <a:r>
              <a:rPr lang="en-US" altLang="zh-TW" dirty="0" smtClean="0"/>
              <a:t>a parser </a:t>
            </a:r>
            <a:r>
              <a:rPr lang="en-US" altLang="zh-TW" dirty="0"/>
              <a:t>to check the correctness.</a:t>
            </a:r>
          </a:p>
          <a:p>
            <a:r>
              <a:rPr lang="en-US" altLang="zh-TW" dirty="0"/>
              <a:t>If you have any question about the project, feel free to ask your question on iLMS or email us.</a:t>
            </a:r>
          </a:p>
        </p:txBody>
      </p:sp>
    </p:spTree>
    <p:extLst>
      <p:ext uri="{BB962C8B-B14F-4D97-AF65-F5344CB8AC3E}">
        <p14:creationId xmlns:p14="http://schemas.microsoft.com/office/powerpoint/2010/main" val="2665630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44F9-F018-4933-A93A-BB3C140E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BE74-4639-4DA7-B85B-43724751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Copying someone else’s work</a:t>
            </a:r>
          </a:p>
          <a:p>
            <a:pPr lvl="1"/>
            <a:r>
              <a:rPr lang="en-US" dirty="0"/>
              <a:t>Including variable renaming!</a:t>
            </a:r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Perfectly fine to ask questions and discuss.</a:t>
            </a:r>
          </a:p>
          <a:p>
            <a:pPr lvl="1"/>
            <a:r>
              <a:rPr lang="en-US" dirty="0"/>
              <a:t>NOT acceptable to copy part or whole work.</a:t>
            </a:r>
            <a:br>
              <a:rPr lang="en-US" dirty="0"/>
            </a:br>
            <a:r>
              <a:rPr lang="en-US" dirty="0"/>
              <a:t>=&gt; zero points on the project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Automatic tools will be used to catch cheaters.</a:t>
            </a:r>
          </a:p>
          <a:p>
            <a:r>
              <a:rPr lang="en-US" dirty="0"/>
              <a:t>TAs of the two classes will work together to eliminate plagiarisms. </a:t>
            </a:r>
            <a:r>
              <a:rPr lang="en-US" b="1" dirty="0">
                <a:solidFill>
                  <a:srgbClr val="FF0000"/>
                </a:solidFill>
              </a:rPr>
              <a:t>Do not cheat!!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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19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402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 restriction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Only specified variables and signs are allowed.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Allowed:</a:t>
            </a:r>
            <a:r>
              <a:rPr lang="en-US" altLang="zh-TW" dirty="0"/>
              <a:t> + - * / ( ) &amp; | ^ </a:t>
            </a:r>
            <a:r>
              <a:rPr lang="en-US" altLang="zh-TW" dirty="0">
                <a:sym typeface="Wingdings" panose="05000000000000000000" pitchFamily="2" charset="2"/>
              </a:rPr>
              <a:t>0-9 a-z </a:t>
            </a:r>
            <a:r>
              <a:rPr lang="en-US" altLang="zh-TW" dirty="0" err="1">
                <a:sym typeface="Wingdings" panose="05000000000000000000" pitchFamily="2" charset="2"/>
              </a:rPr>
              <a:t>A-Z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Not allowed: </a:t>
            </a:r>
            <a:r>
              <a:rPr lang="en-US" altLang="zh-TW" dirty="0">
                <a:sym typeface="Wingdings" panose="05000000000000000000" pitchFamily="2" charset="2"/>
              </a:rPr>
              <a:t>@ # $ % … and more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Symbols not allowed will not appear </a:t>
            </a:r>
            <a:r>
              <a:rPr lang="en-US" altLang="zh-TW">
                <a:sym typeface="Wingdings" panose="05000000000000000000" pitchFamily="2" charset="2"/>
              </a:rPr>
              <a:t>in </a:t>
            </a:r>
            <a:r>
              <a:rPr lang="en-US" altLang="zh-TW" smtClean="0">
                <a:sym typeface="Wingdings" panose="05000000000000000000" pitchFamily="2" charset="2"/>
              </a:rPr>
              <a:t>the test </a:t>
            </a:r>
            <a:r>
              <a:rPr lang="en-US" altLang="zh-TW" dirty="0">
                <a:sym typeface="Wingdings" panose="05000000000000000000" pitchFamily="2" charset="2"/>
              </a:rPr>
              <a:t>cases.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The result should follow the elementary arithmetic.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x=2+3*4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14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x=(2+3)*4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20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A test case may contain multiple expressions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Multiple expressions are separated by “\n”.</a:t>
            </a:r>
          </a:p>
          <a:p>
            <a:pPr marL="3429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668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You should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print all the assembly code.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Don’t just print the result of x, y, z. </a:t>
            </a:r>
            <a:endParaRPr lang="en-US" altLang="zh-TW" sz="1600" dirty="0"/>
          </a:p>
          <a:p>
            <a:r>
              <a:rPr lang="en-US" altLang="zh-TW" dirty="0"/>
              <a:t>Ex:	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 = 1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z = 0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x = y + 5</a:t>
            </a:r>
          </a:p>
          <a:p>
            <a:r>
              <a:rPr lang="en-US" altLang="zh-TW" dirty="0"/>
              <a:t>One of the possible correct result will be:</a:t>
            </a:r>
            <a:endParaRPr lang="en-US" altLang="zh-TW" sz="2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zh-TW" sz="2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MOV r0,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r1, 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r2,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r3, 5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r3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EXIT 0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067CBB2-3098-4A58-A5DF-E1913EB8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output restrictions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741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Others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4F8A94-3862-4474-AB24-2126B8CE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Don’t strive to optimize some strange expressions.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((1+1))*((((1+1+1))))</a:t>
            </a:r>
            <a:r>
              <a:rPr lang="en-US" altLang="zh-TW" dirty="0"/>
              <a:t> or</a:t>
            </a:r>
            <a:r>
              <a:rPr lang="zh-TW" altLang="en-US" dirty="0"/>
              <a:t>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-(-(-1))</a:t>
            </a:r>
          </a:p>
          <a:p>
            <a:r>
              <a:rPr lang="en-US" altLang="zh-TW" dirty="0"/>
              <a:t>We only test basic parenthesis.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2*(3+4)+5</a:t>
            </a:r>
          </a:p>
          <a:p>
            <a:r>
              <a:rPr lang="en-US" altLang="zh-TW" dirty="0"/>
              <a:t>You must deal with basic errors using EXIT 1.</a:t>
            </a:r>
          </a:p>
          <a:p>
            <a:pPr lvl="1"/>
            <a:r>
              <a:rPr lang="en-US" altLang="zh-TW" dirty="0"/>
              <a:t>Extra or missing symbols</a:t>
            </a:r>
            <a:r>
              <a:rPr lang="zh-TW" altLang="en-US" dirty="0"/>
              <a:t> </a:t>
            </a:r>
            <a:r>
              <a:rPr lang="en-US" altLang="zh-TW" dirty="0"/>
              <a:t>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&amp;|3 </a:t>
            </a:r>
            <a:r>
              <a:rPr lang="en-US" altLang="zh-TW" dirty="0"/>
              <a:t>or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3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Incorrect expression 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 = 2 + 3 </a:t>
            </a:r>
            <a:r>
              <a:rPr lang="en-US" altLang="zh-TW" dirty="0"/>
              <a:t>or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++y = 5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Should be able to calculate numbers &gt; 10. </a:t>
            </a:r>
          </a:p>
          <a:p>
            <a:pPr lvl="1"/>
            <a:r>
              <a:rPr lang="en-US" altLang="zh-TW" dirty="0"/>
              <a:t>E.g.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11</a:t>
            </a:r>
          </a:p>
          <a:p>
            <a:r>
              <a:rPr lang="en-US" altLang="zh-TW" dirty="0"/>
              <a:t>Should be able to calculate long expressions.</a:t>
            </a:r>
          </a:p>
          <a:p>
            <a:pPr lvl="1"/>
            <a:r>
              <a:rPr lang="en-US" altLang="zh-TW" dirty="0"/>
              <a:t>E.g.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4-x/z*33+4+20*31+10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379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42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computer 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A9C20E8-5588-4DD6-903C-AF912CF3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Let’s consider a CPU:</a:t>
            </a:r>
          </a:p>
          <a:p>
            <a:pPr lvl="1"/>
            <a:r>
              <a:rPr lang="en-US" altLang="zh-TW" dirty="0"/>
              <a:t>Eight 32-bit registers r0-r7. 256-byte memory.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In this project, you need to implement a calculator. </a:t>
            </a:r>
          </a:p>
          <a:p>
            <a:pPr lvl="1"/>
            <a:r>
              <a:rPr lang="en-US" altLang="zh-TW" b="1" dirty="0"/>
              <a:t>Input: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expressions</a:t>
            </a:r>
            <a:r>
              <a:rPr lang="en-US" altLang="zh-TW" dirty="0"/>
              <a:t>, consisting of:</a:t>
            </a:r>
          </a:p>
          <a:p>
            <a:pPr lvl="2"/>
            <a:r>
              <a:rPr lang="en-US" altLang="zh-TW" dirty="0"/>
              <a:t>Integers</a:t>
            </a:r>
          </a:p>
          <a:p>
            <a:pPr lvl="2"/>
            <a:r>
              <a:rPr lang="en-US" altLang="zh-TW" dirty="0"/>
              <a:t>Operators (+, -, *, /, =, &amp;, |, ^, ++, --)</a:t>
            </a:r>
          </a:p>
          <a:p>
            <a:pPr lvl="2"/>
            <a:r>
              <a:rPr lang="en-US" altLang="zh-TW" dirty="0"/>
              <a:t>Three initial variables </a:t>
            </a:r>
            <a:r>
              <a:rPr lang="en-US" altLang="zh-TW" b="1" dirty="0">
                <a:solidFill>
                  <a:srgbClr val="FF0000"/>
                </a:solidFill>
              </a:rPr>
              <a:t>x, y, z </a:t>
            </a:r>
            <a:r>
              <a:rPr lang="en-US" altLang="zh-TW" dirty="0" smtClean="0"/>
              <a:t>(each having an </a:t>
            </a:r>
            <a:r>
              <a:rPr lang="en-US" altLang="zh-TW" dirty="0"/>
              <a:t>initial value)</a:t>
            </a:r>
          </a:p>
          <a:p>
            <a:pPr lvl="2"/>
            <a:r>
              <a:rPr lang="en-US" altLang="zh-TW" dirty="0"/>
              <a:t>Some </a:t>
            </a:r>
            <a:r>
              <a:rPr lang="en-US" altLang="zh-TW" b="1" dirty="0">
                <a:solidFill>
                  <a:srgbClr val="FF0000"/>
                </a:solidFill>
              </a:rPr>
              <a:t>new variables</a:t>
            </a:r>
          </a:p>
          <a:p>
            <a:pPr lvl="1"/>
            <a:r>
              <a:rPr lang="en-US" altLang="zh-TW" b="1" dirty="0"/>
              <a:t>Output: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assembly </a:t>
            </a:r>
            <a:r>
              <a:rPr lang="en-US" altLang="zh-TW" b="1" dirty="0" smtClean="0">
                <a:solidFill>
                  <a:srgbClr val="FF0000"/>
                </a:solidFill>
              </a:rPr>
              <a:t>code.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r>
              <a:rPr lang="en-US" altLang="zh-TW" dirty="0"/>
              <a:t>The instructions of the CPU and the clock cycles of each instruction are listed in </a:t>
            </a:r>
            <a:r>
              <a:rPr lang="en-US" altLang="zh-TW"/>
              <a:t>the </a:t>
            </a:r>
            <a:r>
              <a:rPr lang="en-US" altLang="zh-TW" smtClean="0"/>
              <a:t>following.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519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5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81471265"/>
              </p:ext>
            </p:extLst>
          </p:nvPr>
        </p:nvGraphicFramePr>
        <p:xfrm>
          <a:off x="276045" y="2076882"/>
          <a:ext cx="8591910" cy="270423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79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8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</a:t>
                      </a:r>
                    </a:p>
                  </a:txBody>
                  <a:tcPr marL="85919" marR="85919" marT="42960" marB="42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data from register2 to 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 the value of register1 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[Addr2]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Move the data (4 bytes) in memory addressed Addr2 to register1.  Note that Addr2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[Addr1]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the data (4 bytes) from register2 to the memory addressed Addr1. Note that Addr1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188815" y="365126"/>
            <a:ext cx="216898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>
                <a:ln>
                  <a:noFill/>
                </a:ln>
                <a:solidFill>
                  <a:srgbClr val="616161"/>
                </a:solidFill>
                <a:effectLst/>
                <a:latin typeface="Arial" panose="020B0604020202020204" pitchFamily="34" charset="0"/>
                <a:ea typeface="Open Sans"/>
              </a:rPr>
              <a:t> 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4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66939"/>
              </p:ext>
            </p:extLst>
          </p:nvPr>
        </p:nvGraphicFramePr>
        <p:xfrm>
          <a:off x="275400" y="1672389"/>
          <a:ext cx="8593200" cy="391589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SUB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Subtract the value in register2 from the value in register1, and store the result in register1.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MUL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Multiply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30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Divide the value in register1 by the value in register2, and store the result in register1.  Note it is the integer division.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50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920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EXIT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Stop the program with a constant signal, whose value is specified as follows.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0: exit normally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1: the expression cannot be evaluated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16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82394"/>
              </p:ext>
            </p:extLst>
          </p:nvPr>
        </p:nvGraphicFramePr>
        <p:xfrm>
          <a:off x="275400" y="2431173"/>
          <a:ext cx="8593200" cy="199565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Binary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Binary 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XOR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Binary 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exclusive or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56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09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</TotalTime>
  <Words>1427</Words>
  <Application>Microsoft Office PowerPoint</Application>
  <PresentationFormat>如螢幕大小 (4:3)</PresentationFormat>
  <Paragraphs>320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Open Sans</vt:lpstr>
      <vt:lpstr>新細明體</vt:lpstr>
      <vt:lpstr>Arial</vt:lpstr>
      <vt:lpstr>Calibri</vt:lpstr>
      <vt:lpstr>Calibri Light</vt:lpstr>
      <vt:lpstr>Consolas</vt:lpstr>
      <vt:lpstr>Courier New</vt:lpstr>
      <vt:lpstr>Wingdings</vt:lpstr>
      <vt:lpstr>Office 佈景主題</vt:lpstr>
      <vt:lpstr>Simple calculator</vt:lpstr>
      <vt:lpstr>Outline</vt:lpstr>
      <vt:lpstr>Outline</vt:lpstr>
      <vt:lpstr>Small computer </vt:lpstr>
      <vt:lpstr>Outline</vt:lpstr>
      <vt:lpstr>Instruction Set Architecture (I)</vt:lpstr>
      <vt:lpstr>Instruction Set Architecture (II)</vt:lpstr>
      <vt:lpstr>Instruction Set Architecture (III)</vt:lpstr>
      <vt:lpstr>Outline</vt:lpstr>
      <vt:lpstr>A complete grammar rules</vt:lpstr>
      <vt:lpstr>Binary Operators</vt:lpstr>
      <vt:lpstr>Unary Operators</vt:lpstr>
      <vt:lpstr>Variables (I)</vt:lpstr>
      <vt:lpstr>Variables (II)</vt:lpstr>
      <vt:lpstr>Outline</vt:lpstr>
      <vt:lpstr>Example: </vt:lpstr>
      <vt:lpstr>Error handler</vt:lpstr>
      <vt:lpstr>Error handler - Divide by zero</vt:lpstr>
      <vt:lpstr>Total clock cycles</vt:lpstr>
      <vt:lpstr>Outline</vt:lpstr>
      <vt:lpstr>Contest (I)</vt:lpstr>
      <vt:lpstr>Contest (II)</vt:lpstr>
      <vt:lpstr>Plagiarism</vt:lpstr>
      <vt:lpstr>Outline</vt:lpstr>
      <vt:lpstr>Test case restriction</vt:lpstr>
      <vt:lpstr>Program output restrictions</vt:lpstr>
      <vt:lpstr>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 calculator assembly</dc:title>
  <dc:creator>roger</dc:creator>
  <cp:lastModifiedBy>shunrenyang</cp:lastModifiedBy>
  <cp:revision>796</cp:revision>
  <dcterms:created xsi:type="dcterms:W3CDTF">2015-03-11T00:55:32Z</dcterms:created>
  <dcterms:modified xsi:type="dcterms:W3CDTF">2020-04-09T10:13:14Z</dcterms:modified>
</cp:coreProperties>
</file>