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9" r:id="rId4"/>
    <p:sldId id="263" r:id="rId5"/>
    <p:sldId id="280" r:id="rId6"/>
    <p:sldId id="258" r:id="rId7"/>
    <p:sldId id="281" r:id="rId8"/>
    <p:sldId id="264" r:id="rId9"/>
    <p:sldId id="259" r:id="rId10"/>
    <p:sldId id="266" r:id="rId11"/>
    <p:sldId id="261" r:id="rId12"/>
    <p:sldId id="265" r:id="rId13"/>
    <p:sldId id="262" r:id="rId14"/>
    <p:sldId id="267" r:id="rId15"/>
    <p:sldId id="268" r:id="rId16"/>
    <p:sldId id="269" r:id="rId17"/>
    <p:sldId id="270" r:id="rId18"/>
    <p:sldId id="271" r:id="rId19"/>
    <p:sldId id="272" r:id="rId20"/>
    <p:sldId id="273" r:id="rId21"/>
    <p:sldId id="274" r:id="rId22"/>
    <p:sldId id="282" r:id="rId23"/>
    <p:sldId id="275" r:id="rId24"/>
    <p:sldId id="276" r:id="rId25"/>
    <p:sldId id="277" r:id="rId26"/>
    <p:sldId id="27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4" autoAdjust="0"/>
    <p:restoredTop sz="94660"/>
  </p:normalViewPr>
  <p:slideViewPr>
    <p:cSldViewPr snapToGrid="0" snapToObjects="1">
      <p:cViewPr varScale="1">
        <p:scale>
          <a:sx n="64" d="100"/>
          <a:sy n="64" d="100"/>
        </p:scale>
        <p:origin x="-11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891114-9C4A-AC40-AC59-D488F5AA7B7C}" type="datetimeFigureOut">
              <a:rPr lang="en-US" smtClean="0"/>
              <a:pPr/>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2DA25-05F2-2B41-A05F-8E83114CEEB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891114-9C4A-AC40-AC59-D488F5AA7B7C}" type="datetimeFigureOut">
              <a:rPr lang="en-US" smtClean="0"/>
              <a:pPr/>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2DA25-05F2-2B41-A05F-8E83114CEE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891114-9C4A-AC40-AC59-D488F5AA7B7C}" type="datetimeFigureOut">
              <a:rPr lang="en-US" smtClean="0"/>
              <a:pPr/>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2DA25-05F2-2B41-A05F-8E83114CEE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891114-9C4A-AC40-AC59-D488F5AA7B7C}" type="datetimeFigureOut">
              <a:rPr lang="en-US" smtClean="0"/>
              <a:pPr/>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2DA25-05F2-2B41-A05F-8E83114CEEB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891114-9C4A-AC40-AC59-D488F5AA7B7C}" type="datetimeFigureOut">
              <a:rPr lang="en-US" smtClean="0"/>
              <a:pPr/>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2DA25-05F2-2B41-A05F-8E83114CEE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891114-9C4A-AC40-AC59-D488F5AA7B7C}" type="datetimeFigureOut">
              <a:rPr lang="en-US" smtClean="0"/>
              <a:pPr/>
              <a:t>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2DA25-05F2-2B41-A05F-8E83114CEE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891114-9C4A-AC40-AC59-D488F5AA7B7C}" type="datetimeFigureOut">
              <a:rPr lang="en-US" smtClean="0"/>
              <a:pPr/>
              <a:t>4/5/17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2DA25-05F2-2B41-A05F-8E83114CEE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891114-9C4A-AC40-AC59-D488F5AA7B7C}" type="datetimeFigureOut">
              <a:rPr lang="en-US" smtClean="0"/>
              <a:pPr/>
              <a:t>4/5/17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2DA25-05F2-2B41-A05F-8E83114CEE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91114-9C4A-AC40-AC59-D488F5AA7B7C}" type="datetimeFigureOut">
              <a:rPr lang="en-US" smtClean="0"/>
              <a:pPr/>
              <a:t>4/5/17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2DA25-05F2-2B41-A05F-8E83114CEE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891114-9C4A-AC40-AC59-D488F5AA7B7C}" type="datetimeFigureOut">
              <a:rPr lang="en-US" smtClean="0"/>
              <a:pPr/>
              <a:t>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2DA25-05F2-2B41-A05F-8E83114CEE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891114-9C4A-AC40-AC59-D488F5AA7B7C}" type="datetimeFigureOut">
              <a:rPr lang="en-US" smtClean="0"/>
              <a:pPr/>
              <a:t>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2DA25-05F2-2B41-A05F-8E83114CEEB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91114-9C4A-AC40-AC59-D488F5AA7B7C}" type="datetimeFigureOut">
              <a:rPr lang="en-US" smtClean="0"/>
              <a:pPr/>
              <a:t>4/5/17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2DA25-05F2-2B41-A05F-8E83114CEE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Berkeley 1</a:t>
            </a:r>
            <a:endParaRPr lang="en-US" dirty="0"/>
          </a:p>
        </p:txBody>
      </p:sp>
      <p:sp>
        <p:nvSpPr>
          <p:cNvPr id="3" name="Subtitle 2"/>
          <p:cNvSpPr>
            <a:spLocks noGrp="1"/>
          </p:cNvSpPr>
          <p:nvPr>
            <p:ph type="subTitle" idx="1"/>
          </p:nvPr>
        </p:nvSpPr>
        <p:spPr/>
        <p:txBody>
          <a:bodyPr/>
          <a:lstStyle/>
          <a:p>
            <a:r>
              <a:rPr lang="en-US" dirty="0" smtClean="0"/>
              <a:t>The Impossibility of “Matter”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Defending the Premises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Berkeley’s argument is valid, but is it sound (i.e. are its premises true)?</a:t>
            </a:r>
          </a:p>
          <a:p>
            <a:r>
              <a:rPr lang="en-US" dirty="0" smtClean="0"/>
              <a:t>Berkeley thinks </a:t>
            </a:r>
            <a:r>
              <a:rPr lang="en-US" dirty="0"/>
              <a:t>that (1) and (2) are </a:t>
            </a:r>
            <a:r>
              <a:rPr lang="en-US" dirty="0" smtClean="0"/>
              <a:t>uncontroversial.</a:t>
            </a:r>
          </a:p>
          <a:p>
            <a:r>
              <a:rPr lang="en-US" dirty="0" smtClean="0"/>
              <a:t>At </a:t>
            </a:r>
            <a:r>
              <a:rPr lang="en-US" dirty="0"/>
              <a:t>the time of his </a:t>
            </a:r>
            <a:r>
              <a:rPr lang="en-US" i="1" dirty="0"/>
              <a:t>Principles</a:t>
            </a:r>
            <a:r>
              <a:rPr lang="en-US" dirty="0"/>
              <a:t>, he thought that (3), his master-thought, was pretty obvious too. (We saw that Locke is often tempted to identify sensible qualities with ideas.</a:t>
            </a:r>
            <a:r>
              <a:rPr lang="en-US" dirty="0" smtClean="0"/>
              <a:t>) Critics vehemently disagreed</a:t>
            </a:r>
          </a:p>
          <a:p>
            <a:r>
              <a:rPr lang="en-US" dirty="0" smtClean="0"/>
              <a:t>In </a:t>
            </a:r>
            <a:r>
              <a:rPr lang="en-US" dirty="0"/>
              <a:t>the </a:t>
            </a:r>
            <a:r>
              <a:rPr lang="en-US" i="1" dirty="0"/>
              <a:t>Dialogues</a:t>
            </a:r>
            <a:r>
              <a:rPr lang="en-US" dirty="0"/>
              <a:t>, particularly the First, Berkeley argues for (3) at length. He also offers some defense of (1)</a:t>
            </a:r>
            <a:r>
              <a:rPr lang="en-US" dirty="0" smtClean="0"/>
              <a:t>.</a:t>
            </a:r>
          </a:p>
          <a:p>
            <a:r>
              <a:rPr lang="en-US" dirty="0" smtClean="0"/>
              <a:t>His strategy is to argue that the sensible qualities we immediately perceive are </a:t>
            </a:r>
            <a:r>
              <a:rPr lang="en-US" b="1" dirty="0" smtClean="0"/>
              <a:t>observer-dependent</a:t>
            </a:r>
            <a:r>
              <a:rPr lang="en-US" dirty="0" smtClean="0"/>
              <a:t>.</a:t>
            </a:r>
            <a:endParaRPr lang="en-US" dirty="0"/>
          </a:p>
          <a:p>
            <a:endParaRPr lang="en-US" dirty="0"/>
          </a:p>
        </p:txBody>
      </p:sp>
    </p:spTree>
    <p:extLst>
      <p:ext uri="{BB962C8B-B14F-4D97-AF65-F5344CB8AC3E}">
        <p14:creationId xmlns:p14="http://schemas.microsoft.com/office/powerpoint/2010/main" val="2424460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Perception and Existence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Heat is a sensible thing: something we feel, not something whose existence we infer. Question: does the reality of a sensible thing consist in its being perceived or in something distinct from perception, involving no relation to the mind. </a:t>
            </a:r>
            <a:r>
              <a:rPr lang="en-US" dirty="0" err="1" smtClean="0"/>
              <a:t>Hylas</a:t>
            </a:r>
            <a:r>
              <a:rPr lang="en-US" dirty="0" smtClean="0"/>
              <a:t>: for a sensible thing to exist is for it to have “a real, absolute being distinct from and without any relation to…being perceived.” It follows that if heat is allowed a real being, it must exist “without” (i.e. external to) the mind. This must be so for all degrees of heat.</a:t>
            </a:r>
          </a:p>
          <a:p>
            <a:r>
              <a:rPr lang="en-US" dirty="0" smtClean="0"/>
              <a:t>Problem: extreme heat </a:t>
            </a:r>
            <a:r>
              <a:rPr lang="en-US" i="1" dirty="0" smtClean="0"/>
              <a:t>hurts</a:t>
            </a:r>
            <a:r>
              <a:rPr lang="en-US" dirty="0" smtClean="0"/>
              <a:t>. It is painful. (Berkeley says “is a great pain.”) But material substance (in which sensible qualities supposedly inhere) is by definition “senseless”: i.e. incapable of sensation. It can’t be the subject of pain.</a:t>
            </a:r>
          </a:p>
          <a:p>
            <a:pPr marL="0" indent="0">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and Pain</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a:t>Hylas</a:t>
            </a:r>
            <a:r>
              <a:rPr lang="en-US" dirty="0"/>
              <a:t>: I should have distinguished the heat the </a:t>
            </a:r>
            <a:r>
              <a:rPr lang="en-US" dirty="0" smtClean="0"/>
              <a:t>pain.</a:t>
            </a:r>
          </a:p>
          <a:p>
            <a:r>
              <a:rPr lang="en-US" dirty="0"/>
              <a:t>T</a:t>
            </a:r>
            <a:r>
              <a:rPr lang="en-US" dirty="0" smtClean="0"/>
              <a:t>his </a:t>
            </a:r>
            <a:r>
              <a:rPr lang="en-US" dirty="0"/>
              <a:t>won’t do. The discussion is about what we immediately perceive--i.e. </a:t>
            </a:r>
            <a:r>
              <a:rPr lang="en-US" dirty="0" smtClean="0"/>
              <a:t>feel. Putting </a:t>
            </a:r>
            <a:r>
              <a:rPr lang="en-US" dirty="0"/>
              <a:t>a hand too near the </a:t>
            </a:r>
            <a:r>
              <a:rPr lang="en-US" dirty="0" smtClean="0"/>
              <a:t>fire, </a:t>
            </a:r>
            <a:r>
              <a:rPr lang="en-US" dirty="0"/>
              <a:t>we don’t feel two things but just one painful sensation.</a:t>
            </a:r>
          </a:p>
          <a:p>
            <a:r>
              <a:rPr lang="en-US" dirty="0"/>
              <a:t>A parallel argument starts from the observation that moderate warmth is pleasurable. (Berkeley says “is a pleasure.”) </a:t>
            </a:r>
            <a:r>
              <a:rPr lang="en-US" dirty="0" err="1"/>
              <a:t>Hylas</a:t>
            </a:r>
            <a:r>
              <a:rPr lang="en-US" dirty="0"/>
              <a:t> suggests (not very convincingly) that warmth is just an “indolence,” neither a pleasure nor a pain.</a:t>
            </a:r>
          </a:p>
          <a:p>
            <a:r>
              <a:rPr lang="en-US" dirty="0"/>
              <a:t>Cold gets the same treatment: extreme cold is painful.</a:t>
            </a:r>
          </a:p>
          <a:p>
            <a:endParaRPr lang="en-US" dirty="0"/>
          </a:p>
        </p:txBody>
      </p:sp>
    </p:spTree>
    <p:extLst>
      <p:ext uri="{BB962C8B-B14F-4D97-AF65-F5344CB8AC3E}">
        <p14:creationId xmlns:p14="http://schemas.microsoft.com/office/powerpoint/2010/main" val="1008034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Heat </a:t>
            </a:r>
            <a:r>
              <a:rPr lang="en-US" dirty="0" smtClean="0"/>
              <a:t>as Sensation (Idea) </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Hylas</a:t>
            </a:r>
            <a:r>
              <a:rPr lang="en-US" dirty="0" smtClean="0"/>
              <a:t> suggests that moderate degrees of heat and cold may still be external to the mind.</a:t>
            </a:r>
          </a:p>
          <a:p>
            <a:r>
              <a:rPr lang="en-US" dirty="0" smtClean="0"/>
              <a:t> Suppose one of your hands is hot and the other is cold. Plunge them into tepid water. One will feel (moderately) warm and the other (moderately) cold. Conclusion: the water is both warm and cold: an absurdity (contradiction)!</a:t>
            </a:r>
          </a:p>
          <a:p>
            <a:r>
              <a:rPr lang="en-US" dirty="0" smtClean="0"/>
              <a:t>Like cases should be judged alike. A pin causes pain by rending the flesh. A hot coal does the same. No one thinks that there is anything like the pain we feel in the pin. So no one should think that there is anything like the painful heat we feel in the fire.</a:t>
            </a:r>
          </a:p>
          <a:p>
            <a:r>
              <a:rPr lang="en-US" dirty="0" err="1" smtClean="0"/>
              <a:t>Hylas</a:t>
            </a:r>
            <a:r>
              <a:rPr lang="en-US" dirty="0" smtClean="0"/>
              <a:t> concedes that heat and cold are sensations. </a:t>
            </a:r>
            <a:r>
              <a:rPr lang="en-US" dirty="0" err="1" smtClean="0"/>
              <a:t>Philonous</a:t>
            </a:r>
            <a:r>
              <a:rPr lang="en-US" dirty="0" smtClean="0"/>
              <a:t> has no difficulty running a parallel argument for the case of tastes (which may be sweet/pleasurable or bitter/unpleasant) and smells.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and Motion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about sounds? </a:t>
            </a:r>
            <a:r>
              <a:rPr lang="en-US" dirty="0" err="1" smtClean="0"/>
              <a:t>Hylas</a:t>
            </a:r>
            <a:r>
              <a:rPr lang="en-US" dirty="0" smtClean="0"/>
              <a:t>: they don’t inhere in sonorous (sound-making) bodies because striking a bell in a vacuum makes no sound. So sounds are a property of the air. The motion of the air produces the sensation called “sound”.</a:t>
            </a:r>
          </a:p>
          <a:p>
            <a:r>
              <a:rPr lang="en-US" dirty="0" err="1" smtClean="0"/>
              <a:t>Philonous</a:t>
            </a:r>
            <a:r>
              <a:rPr lang="en-US" dirty="0" smtClean="0"/>
              <a:t>: a sensation can’t be a property of the air.</a:t>
            </a:r>
          </a:p>
          <a:p>
            <a:r>
              <a:rPr lang="en-US" dirty="0" err="1" smtClean="0"/>
              <a:t>Hylas</a:t>
            </a:r>
            <a:r>
              <a:rPr lang="en-US" dirty="0" smtClean="0"/>
              <a:t>: you must distinguish sound as we perceive it from sound as it is in itself. The later—real sound—is motion in the air.</a:t>
            </a:r>
          </a:p>
          <a:p>
            <a:endParaRPr lang="en-US" dirty="0"/>
          </a:p>
        </p:txBody>
      </p:sp>
    </p:spTree>
    <p:extLst>
      <p:ext uri="{BB962C8B-B14F-4D97-AF65-F5344CB8AC3E}">
        <p14:creationId xmlns:p14="http://schemas.microsoft.com/office/powerpoint/2010/main" val="2391983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Sorts of Sound?</a:t>
            </a:r>
            <a:endParaRPr lang="en-US" dirty="0"/>
          </a:p>
        </p:txBody>
      </p:sp>
      <p:sp>
        <p:nvSpPr>
          <p:cNvPr id="3" name="Content Placeholder 2"/>
          <p:cNvSpPr>
            <a:spLocks noGrp="1"/>
          </p:cNvSpPr>
          <p:nvPr>
            <p:ph idx="1"/>
          </p:nvPr>
        </p:nvSpPr>
        <p:spPr/>
        <p:txBody>
          <a:bodyPr>
            <a:normAutofit fontScale="92500"/>
          </a:bodyPr>
          <a:lstStyle/>
          <a:p>
            <a:r>
              <a:rPr lang="en-US" dirty="0" smtClean="0"/>
              <a:t>So is motion loud, sweet, acute or grave? </a:t>
            </a:r>
            <a:r>
              <a:rPr lang="en-US" dirty="0" err="1" smtClean="0"/>
              <a:t>Hylas</a:t>
            </a:r>
            <a:r>
              <a:rPr lang="en-US" dirty="0" smtClean="0"/>
              <a:t>: we are talking about sound “in the real and philosophical ( i.e. scientific) sense”.</a:t>
            </a:r>
          </a:p>
          <a:p>
            <a:r>
              <a:rPr lang="en-US" dirty="0" smtClean="0"/>
              <a:t>Motion belongs to sight and touch, not hearing (</a:t>
            </a:r>
            <a:r>
              <a:rPr lang="en-US" dirty="0" err="1" smtClean="0"/>
              <a:t>Hylas</a:t>
            </a:r>
            <a:r>
              <a:rPr lang="en-US" dirty="0" smtClean="0"/>
              <a:t> agrees). So real sounds might be seen or felt but can’t be heard.</a:t>
            </a:r>
          </a:p>
          <a:p>
            <a:r>
              <a:rPr lang="en-US" dirty="0" err="1" smtClean="0"/>
              <a:t>Hylas</a:t>
            </a:r>
            <a:r>
              <a:rPr lang="en-US" dirty="0" smtClean="0"/>
              <a:t> blames the imprecision of common language for his difficulties. This is a big concession, given the ground rules of the debate.</a:t>
            </a:r>
            <a:endParaRPr lang="en-US" dirty="0"/>
          </a:p>
        </p:txBody>
      </p:sp>
    </p:spTree>
    <p:extLst>
      <p:ext uri="{BB962C8B-B14F-4D97-AF65-F5344CB8AC3E}">
        <p14:creationId xmlns:p14="http://schemas.microsoft.com/office/powerpoint/2010/main" val="1807677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see real colors on (material) objects. Nothing more obvious.</a:t>
            </a:r>
          </a:p>
          <a:p>
            <a:r>
              <a:rPr lang="en-US" dirty="0" smtClean="0"/>
              <a:t>Reminders. (1) </a:t>
            </a:r>
            <a:r>
              <a:rPr lang="en-US" dirty="0"/>
              <a:t>W</a:t>
            </a:r>
            <a:r>
              <a:rPr lang="en-US" dirty="0" smtClean="0"/>
              <a:t>e only (immediately) perceive sensible qualities. (2) Corporeal substance is neither a sensible quality nor made up of sensible qualities.</a:t>
            </a:r>
          </a:p>
          <a:p>
            <a:r>
              <a:rPr lang="en-US" dirty="0" smtClean="0"/>
              <a:t>The way we experience colors varies with our distance to the objects, whether we see with the naked eye.</a:t>
            </a:r>
          </a:p>
          <a:p>
            <a:r>
              <a:rPr lang="en-US" dirty="0" smtClean="0"/>
              <a:t>Color perception also varies with the state of the perceiver and from one kind of animal to another.</a:t>
            </a:r>
            <a:endParaRPr lang="en-US" dirty="0"/>
          </a:p>
          <a:p>
            <a:r>
              <a:rPr lang="en-US" dirty="0" smtClean="0"/>
              <a:t>The colors we see are (by </a:t>
            </a:r>
            <a:r>
              <a:rPr lang="en-US" dirty="0" err="1" smtClean="0"/>
              <a:t>Hylas’s</a:t>
            </a:r>
            <a:r>
              <a:rPr lang="en-US" dirty="0" smtClean="0"/>
              <a:t> standards) only apparent. Changing angle of view etc. doesn’t change the objects viewed.</a:t>
            </a:r>
          </a:p>
          <a:p>
            <a:endParaRPr lang="en-US" dirty="0"/>
          </a:p>
        </p:txBody>
      </p:sp>
    </p:spTree>
    <p:extLst>
      <p:ext uri="{BB962C8B-B14F-4D97-AF65-F5344CB8AC3E}">
        <p14:creationId xmlns:p14="http://schemas.microsoft.com/office/powerpoint/2010/main" val="337441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Reprising his account of sound as motion, </a:t>
            </a:r>
            <a:r>
              <a:rPr lang="en-US" dirty="0" err="1" smtClean="0"/>
              <a:t>Hylas</a:t>
            </a:r>
            <a:r>
              <a:rPr lang="en-US" dirty="0" smtClean="0"/>
              <a:t> suggests that light is a thin fluid substance that affects our eyes/brains so as to cause color experiences. </a:t>
            </a:r>
            <a:r>
              <a:rPr lang="en-US" dirty="0"/>
              <a:t>I</a:t>
            </a:r>
            <a:r>
              <a:rPr lang="en-US" dirty="0" smtClean="0"/>
              <a:t>n themselves, colors are “insensible particles of matter”.</a:t>
            </a:r>
          </a:p>
          <a:p>
            <a:r>
              <a:rPr lang="en-US" dirty="0" err="1" smtClean="0"/>
              <a:t>Philonous</a:t>
            </a:r>
            <a:r>
              <a:rPr lang="en-US" dirty="0" smtClean="0"/>
              <a:t>. So the red an blue we see are not real colors. Real colors are “certain unknown motions and figures which no man ever did see or can see”.</a:t>
            </a:r>
          </a:p>
          <a:p>
            <a:r>
              <a:rPr lang="en-US" dirty="0" smtClean="0"/>
              <a:t>So we don’t see real colors.</a:t>
            </a:r>
            <a:endParaRPr lang="en-US" dirty="0"/>
          </a:p>
        </p:txBody>
      </p:sp>
    </p:spTree>
    <p:extLst>
      <p:ext uri="{BB962C8B-B14F-4D97-AF65-F5344CB8AC3E}">
        <p14:creationId xmlns:p14="http://schemas.microsoft.com/office/powerpoint/2010/main" val="1218875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and Secondary</a:t>
            </a:r>
            <a:endParaRPr lang="en-US" dirty="0"/>
          </a:p>
        </p:txBody>
      </p:sp>
      <p:sp>
        <p:nvSpPr>
          <p:cNvPr id="3" name="Content Placeholder 2"/>
          <p:cNvSpPr>
            <a:spLocks noGrp="1"/>
          </p:cNvSpPr>
          <p:nvPr>
            <p:ph idx="1"/>
          </p:nvPr>
        </p:nvSpPr>
        <p:spPr/>
        <p:txBody>
          <a:bodyPr>
            <a:normAutofit lnSpcReduction="10000"/>
          </a:bodyPr>
          <a:lstStyle/>
          <a:p>
            <a:r>
              <a:rPr lang="en-US" dirty="0" err="1" smtClean="0"/>
              <a:t>Hylas</a:t>
            </a:r>
            <a:r>
              <a:rPr lang="en-US" dirty="0" smtClean="0"/>
              <a:t> invokes Locke’s distinction between primary (extension, figure, </a:t>
            </a:r>
            <a:r>
              <a:rPr lang="en-US" dirty="0" err="1" smtClean="0"/>
              <a:t>moion</a:t>
            </a:r>
            <a:r>
              <a:rPr lang="en-US" dirty="0" smtClean="0"/>
              <a:t>, gravity etc.) and secondary qualities (heat, sound, taste, smell, color).</a:t>
            </a:r>
          </a:p>
          <a:p>
            <a:r>
              <a:rPr lang="en-US" dirty="0" smtClean="0"/>
              <a:t>Only the former inhere in material bodies. The latter have no existence “without the mind”.</a:t>
            </a:r>
          </a:p>
          <a:p>
            <a:r>
              <a:rPr lang="en-US" dirty="0" smtClean="0"/>
              <a:t>The latter are sensations that arise from the primary quality level interaction of our embodied sensory systems material bodies.</a:t>
            </a:r>
            <a:endParaRPr lang="en-US" dirty="0"/>
          </a:p>
        </p:txBody>
      </p:sp>
    </p:spTree>
    <p:extLst>
      <p:ext uri="{BB962C8B-B14F-4D97-AF65-F5344CB8AC3E}">
        <p14:creationId xmlns:p14="http://schemas.microsoft.com/office/powerpoint/2010/main" val="127708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Percrptual</a:t>
            </a:r>
            <a:r>
              <a:rPr lang="en-US" dirty="0" smtClean="0"/>
              <a:t> Relativity</a:t>
            </a:r>
            <a:endParaRPr lang="en-US" dirty="0"/>
          </a:p>
        </p:txBody>
      </p:sp>
      <p:sp>
        <p:nvSpPr>
          <p:cNvPr id="3" name="Content Placeholder 2"/>
          <p:cNvSpPr>
            <a:spLocks noGrp="1"/>
          </p:cNvSpPr>
          <p:nvPr>
            <p:ph idx="1"/>
          </p:nvPr>
        </p:nvSpPr>
        <p:spPr/>
        <p:txBody>
          <a:bodyPr/>
          <a:lstStyle/>
          <a:p>
            <a:r>
              <a:rPr lang="en-US" dirty="0" err="1" smtClean="0"/>
              <a:t>Philonous</a:t>
            </a:r>
            <a:r>
              <a:rPr lang="en-US" dirty="0" smtClean="0"/>
              <a:t> has no trouble showing that our experience of primary qualities is also subject to perceptual relativity.  Perceived shapes, motions, etc. vary with the state of the perceiver.</a:t>
            </a:r>
          </a:p>
          <a:p>
            <a:r>
              <a:rPr lang="en-US" dirty="0" smtClean="0"/>
              <a:t>Real resistance can’t be the sensation we feel but some unknown property of the object.</a:t>
            </a:r>
            <a:endParaRPr lang="en-US" dirty="0"/>
          </a:p>
        </p:txBody>
      </p:sp>
    </p:spTree>
    <p:extLst>
      <p:ext uri="{BB962C8B-B14F-4D97-AF65-F5344CB8AC3E}">
        <p14:creationId xmlns:p14="http://schemas.microsoft.com/office/powerpoint/2010/main" val="379029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Berkeley’s Aim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According to Berkeley, philosophy has a moral and practical aim. </a:t>
            </a:r>
            <a:r>
              <a:rPr lang="en-US" dirty="0"/>
              <a:t>T</a:t>
            </a:r>
            <a:r>
              <a:rPr lang="en-US" dirty="0" smtClean="0"/>
              <a:t>he ultimate purpose of “speculation” (philosophical thinking) is “the improvement and regulation of our lives and actions.”</a:t>
            </a:r>
          </a:p>
          <a:p>
            <a:r>
              <a:rPr lang="en-US" dirty="0" smtClean="0"/>
              <a:t>Unfortunately, philosophers are given to propounding skepticism (particularly distrust of the senses) and other paradoxes. Berkeley’s aim is to </a:t>
            </a:r>
            <a:r>
              <a:rPr lang="en-US" b="1" dirty="0" smtClean="0"/>
              <a:t>return men to common sense</a:t>
            </a:r>
            <a:r>
              <a:rPr lang="en-US" dirty="0" smtClean="0"/>
              <a:t>, thereby defeating both skepticism and atheism.  </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Hylas</a:t>
            </a:r>
            <a:r>
              <a:rPr lang="en-US" dirty="0" smtClean="0"/>
              <a:t>. We have abstract general of ideas of motion which are distinct from their varying appearances.</a:t>
            </a:r>
          </a:p>
          <a:p>
            <a:r>
              <a:rPr lang="en-US" dirty="0" err="1" smtClean="0"/>
              <a:t>Philonous</a:t>
            </a:r>
            <a:r>
              <a:rPr lang="en-US" dirty="0" smtClean="0"/>
              <a:t>. Even in idea, we cannot separate e.g. shapes from color-boundaries that delineate the shape.</a:t>
            </a:r>
          </a:p>
          <a:p>
            <a:r>
              <a:rPr lang="en-US" dirty="0" smtClean="0"/>
              <a:t>N.B.  Berkeley thinks of ideas a mental pictures. For him, all thinking involves what Descartes calls ‘imagination’. This argument wouldn’t worry Descartes. But it is a genuine problem for Locke.</a:t>
            </a:r>
            <a:endParaRPr lang="en-US" dirty="0"/>
          </a:p>
        </p:txBody>
      </p:sp>
    </p:spTree>
    <p:extLst>
      <p:ext uri="{BB962C8B-B14F-4D97-AF65-F5344CB8AC3E}">
        <p14:creationId xmlns:p14="http://schemas.microsoft.com/office/powerpoint/2010/main" val="25653424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and Sensation</a:t>
            </a:r>
            <a:endParaRPr lang="en-US" dirty="0"/>
          </a:p>
        </p:txBody>
      </p:sp>
      <p:sp>
        <p:nvSpPr>
          <p:cNvPr id="3" name="Content Placeholder 2"/>
          <p:cNvSpPr>
            <a:spLocks noGrp="1"/>
          </p:cNvSpPr>
          <p:nvPr>
            <p:ph idx="1"/>
          </p:nvPr>
        </p:nvSpPr>
        <p:spPr/>
        <p:txBody>
          <a:bodyPr>
            <a:normAutofit/>
          </a:bodyPr>
          <a:lstStyle/>
          <a:p>
            <a:r>
              <a:rPr lang="en-US" dirty="0" err="1" smtClean="0"/>
              <a:t>Hylas</a:t>
            </a:r>
            <a:r>
              <a:rPr lang="en-US" dirty="0" smtClean="0"/>
              <a:t> suggest that they should </a:t>
            </a:r>
            <a:r>
              <a:rPr lang="en-US" dirty="0" smtClean="0"/>
              <a:t>have distinguished </a:t>
            </a:r>
            <a:r>
              <a:rPr lang="en-US" dirty="0" smtClean="0"/>
              <a:t>the </a:t>
            </a:r>
            <a:r>
              <a:rPr lang="en-US" b="1" dirty="0" smtClean="0"/>
              <a:t>mental act </a:t>
            </a:r>
            <a:r>
              <a:rPr lang="en-US" dirty="0" smtClean="0"/>
              <a:t>of sensing from the </a:t>
            </a:r>
            <a:r>
              <a:rPr lang="en-US" b="1" dirty="0" smtClean="0"/>
              <a:t>object sensed</a:t>
            </a:r>
            <a:r>
              <a:rPr lang="en-US" dirty="0" smtClean="0"/>
              <a:t>.</a:t>
            </a:r>
          </a:p>
          <a:p>
            <a:r>
              <a:rPr lang="en-US" dirty="0" smtClean="0"/>
              <a:t>His problem is that he has already </a:t>
            </a:r>
            <a:r>
              <a:rPr lang="en-US" dirty="0" smtClean="0"/>
              <a:t>conceded he only </a:t>
            </a:r>
            <a:r>
              <a:rPr lang="en-US" dirty="0" smtClean="0"/>
              <a:t>senses </a:t>
            </a:r>
            <a:r>
              <a:rPr lang="en-US" dirty="0" smtClean="0"/>
              <a:t>sensible </a:t>
            </a:r>
            <a:r>
              <a:rPr lang="en-US" dirty="0" smtClean="0"/>
              <a:t>qualities, which are all “perceptions”.</a:t>
            </a:r>
          </a:p>
          <a:p>
            <a:r>
              <a:rPr lang="en-US" dirty="0" smtClean="0"/>
              <a:t>Anyway, sensing isn’t an act: it is involuntary</a:t>
            </a:r>
            <a:r>
              <a:rPr lang="en-US" dirty="0" smtClean="0"/>
              <a:t>.</a:t>
            </a:r>
            <a:endParaRPr lang="en-US" dirty="0" smtClean="0"/>
          </a:p>
        </p:txBody>
      </p:sp>
    </p:spTree>
    <p:extLst>
      <p:ext uri="{BB962C8B-B14F-4D97-AF65-F5344CB8AC3E}">
        <p14:creationId xmlns:p14="http://schemas.microsoft.com/office/powerpoint/2010/main" val="305013955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Substance as Substratum</a:t>
            </a:r>
            <a:endParaRPr lang="en-US" dirty="0"/>
          </a:p>
        </p:txBody>
      </p:sp>
      <p:sp>
        <p:nvSpPr>
          <p:cNvPr id="3" name="Content Placeholder 2"/>
          <p:cNvSpPr>
            <a:spLocks noGrp="1"/>
          </p:cNvSpPr>
          <p:nvPr>
            <p:ph idx="1"/>
          </p:nvPr>
        </p:nvSpPr>
        <p:spPr/>
        <p:txBody>
          <a:bodyPr/>
          <a:lstStyle/>
          <a:p>
            <a:r>
              <a:rPr lang="en-US" dirty="0" err="1"/>
              <a:t>Hylas</a:t>
            </a:r>
            <a:r>
              <a:rPr lang="en-US" dirty="0"/>
              <a:t>. All I can discover in myself is that I am a thinking being with a variety of sensations. But I still think that sensible things have a material </a:t>
            </a:r>
            <a:r>
              <a:rPr lang="en-US" i="1" dirty="0"/>
              <a:t>substratum</a:t>
            </a:r>
            <a:r>
              <a:rPr lang="en-US" dirty="0" smtClean="0"/>
              <a:t>.</a:t>
            </a:r>
          </a:p>
          <a:p>
            <a:r>
              <a:rPr lang="en-US" dirty="0"/>
              <a:t>What is a substratum (substance)? It it literally something that “stands under”: as our legs stand under our torso? </a:t>
            </a:r>
            <a:r>
              <a:rPr lang="en-US" dirty="0" err="1"/>
              <a:t>Hylas</a:t>
            </a:r>
            <a:r>
              <a:rPr lang="en-US" dirty="0"/>
              <a:t> cannot explain the meaning of “material support”</a:t>
            </a:r>
          </a:p>
          <a:p>
            <a:endParaRPr lang="en-US" dirty="0"/>
          </a:p>
        </p:txBody>
      </p:sp>
    </p:spTree>
    <p:extLst>
      <p:ext uri="{BB962C8B-B14F-4D97-AF65-F5344CB8AC3E}">
        <p14:creationId xmlns:p14="http://schemas.microsoft.com/office/powerpoint/2010/main" val="1276390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 and Existence</a:t>
            </a:r>
            <a:endParaRPr lang="en-US" dirty="0"/>
          </a:p>
        </p:txBody>
      </p:sp>
      <p:sp>
        <p:nvSpPr>
          <p:cNvPr id="3" name="Content Placeholder 2"/>
          <p:cNvSpPr>
            <a:spLocks noGrp="1"/>
          </p:cNvSpPr>
          <p:nvPr>
            <p:ph idx="1"/>
          </p:nvPr>
        </p:nvSpPr>
        <p:spPr/>
        <p:txBody>
          <a:bodyPr>
            <a:normAutofit/>
          </a:bodyPr>
          <a:lstStyle/>
          <a:p>
            <a:r>
              <a:rPr lang="en-US" sz="3600" dirty="0" smtClean="0"/>
              <a:t>The challenge to </a:t>
            </a:r>
            <a:r>
              <a:rPr lang="en-US" sz="3600" dirty="0" err="1" smtClean="0"/>
              <a:t>Hylans</a:t>
            </a:r>
            <a:r>
              <a:rPr lang="en-US" sz="3600" dirty="0" smtClean="0"/>
              <a:t>: </a:t>
            </a:r>
            <a:r>
              <a:rPr lang="en-US" sz="3600" dirty="0" smtClean="0"/>
              <a:t>try even to conceive a combination of qualities or sensible objects existing independently of the mind.</a:t>
            </a:r>
          </a:p>
          <a:p>
            <a:r>
              <a:rPr lang="en-US" sz="3600" dirty="0" err="1" smtClean="0"/>
              <a:t>Hylas</a:t>
            </a:r>
            <a:r>
              <a:rPr lang="en-US" sz="3600" dirty="0" smtClean="0"/>
              <a:t>. Easy: I imagine a tree that no one is aware </a:t>
            </a:r>
            <a:r>
              <a:rPr lang="en-US" sz="3600" dirty="0" smtClean="0"/>
              <a:t>of.</a:t>
            </a:r>
          </a:p>
          <a:p>
            <a:r>
              <a:rPr lang="en-US" sz="3600" dirty="0" err="1" smtClean="0"/>
              <a:t>Philonous</a:t>
            </a:r>
            <a:r>
              <a:rPr lang="en-US" sz="3600" dirty="0" smtClean="0"/>
              <a:t>: but </a:t>
            </a:r>
            <a:r>
              <a:rPr lang="en-US" sz="3600" b="1" dirty="0" smtClean="0"/>
              <a:t>you</a:t>
            </a:r>
            <a:r>
              <a:rPr lang="en-US" sz="3600" dirty="0" smtClean="0"/>
              <a:t> are thinking about it!</a:t>
            </a:r>
            <a:endParaRPr lang="en-US" sz="3600" dirty="0"/>
          </a:p>
        </p:txBody>
      </p:sp>
    </p:spTree>
    <p:extLst>
      <p:ext uri="{BB962C8B-B14F-4D97-AF65-F5344CB8AC3E}">
        <p14:creationId xmlns:p14="http://schemas.microsoft.com/office/powerpoint/2010/main" val="424731882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Hylas</a:t>
            </a:r>
            <a:r>
              <a:rPr lang="en-US" dirty="0" smtClean="0"/>
              <a:t> still can’t let go. Don’t we perceive things a great way off: i.e. at a distance in space?</a:t>
            </a:r>
          </a:p>
          <a:p>
            <a:r>
              <a:rPr lang="en-US" dirty="0" err="1" smtClean="0"/>
              <a:t>Philonous</a:t>
            </a:r>
            <a:r>
              <a:rPr lang="en-US" dirty="0" smtClean="0"/>
              <a:t>. Spatial perception doesn’t involve perceiving space as such: it depends on successions of perceptions and is therefore relational.</a:t>
            </a:r>
          </a:p>
          <a:p>
            <a:r>
              <a:rPr lang="en-US" dirty="0" err="1" smtClean="0"/>
              <a:t>Hylas</a:t>
            </a:r>
            <a:r>
              <a:rPr lang="en-US" dirty="0" smtClean="0"/>
              <a:t> has already agreed that colors etc. are in the mind. But these are perceived at “distant” places. This can’t be, if “distance” is some mind-independent absolute. </a:t>
            </a:r>
            <a:endParaRPr lang="en-US" dirty="0"/>
          </a:p>
        </p:txBody>
      </p:sp>
    </p:spTree>
    <p:extLst>
      <p:ext uri="{BB962C8B-B14F-4D97-AF65-F5344CB8AC3E}">
        <p14:creationId xmlns:p14="http://schemas.microsoft.com/office/powerpoint/2010/main" val="111381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Representative Realism</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Hylas</a:t>
            </a:r>
            <a:r>
              <a:rPr lang="en-US" dirty="0" smtClean="0"/>
              <a:t> becomes a Representative Realist. Ideas and material objects.</a:t>
            </a:r>
          </a:p>
          <a:p>
            <a:r>
              <a:rPr lang="en-US" dirty="0" smtClean="0"/>
              <a:t>The former exist in the mind and are known immediately. The objects they represent are perceived in a way analogous to that in which the portrait of Caesar shows us Caesar.</a:t>
            </a:r>
          </a:p>
          <a:p>
            <a:r>
              <a:rPr lang="en-US" dirty="0" smtClean="0"/>
              <a:t>But on this conception of perception no one has ever seen Caesar or any other object but only their “pictures”.</a:t>
            </a:r>
          </a:p>
          <a:p>
            <a:r>
              <a:rPr lang="en-US" dirty="0" smtClean="0"/>
              <a:t>I can say I hear the coach because I have learned to associate the sound it makes with its appearance. Not so for mental pictures and their objects.</a:t>
            </a:r>
            <a:endParaRPr lang="en-US" dirty="0"/>
          </a:p>
        </p:txBody>
      </p:sp>
    </p:spTree>
    <p:extLst>
      <p:ext uri="{BB962C8B-B14F-4D97-AF65-F5344CB8AC3E}">
        <p14:creationId xmlns:p14="http://schemas.microsoft.com/office/powerpoint/2010/main" val="2986754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Skepticism</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Hylas</a:t>
            </a:r>
            <a:r>
              <a:rPr lang="en-US" dirty="0" smtClean="0"/>
              <a:t> insists that it is still possible that material objects exist. But he can give no reason beyond this for believing that they do.</a:t>
            </a:r>
          </a:p>
          <a:p>
            <a:r>
              <a:rPr lang="en-US" dirty="0" smtClean="0"/>
              <a:t>Objects have a fixed nature. Our ideas are in flux. It seems to follow that we have no way of knowing how things in the world really are.</a:t>
            </a:r>
          </a:p>
          <a:p>
            <a:r>
              <a:rPr lang="en-US" dirty="0" smtClean="0"/>
              <a:t>Worse, our ideas can’t even resemble external objects? How can something invisible be like a color or something inaudible like a sound?</a:t>
            </a:r>
          </a:p>
          <a:p>
            <a:r>
              <a:rPr lang="en-US" dirty="0" smtClean="0"/>
              <a:t>Very reluctantly, </a:t>
            </a:r>
            <a:r>
              <a:rPr lang="en-US" dirty="0" err="1" smtClean="0"/>
              <a:t>Hylas</a:t>
            </a:r>
            <a:r>
              <a:rPr lang="en-US" dirty="0" smtClean="0"/>
              <a:t> is forced to deny the reality of things. He is </a:t>
            </a:r>
            <a:r>
              <a:rPr lang="en-US" smtClean="0"/>
              <a:t>the skeptic!</a:t>
            </a:r>
            <a:endParaRPr lang="en-US" dirty="0"/>
          </a:p>
        </p:txBody>
      </p:sp>
    </p:spTree>
    <p:extLst>
      <p:ext uri="{BB962C8B-B14F-4D97-AF65-F5344CB8AC3E}">
        <p14:creationId xmlns:p14="http://schemas.microsoft.com/office/powerpoint/2010/main" val="2836351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Sense?!</a:t>
            </a:r>
            <a:endParaRPr lang="en-US" dirty="0"/>
          </a:p>
        </p:txBody>
      </p:sp>
      <p:sp>
        <p:nvSpPr>
          <p:cNvPr id="3" name="Content Placeholder 2"/>
          <p:cNvSpPr>
            <a:spLocks noGrp="1"/>
          </p:cNvSpPr>
          <p:nvPr>
            <p:ph idx="1"/>
          </p:nvPr>
        </p:nvSpPr>
        <p:spPr/>
        <p:txBody>
          <a:bodyPr>
            <a:normAutofit lnSpcReduction="10000"/>
          </a:bodyPr>
          <a:lstStyle/>
          <a:p>
            <a:r>
              <a:rPr lang="en-US" dirty="0" smtClean="0"/>
              <a:t> Berkeley’s </a:t>
            </a:r>
            <a:r>
              <a:rPr lang="en-US" dirty="0"/>
              <a:t>way of </a:t>
            </a:r>
            <a:r>
              <a:rPr lang="en-US" dirty="0" smtClean="0"/>
              <a:t>achieving his aim strikes </a:t>
            </a:r>
            <a:r>
              <a:rPr lang="en-US" dirty="0"/>
              <a:t>most people </a:t>
            </a:r>
            <a:r>
              <a:rPr lang="en-US" dirty="0" smtClean="0"/>
              <a:t>as every bit as paradoxical as the skepticism he opposes.</a:t>
            </a:r>
          </a:p>
          <a:p>
            <a:r>
              <a:rPr lang="en-US" dirty="0" smtClean="0"/>
              <a:t>There is no such thing as ‘material substance’. </a:t>
            </a:r>
            <a:r>
              <a:rPr lang="en-US" b="1" dirty="0"/>
              <a:t>The only things that exist are spirits</a:t>
            </a:r>
            <a:r>
              <a:rPr lang="en-US" dirty="0"/>
              <a:t> (minds) </a:t>
            </a:r>
            <a:r>
              <a:rPr lang="en-US" b="1" dirty="0"/>
              <a:t>and their ideas</a:t>
            </a:r>
            <a:r>
              <a:rPr lang="en-US" dirty="0"/>
              <a:t> (conscious mental states</a:t>
            </a:r>
            <a:r>
              <a:rPr lang="en-US" dirty="0" smtClean="0"/>
              <a:t>).</a:t>
            </a:r>
          </a:p>
          <a:p>
            <a:r>
              <a:rPr lang="en-US" dirty="0" smtClean="0"/>
              <a:t>Berkeley’s metaphysics is sometimes called </a:t>
            </a:r>
            <a:r>
              <a:rPr lang="en-US" b="1" dirty="0" smtClean="0"/>
              <a:t>Subjective </a:t>
            </a:r>
            <a:r>
              <a:rPr lang="en-US" b="1" dirty="0"/>
              <a:t>Idealism</a:t>
            </a:r>
            <a:r>
              <a:rPr lang="en-US" dirty="0"/>
              <a:t>. </a:t>
            </a:r>
            <a:r>
              <a:rPr lang="en-US" dirty="0" smtClean="0"/>
              <a:t>However, in addition to human spirits, </a:t>
            </a:r>
            <a:r>
              <a:rPr lang="en-US" dirty="0"/>
              <a:t>there is a Supreme Spirit (God).</a:t>
            </a:r>
          </a:p>
          <a:p>
            <a:endParaRPr lang="en-US" dirty="0"/>
          </a:p>
          <a:p>
            <a:endParaRPr lang="en-US" dirty="0"/>
          </a:p>
        </p:txBody>
      </p:sp>
    </p:spTree>
    <p:extLst>
      <p:ext uri="{BB962C8B-B14F-4D97-AF65-F5344CB8AC3E}">
        <p14:creationId xmlns:p14="http://schemas.microsoft.com/office/powerpoint/2010/main" val="365475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Immaterialism</a:t>
            </a:r>
            <a:endParaRPr lang="en-US" dirty="0"/>
          </a:p>
        </p:txBody>
      </p:sp>
      <p:sp>
        <p:nvSpPr>
          <p:cNvPr id="3" name="Content Placeholder 2"/>
          <p:cNvSpPr>
            <a:spLocks noGrp="1"/>
          </p:cNvSpPr>
          <p:nvPr>
            <p:ph idx="1"/>
          </p:nvPr>
        </p:nvSpPr>
        <p:spPr/>
        <p:txBody>
          <a:bodyPr>
            <a:normAutofit fontScale="92500" lnSpcReduction="10000"/>
          </a:bodyPr>
          <a:lstStyle/>
          <a:p>
            <a:r>
              <a:rPr lang="en-US" dirty="0"/>
              <a:t>Berkeley </a:t>
            </a:r>
            <a:r>
              <a:rPr lang="en-US" dirty="0" smtClean="0"/>
              <a:t>calls metaphysical dualism (as in Descartes and Locke) </a:t>
            </a:r>
            <a:r>
              <a:rPr lang="en-US" dirty="0"/>
              <a:t>“materialism.” He calls his own position “immaterialism.</a:t>
            </a:r>
            <a:r>
              <a:rPr lang="en-US" dirty="0" smtClean="0"/>
              <a:t>” </a:t>
            </a:r>
            <a:r>
              <a:rPr lang="en-US" dirty="0"/>
              <a:t>His main stalking horse is Locke</a:t>
            </a:r>
            <a:r>
              <a:rPr lang="en-US" dirty="0" smtClean="0"/>
              <a:t>.</a:t>
            </a:r>
          </a:p>
          <a:p>
            <a:r>
              <a:rPr lang="en-US" dirty="0" smtClean="0"/>
              <a:t>His </a:t>
            </a:r>
            <a:r>
              <a:rPr lang="en-US" dirty="0"/>
              <a:t>position has some affinities with that of Leibniz. However, where Leibniz holds that the material word (the world of extension) is a only a </a:t>
            </a:r>
            <a:r>
              <a:rPr lang="en-US" i="1" dirty="0"/>
              <a:t>phenomenon </a:t>
            </a:r>
            <a:r>
              <a:rPr lang="en-US" i="1" dirty="0" err="1"/>
              <a:t>bene</a:t>
            </a:r>
            <a:r>
              <a:rPr lang="en-US" i="1" dirty="0"/>
              <a:t> </a:t>
            </a:r>
            <a:r>
              <a:rPr lang="en-US" i="1" dirty="0" err="1"/>
              <a:t>fundatum</a:t>
            </a:r>
            <a:r>
              <a:rPr lang="en-US" i="1" dirty="0"/>
              <a:t>, </a:t>
            </a:r>
            <a:r>
              <a:rPr lang="en-US" dirty="0"/>
              <a:t>Berkeley holds that ordinary extended things, known through the senses, are fully </a:t>
            </a:r>
            <a:r>
              <a:rPr lang="en-US" dirty="0" smtClean="0"/>
              <a:t>real.</a:t>
            </a:r>
          </a:p>
          <a:p>
            <a:endParaRPr lang="en-US" dirty="0"/>
          </a:p>
        </p:txBody>
      </p:sp>
    </p:spTree>
    <p:extLst>
      <p:ext uri="{BB962C8B-B14F-4D97-AF65-F5344CB8AC3E}">
        <p14:creationId xmlns:p14="http://schemas.microsoft.com/office/powerpoint/2010/main" val="367722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Materialism and Skepticism</a:t>
            </a:r>
            <a:endParaRPr lang="en-US" dirty="0"/>
          </a:p>
        </p:txBody>
      </p:sp>
      <p:sp>
        <p:nvSpPr>
          <p:cNvPr id="3" name="Content Placeholder 2"/>
          <p:cNvSpPr>
            <a:spLocks noGrp="1"/>
          </p:cNvSpPr>
          <p:nvPr>
            <p:ph idx="1"/>
          </p:nvPr>
        </p:nvSpPr>
        <p:spPr/>
        <p:txBody>
          <a:bodyPr>
            <a:normAutofit fontScale="92500" lnSpcReduction="20000"/>
          </a:bodyPr>
          <a:lstStyle/>
          <a:p>
            <a:r>
              <a:rPr lang="en-US" dirty="0"/>
              <a:t>Materialism breeds skepticism. Berkeley rejects even Locke’s limited skepticism. The senses give us </a:t>
            </a:r>
            <a:r>
              <a:rPr lang="en-US" b="1" dirty="0"/>
              <a:t>genuine certainty </a:t>
            </a:r>
            <a:r>
              <a:rPr lang="en-US" dirty="0"/>
              <a:t>concerning both the </a:t>
            </a:r>
            <a:r>
              <a:rPr lang="en-US" b="1" dirty="0"/>
              <a:t>existence</a:t>
            </a:r>
            <a:r>
              <a:rPr lang="en-US" dirty="0"/>
              <a:t> and </a:t>
            </a:r>
            <a:r>
              <a:rPr lang="en-US" b="1" dirty="0"/>
              <a:t>nature</a:t>
            </a:r>
            <a:r>
              <a:rPr lang="en-US" dirty="0"/>
              <a:t> of objects in the world.</a:t>
            </a:r>
          </a:p>
          <a:p>
            <a:r>
              <a:rPr lang="en-US" dirty="0" smtClean="0"/>
              <a:t>Combating skepticism is an important motive for rejecting materialism, but </a:t>
            </a:r>
            <a:r>
              <a:rPr lang="en-US" dirty="0" err="1" smtClean="0"/>
              <a:t>Berkely’s</a:t>
            </a:r>
            <a:r>
              <a:rPr lang="en-US" dirty="0" smtClean="0"/>
              <a:t> fundamental anti-materialist argument is more radical.</a:t>
            </a:r>
          </a:p>
          <a:p>
            <a:r>
              <a:rPr lang="en-US" dirty="0" smtClean="0"/>
              <a:t>The </a:t>
            </a:r>
            <a:r>
              <a:rPr lang="en-US" b="1" dirty="0"/>
              <a:t>the very idea of </a:t>
            </a:r>
            <a:r>
              <a:rPr lang="en-US" b="1" dirty="0" smtClean="0"/>
              <a:t>‘</a:t>
            </a:r>
            <a:r>
              <a:rPr lang="en-US" b="1" dirty="0"/>
              <a:t>matter’ is incoherent</a:t>
            </a:r>
            <a:r>
              <a:rPr lang="en-US" dirty="0"/>
              <a:t>. Philosophers only </a:t>
            </a:r>
            <a:r>
              <a:rPr lang="en-US" b="1" dirty="0"/>
              <a:t>think</a:t>
            </a:r>
            <a:r>
              <a:rPr lang="en-US" dirty="0"/>
              <a:t> they understand it because of the pernicious doctrine of abstract ideas.</a:t>
            </a:r>
          </a:p>
          <a:p>
            <a:endParaRPr lang="en-US" dirty="0"/>
          </a:p>
        </p:txBody>
      </p:sp>
    </p:spTree>
    <p:extLst>
      <p:ext uri="{BB962C8B-B14F-4D97-AF65-F5344CB8AC3E}">
        <p14:creationId xmlns:p14="http://schemas.microsoft.com/office/powerpoint/2010/main" val="257364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Dialogues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Berkeley offered a systematic presentation of his immaterialism in </a:t>
            </a:r>
            <a:r>
              <a:rPr lang="en-US" i="1" dirty="0" smtClean="0"/>
              <a:t>The Principles of Human Knowledge </a:t>
            </a:r>
            <a:r>
              <a:rPr lang="en-US" dirty="0" smtClean="0"/>
              <a:t>(1710) but was disappointed by its hostile reception. The </a:t>
            </a:r>
            <a:r>
              <a:rPr lang="en-US" i="1" dirty="0" smtClean="0"/>
              <a:t>Three Dialogues </a:t>
            </a:r>
            <a:r>
              <a:rPr lang="en-US" dirty="0" smtClean="0"/>
              <a:t>are intended to offer a more persuasive way into his system.</a:t>
            </a:r>
          </a:p>
          <a:p>
            <a:r>
              <a:rPr lang="en-US" dirty="0" smtClean="0"/>
              <a:t>The characters are </a:t>
            </a:r>
            <a:r>
              <a:rPr lang="en-US" dirty="0" err="1" smtClean="0"/>
              <a:t>Hylas</a:t>
            </a:r>
            <a:r>
              <a:rPr lang="en-US" dirty="0" smtClean="0"/>
              <a:t> (from the Greek word for matter) and </a:t>
            </a:r>
            <a:r>
              <a:rPr lang="en-US" dirty="0" err="1" smtClean="0"/>
              <a:t>Philonous</a:t>
            </a:r>
            <a:r>
              <a:rPr lang="en-US" dirty="0" smtClean="0"/>
              <a:t> (“friend of mind”). </a:t>
            </a:r>
            <a:r>
              <a:rPr lang="en-US" dirty="0" err="1" smtClean="0"/>
              <a:t>Philonous</a:t>
            </a:r>
            <a:r>
              <a:rPr lang="en-US" dirty="0" smtClean="0"/>
              <a:t> holds that there is no such thing as material substance: more precisely, that there is no such thing as </a:t>
            </a:r>
            <a:r>
              <a:rPr lang="en-US" i="1" dirty="0" smtClean="0"/>
              <a:t>what philosophers call</a:t>
            </a:r>
            <a:r>
              <a:rPr lang="en-US" dirty="0" smtClean="0"/>
              <a:t> “material substance.” (This is a </a:t>
            </a:r>
            <a:r>
              <a:rPr lang="en-US" i="1" dirty="0" smtClean="0"/>
              <a:t>theoretical </a:t>
            </a:r>
            <a:r>
              <a:rPr lang="en-US" dirty="0" smtClean="0"/>
              <a:t>notion.)</a:t>
            </a:r>
          </a:p>
          <a:p>
            <a:r>
              <a:rPr lang="en-US" dirty="0" smtClean="0"/>
              <a:t>This strikes </a:t>
            </a:r>
            <a:r>
              <a:rPr lang="en-US" dirty="0" err="1" smtClean="0"/>
              <a:t>Hylas</a:t>
            </a:r>
            <a:r>
              <a:rPr lang="en-US" dirty="0" smtClean="0"/>
              <a:t> as a wholly skeptical (and paradoxical) view. What can be more skeptical than to deny the existence of matter?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Engagement</a:t>
            </a:r>
            <a:endParaRPr lang="en-US" dirty="0"/>
          </a:p>
        </p:txBody>
      </p:sp>
      <p:sp>
        <p:nvSpPr>
          <p:cNvPr id="3" name="Content Placeholder 2"/>
          <p:cNvSpPr>
            <a:spLocks noGrp="1"/>
          </p:cNvSpPr>
          <p:nvPr>
            <p:ph idx="1"/>
          </p:nvPr>
        </p:nvSpPr>
        <p:spPr/>
        <p:txBody>
          <a:bodyPr/>
          <a:lstStyle/>
          <a:p>
            <a:r>
              <a:rPr lang="en-US" dirty="0" err="1" smtClean="0"/>
              <a:t>Hylas</a:t>
            </a:r>
            <a:r>
              <a:rPr lang="en-US" dirty="0" smtClean="0"/>
              <a:t> and </a:t>
            </a:r>
            <a:r>
              <a:rPr lang="en-US" dirty="0" err="1" smtClean="0"/>
              <a:t>Philonous</a:t>
            </a:r>
            <a:r>
              <a:rPr lang="en-US" dirty="0" smtClean="0"/>
              <a:t> </a:t>
            </a:r>
            <a:r>
              <a:rPr lang="en-US" dirty="0"/>
              <a:t>agree that a skeptic is one who doubts </a:t>
            </a:r>
            <a:r>
              <a:rPr lang="en-US" dirty="0" smtClean="0"/>
              <a:t>everything.</a:t>
            </a:r>
          </a:p>
          <a:p>
            <a:r>
              <a:rPr lang="en-US" dirty="0" smtClean="0"/>
              <a:t>Alternatively </a:t>
            </a:r>
            <a:r>
              <a:rPr lang="en-US" dirty="0"/>
              <a:t>(and more to the point here</a:t>
            </a:r>
            <a:r>
              <a:rPr lang="en-US" dirty="0" smtClean="0"/>
              <a:t>), a skeptic is </a:t>
            </a:r>
            <a:r>
              <a:rPr lang="en-US" dirty="0"/>
              <a:t>one who denies the reality of sensible things or professes the greatest ignorance of </a:t>
            </a:r>
            <a:r>
              <a:rPr lang="en-US" dirty="0" smtClean="0"/>
              <a:t>them.</a:t>
            </a:r>
          </a:p>
          <a:p>
            <a:r>
              <a:rPr lang="en-US" dirty="0" smtClean="0"/>
              <a:t>So </a:t>
            </a:r>
            <a:r>
              <a:rPr lang="en-US" dirty="0"/>
              <a:t>who is the greater skeptic: the materialist </a:t>
            </a:r>
            <a:r>
              <a:rPr lang="en-US" dirty="0" err="1"/>
              <a:t>Hylas</a:t>
            </a:r>
            <a:r>
              <a:rPr lang="en-US" dirty="0"/>
              <a:t> or the immaterialist </a:t>
            </a:r>
            <a:r>
              <a:rPr lang="en-US" dirty="0" err="1"/>
              <a:t>Philonous</a:t>
            </a:r>
            <a:r>
              <a:rPr lang="en-US" dirty="0"/>
              <a:t>?</a:t>
            </a:r>
          </a:p>
          <a:p>
            <a:endParaRPr lang="en-US" dirty="0"/>
          </a:p>
        </p:txBody>
      </p:sp>
    </p:spTree>
    <p:extLst>
      <p:ext uri="{BB962C8B-B14F-4D97-AF65-F5344CB8AC3E}">
        <p14:creationId xmlns:p14="http://schemas.microsoft.com/office/powerpoint/2010/main" val="121647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Key Concept: Sensible Qualities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To say that a thing or quality is “sensible” is to say that it is </a:t>
            </a:r>
            <a:r>
              <a:rPr lang="en-US" i="1" dirty="0"/>
              <a:t>immediately </a:t>
            </a:r>
            <a:r>
              <a:rPr lang="en-US" dirty="0"/>
              <a:t>perceived. This means that it is known non-inferentially: without any process of </a:t>
            </a:r>
            <a:r>
              <a:rPr lang="en-US" dirty="0" smtClean="0"/>
              <a:t>reasoning.</a:t>
            </a:r>
          </a:p>
          <a:p>
            <a:r>
              <a:rPr lang="en-US" dirty="0" smtClean="0"/>
              <a:t>We </a:t>
            </a:r>
            <a:r>
              <a:rPr lang="en-US" dirty="0"/>
              <a:t>see light, colors and shapes. We hear sounds. We taste flavors. We smell </a:t>
            </a:r>
            <a:r>
              <a:rPr lang="en-US" dirty="0" smtClean="0"/>
              <a:t>odors.</a:t>
            </a:r>
          </a:p>
          <a:p>
            <a:r>
              <a:rPr lang="en-US" dirty="0" smtClean="0"/>
              <a:t>We </a:t>
            </a:r>
            <a:r>
              <a:rPr lang="en-US" dirty="0"/>
              <a:t>do not (always or perhaps ever) immediately perceive their causes, which are known through inference. (This is agreed on all hands.)</a:t>
            </a:r>
          </a:p>
          <a:p>
            <a:r>
              <a:rPr lang="en-US" dirty="0"/>
              <a:t>Take away all sensible qualities and nothing perceptible remains. So sensible things just are collections of sensible </a:t>
            </a:r>
            <a:r>
              <a:rPr lang="en-US" dirty="0" smtClean="0"/>
              <a:t>qualities.</a:t>
            </a:r>
            <a:endParaRPr lang="en-US" dirty="0"/>
          </a:p>
          <a:p>
            <a:endParaRPr lang="en-US" dirty="0"/>
          </a:p>
        </p:txBody>
      </p:sp>
    </p:spTree>
    <p:extLst>
      <p:ext uri="{BB962C8B-B14F-4D97-AF65-F5344CB8AC3E}">
        <p14:creationId xmlns:p14="http://schemas.microsoft.com/office/powerpoint/2010/main" val="32570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Berkeley’s Master-Argument</a:t>
            </a:r>
            <a:endParaRPr lang="en-US" dirty="0"/>
          </a:p>
        </p:txBody>
      </p:sp>
      <p:sp>
        <p:nvSpPr>
          <p:cNvPr id="3" name="Content Placeholder 2"/>
          <p:cNvSpPr>
            <a:spLocks noGrp="1"/>
          </p:cNvSpPr>
          <p:nvPr>
            <p:ph idx="1"/>
          </p:nvPr>
        </p:nvSpPr>
        <p:spPr>
          <a:xfrm>
            <a:off x="366491" y="1600200"/>
            <a:ext cx="8229600" cy="4525963"/>
          </a:xfrm>
        </p:spPr>
        <p:txBody>
          <a:bodyPr>
            <a:noAutofit/>
          </a:bodyPr>
          <a:lstStyle/>
          <a:p>
            <a:r>
              <a:rPr lang="en-US" sz="2000" dirty="0" smtClean="0"/>
              <a:t>Berkeley’s argument for immaterialism turns on three fundamental premises:-</a:t>
            </a:r>
          </a:p>
          <a:p>
            <a:pPr>
              <a:buNone/>
            </a:pPr>
            <a:r>
              <a:rPr lang="en-US" sz="2000" dirty="0" smtClean="0"/>
              <a:t>	(1) Ordinary things—trees, houses, everything we encounter in the world around us—are known through their sensible qualities. Indeed, ordinary objects, as sensible things, just are collections of sensible qualities.</a:t>
            </a:r>
          </a:p>
          <a:p>
            <a:pPr>
              <a:buNone/>
            </a:pPr>
            <a:r>
              <a:rPr lang="en-US" sz="2000" dirty="0" smtClean="0"/>
              <a:t>	(2) Sensible qualities, or properties, must be properties of something: in the jargon, they must inhere in or be supported by some substance.</a:t>
            </a:r>
          </a:p>
          <a:p>
            <a:pPr>
              <a:buNone/>
            </a:pPr>
            <a:r>
              <a:rPr lang="en-US" sz="2000" dirty="0" smtClean="0"/>
              <a:t>	(3) Sensible qualities are ideas: conscious mental states.</a:t>
            </a:r>
          </a:p>
          <a:p>
            <a:r>
              <a:rPr lang="en-US" sz="2000" dirty="0" smtClean="0"/>
              <a:t>Matter is by definition “unthinking”: i.e. incapable of being in conscious states.</a:t>
            </a:r>
          </a:p>
          <a:p>
            <a:r>
              <a:rPr lang="en-US" sz="2000" dirty="0" smtClean="0"/>
              <a:t>The idea that sensible qualities inhere in (are states or properties of) material substance is </a:t>
            </a:r>
            <a:r>
              <a:rPr lang="en-US" sz="2000" b="1" dirty="0" smtClean="0"/>
              <a:t>contradiction</a:t>
            </a:r>
            <a:r>
              <a:rPr lang="en-US" sz="2000" dirty="0" smtClean="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298</TotalTime>
  <Words>2241</Words>
  <Application>Microsoft Macintosh PowerPoint</Application>
  <PresentationFormat>On-screen Show (4:3)</PresentationFormat>
  <Paragraphs>109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Berkeley 1</vt:lpstr>
      <vt:lpstr>Berkeley’s Aim</vt:lpstr>
      <vt:lpstr>Common Sense?!</vt:lpstr>
      <vt:lpstr>Immaterialism</vt:lpstr>
      <vt:lpstr>Materialism and Skepticism</vt:lpstr>
      <vt:lpstr>The Dialogues</vt:lpstr>
      <vt:lpstr>Rules of Engagement</vt:lpstr>
      <vt:lpstr>A Key Concept: Sensible Qualities</vt:lpstr>
      <vt:lpstr>Berkeley’s Master-Argument</vt:lpstr>
      <vt:lpstr>Defending the Premises</vt:lpstr>
      <vt:lpstr>Perception and Existence</vt:lpstr>
      <vt:lpstr>Heat and Pain</vt:lpstr>
      <vt:lpstr>Heat as Sensation (Idea) </vt:lpstr>
      <vt:lpstr>Sound and Motion</vt:lpstr>
      <vt:lpstr>Two Sorts of Sound?</vt:lpstr>
      <vt:lpstr>Colors</vt:lpstr>
      <vt:lpstr>Light</vt:lpstr>
      <vt:lpstr>Primary and Secondary</vt:lpstr>
      <vt:lpstr>Percrptual Relativity</vt:lpstr>
      <vt:lpstr>Abstraction</vt:lpstr>
      <vt:lpstr>Object and Sensation</vt:lpstr>
      <vt:lpstr>Substance as Substratum</vt:lpstr>
      <vt:lpstr>Thought and Existence</vt:lpstr>
      <vt:lpstr>Distance</vt:lpstr>
      <vt:lpstr>Representative Realism</vt:lpstr>
      <vt:lpstr>Skepticism</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Berkeley 1</dc:title>
  <dc:creator>Michael Williams</dc:creator>
  <cp:lastModifiedBy>Michael Williams</cp:lastModifiedBy>
  <cp:revision>30</cp:revision>
  <dcterms:created xsi:type="dcterms:W3CDTF">2013-03-27T13:15:25Z</dcterms:created>
  <dcterms:modified xsi:type="dcterms:W3CDTF">2017-04-05T13:55:48Z</dcterms:modified>
</cp:coreProperties>
</file>