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257" r:id="rId4"/>
    <p:sldId id="276" r:id="rId5"/>
    <p:sldId id="277" r:id="rId6"/>
    <p:sldId id="288" r:id="rId7"/>
    <p:sldId id="258" r:id="rId8"/>
    <p:sldId id="259" r:id="rId9"/>
    <p:sldId id="273" r:id="rId10"/>
    <p:sldId id="272" r:id="rId11"/>
    <p:sldId id="274" r:id="rId12"/>
    <p:sldId id="260" r:id="rId13"/>
    <p:sldId id="275" r:id="rId14"/>
    <p:sldId id="261" r:id="rId15"/>
    <p:sldId id="278" r:id="rId16"/>
    <p:sldId id="262" r:id="rId17"/>
    <p:sldId id="280" r:id="rId18"/>
    <p:sldId id="279" r:id="rId19"/>
    <p:sldId id="28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4" d="100"/>
          <a:sy n="94" d="100"/>
        </p:scale>
        <p:origin x="-1278"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E9BB62-74F8-3B43-817B-4D70EBDD0818}"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9BB62-74F8-3B43-817B-4D70EBDD0818}"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9BB62-74F8-3B43-817B-4D70EBDD0818}"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9BB62-74F8-3B43-817B-4D70EBDD0818}"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E9BB62-74F8-3B43-817B-4D70EBDD0818}"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E9BB62-74F8-3B43-817B-4D70EBDD0818}" type="datetimeFigureOut">
              <a:rPr lang="en-US" smtClean="0"/>
              <a:pPr/>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E9BB62-74F8-3B43-817B-4D70EBDD0818}" type="datetimeFigureOut">
              <a:rPr lang="en-US" smtClean="0"/>
              <a:pPr/>
              <a:t>5/13/2017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E9BB62-74F8-3B43-817B-4D70EBDD0818}" type="datetimeFigureOut">
              <a:rPr lang="en-US" smtClean="0"/>
              <a:pPr/>
              <a:t>5/13/2017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9BB62-74F8-3B43-817B-4D70EBDD0818}" type="datetimeFigureOut">
              <a:rPr lang="en-US" smtClean="0"/>
              <a:pPr/>
              <a:t>5/13/2017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9BB62-74F8-3B43-817B-4D70EBDD0818}" type="datetimeFigureOut">
              <a:rPr lang="en-US" smtClean="0"/>
              <a:pPr/>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9BB62-74F8-3B43-817B-4D70EBDD0818}" type="datetimeFigureOut">
              <a:rPr lang="en-US" smtClean="0"/>
              <a:pPr/>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9BB62-74F8-3B43-817B-4D70EBDD0818}" type="datetimeFigureOut">
              <a:rPr lang="en-US" smtClean="0"/>
              <a:pPr/>
              <a:t>5/13/2017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22EC0-4E2E-3C4B-BE17-94A1EDE51E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Berkeley 2</a:t>
            </a:r>
            <a:endParaRPr lang="en-US" dirty="0"/>
          </a:p>
        </p:txBody>
      </p:sp>
      <p:sp>
        <p:nvSpPr>
          <p:cNvPr id="3" name="Subtitle 2"/>
          <p:cNvSpPr>
            <a:spLocks noGrp="1"/>
          </p:cNvSpPr>
          <p:nvPr>
            <p:ph type="subTitle" idx="1"/>
          </p:nvPr>
        </p:nvSpPr>
        <p:spPr/>
        <p:txBody>
          <a:bodyPr/>
          <a:lstStyle/>
          <a:p>
            <a:r>
              <a:rPr lang="en-US" dirty="0" smtClean="0"/>
              <a:t>Mind, Reality and God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and Will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Assumption </a:t>
            </a:r>
            <a:r>
              <a:rPr lang="en-US" dirty="0"/>
              <a:t>(c) is controversial.  </a:t>
            </a:r>
            <a:r>
              <a:rPr lang="en-US" dirty="0" smtClean="0"/>
              <a:t>It goes beyond the claim that only minds are active.</a:t>
            </a:r>
          </a:p>
          <a:p>
            <a:r>
              <a:rPr lang="en-US" dirty="0" smtClean="0"/>
              <a:t>Leibniz </a:t>
            </a:r>
            <a:r>
              <a:rPr lang="en-US" dirty="0"/>
              <a:t>holds that monads (the ultimate substances) are </a:t>
            </a:r>
            <a:r>
              <a:rPr lang="en-US" dirty="0" err="1"/>
              <a:t>mindlike</a:t>
            </a:r>
            <a:r>
              <a:rPr lang="en-US" dirty="0"/>
              <a:t>. But bare monads have only unconscious perception and blind </a:t>
            </a:r>
            <a:r>
              <a:rPr lang="en-US" dirty="0" err="1"/>
              <a:t>appetition</a:t>
            </a:r>
            <a:r>
              <a:rPr lang="en-US" dirty="0"/>
              <a:t>. They develop according to their inner nature, or internal “program”, but have no grasp what they are up to or why. They are “spiritual automata.</a:t>
            </a:r>
            <a:r>
              <a:rPr lang="en-US" dirty="0" smtClean="0"/>
              <a:t>”</a:t>
            </a:r>
          </a:p>
          <a:p>
            <a:r>
              <a:rPr lang="en-US" dirty="0" smtClean="0"/>
              <a:t>Berkeley </a:t>
            </a:r>
            <a:r>
              <a:rPr lang="en-US" dirty="0"/>
              <a:t>does not consider this possibility.  Thus he does not consider the possibility that I am the source of my own ideas, without being aware that I am. (Descartes does consider this possibility, in his discussion of the idea of God.)</a:t>
            </a:r>
          </a:p>
          <a:p>
            <a:endParaRPr lang="en-US" dirty="0"/>
          </a:p>
        </p:txBody>
      </p:sp>
    </p:spTree>
    <p:extLst>
      <p:ext uri="{BB962C8B-B14F-4D97-AF65-F5344CB8AC3E}">
        <p14:creationId xmlns:p14="http://schemas.microsoft.com/office/powerpoint/2010/main" val="165108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as the Cause of Ideas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Berkeley’s argument is weak, even granting its premises.</a:t>
            </a:r>
          </a:p>
          <a:p>
            <a:r>
              <a:rPr lang="en-US" dirty="0" smtClean="0"/>
              <a:t>Even if we grant the the cause of my passively received ideas has to be the activity of some other spirit, why must </a:t>
            </a:r>
            <a:r>
              <a:rPr lang="en-US" dirty="0"/>
              <a:t>this other spirit </a:t>
            </a:r>
            <a:r>
              <a:rPr lang="en-US" dirty="0" smtClean="0"/>
              <a:t>be </a:t>
            </a:r>
            <a:r>
              <a:rPr lang="en-US" dirty="0"/>
              <a:t>infinite and omnipresent, in order to be the cause of </a:t>
            </a:r>
            <a:r>
              <a:rPr lang="en-US" i="1" dirty="0"/>
              <a:t>my</a:t>
            </a:r>
            <a:r>
              <a:rPr lang="en-US" dirty="0"/>
              <a:t> </a:t>
            </a:r>
            <a:r>
              <a:rPr lang="en-US" dirty="0" smtClean="0"/>
              <a:t>(rather limited) ideas?</a:t>
            </a:r>
          </a:p>
          <a:p>
            <a:r>
              <a:rPr lang="en-US" dirty="0" smtClean="0"/>
              <a:t>Perhaps </a:t>
            </a:r>
            <a:r>
              <a:rPr lang="en-US" dirty="0"/>
              <a:t>Berkeley </a:t>
            </a:r>
            <a:r>
              <a:rPr lang="en-US" dirty="0" smtClean="0"/>
              <a:t>thinks </a:t>
            </a:r>
            <a:r>
              <a:rPr lang="en-US" dirty="0"/>
              <a:t>that all finite spirits, however many there are, can go through the same argument. But what entitles him to assume the existence of other finite spirits</a:t>
            </a:r>
            <a:r>
              <a:rPr lang="en-US" dirty="0" smtClean="0"/>
              <a:t>?</a:t>
            </a:r>
          </a:p>
          <a:p>
            <a:r>
              <a:rPr lang="en-US" dirty="0" smtClean="0"/>
              <a:t>Even if there are other minds, why must there be a </a:t>
            </a:r>
            <a:r>
              <a:rPr lang="en-US" i="1" dirty="0"/>
              <a:t>single</a:t>
            </a:r>
            <a:r>
              <a:rPr lang="en-US" dirty="0"/>
              <a:t> </a:t>
            </a:r>
            <a:r>
              <a:rPr lang="en-US" dirty="0" smtClean="0"/>
              <a:t>spirit </a:t>
            </a:r>
            <a:r>
              <a:rPr lang="en-US" dirty="0"/>
              <a:t>to act as the cause of everyone’s ideas</a:t>
            </a:r>
            <a:r>
              <a:rPr lang="en-US" dirty="0" smtClean="0"/>
              <a:t>?</a:t>
            </a:r>
          </a:p>
        </p:txBody>
      </p:sp>
    </p:spTree>
    <p:extLst>
      <p:ext uri="{BB962C8B-B14F-4D97-AF65-F5344CB8AC3E}">
        <p14:creationId xmlns:p14="http://schemas.microsoft.com/office/powerpoint/2010/main" val="34210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Continuity Argument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Whatever its merits, there is no doubt that Berkeley invokes the Passivity Argument. But some commentators hold (and some deny) that Berkeley has a second argument, most clearly present in the Dialogues.</a:t>
            </a:r>
          </a:p>
          <a:p>
            <a:r>
              <a:rPr lang="en-US" dirty="0" smtClean="0"/>
              <a:t>The </a:t>
            </a:r>
            <a:r>
              <a:rPr lang="en-US" b="1" dirty="0" smtClean="0"/>
              <a:t>Continuity Argument</a:t>
            </a:r>
            <a:r>
              <a:rPr lang="en-US" dirty="0" smtClean="0"/>
              <a:t>. Objects in the world enjoy continuous existence: i.e. they exist even when no one (no finite spirit) perceives them. Since this cause cannot be a material substance…</a:t>
            </a:r>
          </a:p>
          <a:p>
            <a:r>
              <a:rPr lang="en-US" dirty="0" smtClean="0"/>
              <a:t>The most obvious problem with the Continuity Argument is Berkeley’s right to assume continuous existence. But it is far from clear that he does assume it; or, if he does, that he sets much store by it.</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t>
            </a:r>
            <a:r>
              <a:rPr lang="en-US" dirty="0" err="1" smtClean="0"/>
              <a:t>Contintuity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Even if Berkeley is </a:t>
            </a:r>
            <a:r>
              <a:rPr lang="en-US" i="1" dirty="0"/>
              <a:t>committed to </a:t>
            </a:r>
            <a:r>
              <a:rPr lang="en-US" dirty="0"/>
              <a:t>continuity, he may not want to </a:t>
            </a:r>
            <a:r>
              <a:rPr lang="en-US" i="1" dirty="0"/>
              <a:t>argue from </a:t>
            </a:r>
            <a:r>
              <a:rPr lang="en-US" dirty="0"/>
              <a:t>it.  He can hold that the Passivity argument is sufficient to establish the existence of God, and that God’s existence guarantees continuity (because God’s mind contains all ideas, or more precisely their “archetypes”).</a:t>
            </a:r>
          </a:p>
          <a:p>
            <a:r>
              <a:rPr lang="en-US" dirty="0"/>
              <a:t>On the other hand, the idea that objects are always “out there” waiting to be perceived does seem to ease to way to the conclusion that the “other spirit” must be infinite and omnipresent.</a:t>
            </a:r>
          </a:p>
          <a:p>
            <a:r>
              <a:rPr lang="en-US" dirty="0"/>
              <a:t>My </a:t>
            </a:r>
            <a:r>
              <a:rPr lang="en-US" i="1" dirty="0"/>
              <a:t>suspicion </a:t>
            </a:r>
            <a:r>
              <a:rPr lang="en-US" dirty="0"/>
              <a:t>is that Berkeley is not fully clear about his relation to these the two arguments.</a:t>
            </a:r>
          </a:p>
          <a:p>
            <a:endParaRPr lang="en-US" dirty="0"/>
          </a:p>
        </p:txBody>
      </p:sp>
    </p:spTree>
    <p:extLst>
      <p:ext uri="{BB962C8B-B14F-4D97-AF65-F5344CB8AC3E}">
        <p14:creationId xmlns:p14="http://schemas.microsoft.com/office/powerpoint/2010/main" val="343525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for the Master Argument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has been repeatedly demonstrated that sensible qualities are ideas. But no idea can exist unless it is “in a mind”. Nor can an idea be produced by anything other than a mind.</a:t>
            </a:r>
          </a:p>
          <a:p>
            <a:r>
              <a:rPr lang="en-US" dirty="0" smtClean="0"/>
              <a:t>By contrast, there is no problem in conceiving that ideas exist in minds and are produced by them.</a:t>
            </a:r>
          </a:p>
          <a:p>
            <a:r>
              <a:rPr lang="en-US" dirty="0" smtClean="0"/>
              <a:t>Berkeley is setting up his deepest argument against “materialism”. </a:t>
            </a:r>
            <a:r>
              <a:rPr lang="en-US" b="1" dirty="0" smtClean="0"/>
              <a:t>Immaterialism is a coherent position. Materialism isn’t</a:t>
            </a:r>
            <a:r>
              <a:rPr lang="en-US" dirty="0" smtClean="0"/>
              <a:t>.</a:t>
            </a:r>
          </a:p>
          <a:p>
            <a:r>
              <a:rPr lang="en-US" dirty="0" smtClean="0"/>
              <a:t>But first he re-iterates the Passivity Argument for the existence of God.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Order of Things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Passivity </a:t>
            </a:r>
            <a:r>
              <a:rPr lang="en-US" dirty="0"/>
              <a:t>implies the existence of another spirit (mind).  But it is from the “variety, order and manner” of his sensible impressions that </a:t>
            </a:r>
            <a:r>
              <a:rPr lang="en-US" dirty="0" err="1"/>
              <a:t>Philonous</a:t>
            </a:r>
            <a:r>
              <a:rPr lang="en-US" dirty="0"/>
              <a:t> concludes that this other spirit is “wise, powerful and good beyond comprehension.</a:t>
            </a:r>
            <a:r>
              <a:rPr lang="en-US" dirty="0" smtClean="0"/>
              <a:t>”</a:t>
            </a:r>
          </a:p>
          <a:p>
            <a:r>
              <a:rPr lang="en-US" dirty="0" smtClean="0"/>
              <a:t>This new wrinkle speaks to the objection that the simple Passivity Argument is not </a:t>
            </a:r>
            <a:r>
              <a:rPr lang="en-US" i="1" dirty="0" smtClean="0"/>
              <a:t>per se </a:t>
            </a:r>
            <a:r>
              <a:rPr lang="en-US" dirty="0" smtClean="0"/>
              <a:t>an argument for the existence of God.</a:t>
            </a:r>
          </a:p>
          <a:p>
            <a:r>
              <a:rPr lang="en-US" dirty="0" smtClean="0"/>
              <a:t>The price is that, contrary </a:t>
            </a:r>
            <a:r>
              <a:rPr lang="en-US" dirty="0"/>
              <a:t>to his earlier claim, Berkeley’s argument is not independent of the Argument from Design.</a:t>
            </a:r>
          </a:p>
          <a:p>
            <a:endParaRPr lang="en-US" dirty="0"/>
          </a:p>
        </p:txBody>
      </p:sp>
    </p:spTree>
    <p:extLst>
      <p:ext uri="{BB962C8B-B14F-4D97-AF65-F5344CB8AC3E}">
        <p14:creationId xmlns:p14="http://schemas.microsoft.com/office/powerpoint/2010/main" val="368377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Materialist’s Dilemma (1)</a:t>
            </a:r>
            <a:endParaRPr lang="en-US" dirty="0"/>
          </a:p>
        </p:txBody>
      </p:sp>
      <p:sp>
        <p:nvSpPr>
          <p:cNvPr id="3" name="Content Placeholder 2"/>
          <p:cNvSpPr>
            <a:spLocks noGrp="1"/>
          </p:cNvSpPr>
          <p:nvPr>
            <p:ph idx="1"/>
          </p:nvPr>
        </p:nvSpPr>
        <p:spPr/>
        <p:txBody>
          <a:bodyPr>
            <a:normAutofit/>
          </a:bodyPr>
          <a:lstStyle/>
          <a:p>
            <a:r>
              <a:rPr lang="en-US" dirty="0" smtClean="0"/>
              <a:t>The rest of the Second Dialogue is taken up with </a:t>
            </a:r>
            <a:r>
              <a:rPr lang="en-US" dirty="0" err="1" smtClean="0"/>
              <a:t>Hylas’s</a:t>
            </a:r>
            <a:r>
              <a:rPr lang="en-US" dirty="0" smtClean="0"/>
              <a:t> increasingly desperate attempts to hold on to some role for material substance.</a:t>
            </a:r>
          </a:p>
          <a:p>
            <a:r>
              <a:rPr lang="en-US" dirty="0" smtClean="0"/>
              <a:t>Having admitted that sensible qualities are idea, the materialist </a:t>
            </a:r>
            <a:r>
              <a:rPr lang="en-US" dirty="0" err="1" smtClean="0"/>
              <a:t>Hylas</a:t>
            </a:r>
            <a:r>
              <a:rPr lang="en-US" dirty="0"/>
              <a:t> </a:t>
            </a:r>
            <a:r>
              <a:rPr lang="en-US" dirty="0" smtClean="0"/>
              <a:t>is caught in a dilemma: talk of “material substance” is either </a:t>
            </a:r>
            <a:r>
              <a:rPr lang="en-US" b="1" dirty="0" smtClean="0"/>
              <a:t>contradictory or empty </a:t>
            </a:r>
            <a:r>
              <a:rPr lang="en-US" dirty="0" smtClean="0"/>
              <a:t>(meaningless).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Horn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first horn </a:t>
            </a:r>
            <a:r>
              <a:rPr lang="en-US" dirty="0" smtClean="0"/>
              <a:t>itself involves </a:t>
            </a:r>
            <a:r>
              <a:rPr lang="en-US" dirty="0"/>
              <a:t>a </a:t>
            </a:r>
            <a:r>
              <a:rPr lang="en-US" dirty="0" smtClean="0"/>
              <a:t>dilemma.</a:t>
            </a:r>
          </a:p>
          <a:p>
            <a:r>
              <a:rPr lang="en-US" dirty="0" smtClean="0"/>
              <a:t>If </a:t>
            </a:r>
            <a:r>
              <a:rPr lang="en-US" dirty="0" err="1" smtClean="0"/>
              <a:t>Hylas</a:t>
            </a:r>
            <a:r>
              <a:rPr lang="en-US" dirty="0" smtClean="0"/>
              <a:t> can conceive matter or explain what material substance is supposed to be he must either (a) conceive matter </a:t>
            </a:r>
            <a:r>
              <a:rPr lang="en-US" i="1" dirty="0" smtClean="0"/>
              <a:t>in itself</a:t>
            </a:r>
            <a:r>
              <a:rPr lang="en-US" dirty="0" smtClean="0"/>
              <a:t>  or (b) conceive it </a:t>
            </a:r>
            <a:r>
              <a:rPr lang="en-US" i="1" dirty="0" smtClean="0"/>
              <a:t>relationally</a:t>
            </a:r>
            <a:r>
              <a:rPr lang="en-US" dirty="0" smtClean="0"/>
              <a:t> as the cause of ideas.</a:t>
            </a:r>
          </a:p>
          <a:p>
            <a:r>
              <a:rPr lang="en-US" dirty="0" smtClean="0"/>
              <a:t>Taking option (a)</a:t>
            </a:r>
            <a:r>
              <a:rPr lang="en-US" dirty="0"/>
              <a:t> </a:t>
            </a:r>
            <a:r>
              <a:rPr lang="en-US" dirty="0" smtClean="0"/>
              <a:t>requires conceiving matter in </a:t>
            </a:r>
            <a:r>
              <a:rPr lang="en-US" dirty="0"/>
              <a:t>terms of its (supposed) sensible qualities.  But sensible qualities are </a:t>
            </a:r>
            <a:r>
              <a:rPr lang="en-US" dirty="0" smtClean="0"/>
              <a:t>ideas; </a:t>
            </a:r>
            <a:r>
              <a:rPr lang="en-US" dirty="0"/>
              <a:t>and to attribute </a:t>
            </a:r>
            <a:r>
              <a:rPr lang="en-US" dirty="0" smtClean="0"/>
              <a:t>ideas (conscious states) </a:t>
            </a:r>
            <a:r>
              <a:rPr lang="en-US" dirty="0"/>
              <a:t>to what is by definition </a:t>
            </a:r>
            <a:r>
              <a:rPr lang="en-US" dirty="0" smtClean="0"/>
              <a:t>‘unthinking’ </a:t>
            </a:r>
            <a:r>
              <a:rPr lang="en-US" dirty="0"/>
              <a:t>is a </a:t>
            </a:r>
            <a:r>
              <a:rPr lang="en-US" dirty="0" smtClean="0"/>
              <a:t>contradiction.</a:t>
            </a:r>
          </a:p>
          <a:p>
            <a:r>
              <a:rPr lang="en-US" dirty="0" smtClean="0"/>
              <a:t>Taking option (b) entails attributing </a:t>
            </a:r>
            <a:r>
              <a:rPr lang="en-US" dirty="0"/>
              <a:t>activity to what is by definition passive, another contradiction.</a:t>
            </a:r>
          </a:p>
          <a:p>
            <a:endParaRPr lang="en-US" dirty="0"/>
          </a:p>
        </p:txBody>
      </p:sp>
    </p:spTree>
    <p:extLst>
      <p:ext uri="{BB962C8B-B14F-4D97-AF65-F5344CB8AC3E}">
        <p14:creationId xmlns:p14="http://schemas.microsoft.com/office/powerpoint/2010/main" val="219171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Horn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a:t>
            </a:r>
            <a:r>
              <a:rPr lang="en-US" dirty="0" err="1" smtClean="0"/>
              <a:t>Hylas</a:t>
            </a:r>
            <a:r>
              <a:rPr lang="en-US" dirty="0" smtClean="0"/>
              <a:t> accepts the first horn, </a:t>
            </a:r>
            <a:r>
              <a:rPr lang="en-US" dirty="0"/>
              <a:t>but still insists that there is matter, he has no conception of matter other than that of a bare entity.  He cannot say what it is or how it exists. In effect, his talk of matter is completely </a:t>
            </a:r>
            <a:r>
              <a:rPr lang="en-US" i="1" dirty="0"/>
              <a:t>empty</a:t>
            </a:r>
            <a:r>
              <a:rPr lang="en-US" dirty="0" smtClean="0"/>
              <a:t>.</a:t>
            </a:r>
          </a:p>
          <a:p>
            <a:r>
              <a:rPr lang="en-US" dirty="0" smtClean="0"/>
              <a:t>So pick </a:t>
            </a:r>
            <a:r>
              <a:rPr lang="en-US" dirty="0"/>
              <a:t>your poison: the supposed idea of matter is </a:t>
            </a:r>
            <a:r>
              <a:rPr lang="en-US" dirty="0" smtClean="0"/>
              <a:t>either contradictory </a:t>
            </a:r>
            <a:r>
              <a:rPr lang="en-US" dirty="0"/>
              <a:t>or no idea at </a:t>
            </a:r>
            <a:r>
              <a:rPr lang="en-US" dirty="0" smtClean="0"/>
              <a:t>all.</a:t>
            </a:r>
          </a:p>
          <a:p>
            <a:r>
              <a:rPr lang="en-US" dirty="0" smtClean="0"/>
              <a:t>Berkeley’s </a:t>
            </a:r>
            <a:r>
              <a:rPr lang="en-US" dirty="0"/>
              <a:t>deepest argument argument is not epistemological but </a:t>
            </a:r>
            <a:r>
              <a:rPr lang="en-US" i="1" dirty="0"/>
              <a:t>conceptual </a:t>
            </a:r>
            <a:r>
              <a:rPr lang="en-US" dirty="0"/>
              <a:t>(or if you like, metaphysical)</a:t>
            </a:r>
            <a:r>
              <a:rPr lang="en-US" dirty="0" smtClean="0"/>
              <a:t>.  Skepticism is an undesirable consequence of materialism. But it is not Berkeley’s fundamental reason for rejecting materialism.</a:t>
            </a:r>
            <a:endParaRPr lang="en-US" dirty="0"/>
          </a:p>
        </p:txBody>
      </p:sp>
    </p:spTree>
    <p:extLst>
      <p:ext uri="{BB962C8B-B14F-4D97-AF65-F5344CB8AC3E}">
        <p14:creationId xmlns:p14="http://schemas.microsoft.com/office/powerpoint/2010/main" val="3592581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Matter Refuted</a:t>
            </a:r>
            <a:endParaRPr lang="en-US" dirty="0"/>
          </a:p>
        </p:txBody>
      </p:sp>
      <p:sp>
        <p:nvSpPr>
          <p:cNvPr id="3" name="Content Placeholder 2"/>
          <p:cNvSpPr>
            <a:spLocks noGrp="1"/>
          </p:cNvSpPr>
          <p:nvPr>
            <p:ph idx="1"/>
          </p:nvPr>
        </p:nvSpPr>
        <p:spPr/>
        <p:txBody>
          <a:bodyPr/>
          <a:lstStyle/>
          <a:p>
            <a:r>
              <a:rPr lang="en-US" dirty="0" err="1" smtClean="0"/>
              <a:t>Hylas</a:t>
            </a:r>
            <a:r>
              <a:rPr lang="en-US" dirty="0" smtClean="0"/>
              <a:t> gives up: he admits that matter is indefensible.</a:t>
            </a:r>
          </a:p>
          <a:p>
            <a:r>
              <a:rPr lang="en-US" dirty="0" smtClean="0"/>
              <a:t>This leads him to suspect all his other notions. Nothing seemed more certain than the existence of matter, yet this now </a:t>
            </a:r>
            <a:r>
              <a:rPr lang="en-US" dirty="0" err="1" smtClean="0"/>
              <a:t>seems.false</a:t>
            </a:r>
            <a:r>
              <a:rPr lang="en-US" dirty="0" smtClean="0"/>
              <a:t> and absurd.</a:t>
            </a:r>
          </a:p>
          <a:p>
            <a:r>
              <a:rPr lang="en-US" dirty="0" err="1" smtClean="0"/>
              <a:t>Hylas</a:t>
            </a:r>
            <a:r>
              <a:rPr lang="en-US" dirty="0" smtClean="0"/>
              <a:t> is reduced </a:t>
            </a:r>
            <a:r>
              <a:rPr lang="en-US" dirty="0" err="1" smtClean="0"/>
              <a:t>tototal</a:t>
            </a:r>
            <a:r>
              <a:rPr lang="en-US" smtClean="0"/>
              <a:t> skepticism.</a:t>
            </a:r>
            <a:endParaRPr lang="en-US" dirty="0"/>
          </a:p>
        </p:txBody>
      </p:sp>
    </p:spTree>
    <p:extLst>
      <p:ext uri="{BB962C8B-B14F-4D97-AF65-F5344CB8AC3E}">
        <p14:creationId xmlns:p14="http://schemas.microsoft.com/office/powerpoint/2010/main" val="275724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and Brain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Hylas</a:t>
            </a:r>
            <a:r>
              <a:rPr lang="en-US" dirty="0" smtClean="0"/>
              <a:t> finds </a:t>
            </a:r>
            <a:r>
              <a:rPr lang="en-US" dirty="0" err="1" smtClean="0"/>
              <a:t>Philonous’s</a:t>
            </a:r>
            <a:r>
              <a:rPr lang="en-US" dirty="0" smtClean="0"/>
              <a:t> arguments compelling </a:t>
            </a:r>
            <a:r>
              <a:rPr lang="en-US" dirty="0"/>
              <a:t>a</a:t>
            </a:r>
            <a:r>
              <a:rPr lang="en-US" dirty="0" smtClean="0"/>
              <a:t>s long has he concentrates on them.  But at all other times, the modern way of explaining things seems natural and intelligible.</a:t>
            </a:r>
          </a:p>
          <a:p>
            <a:r>
              <a:rPr lang="en-US" dirty="0" smtClean="0"/>
              <a:t>For example, mind (consciousness) depends on ‘motions in the brain’.</a:t>
            </a:r>
          </a:p>
          <a:p>
            <a:r>
              <a:rPr lang="en-US" dirty="0" err="1" smtClean="0"/>
              <a:t>Philonous</a:t>
            </a:r>
            <a:r>
              <a:rPr lang="en-US" dirty="0" smtClean="0"/>
              <a:t>: the </a:t>
            </a:r>
            <a:r>
              <a:rPr lang="en-US" dirty="0"/>
              <a:t>brain is a sensible </a:t>
            </a:r>
            <a:r>
              <a:rPr lang="en-US" dirty="0" smtClean="0"/>
              <a:t>thing; and </a:t>
            </a:r>
            <a:r>
              <a:rPr lang="en-US" dirty="0" err="1" smtClean="0"/>
              <a:t>sensiblew</a:t>
            </a:r>
            <a:r>
              <a:rPr lang="en-US" dirty="0" smtClean="0"/>
              <a:t> things are complexes of perceptions (ideas).</a:t>
            </a:r>
          </a:p>
          <a:p>
            <a:r>
              <a:rPr lang="en-US" dirty="0"/>
              <a:t>T</a:t>
            </a:r>
            <a:r>
              <a:rPr lang="en-US" dirty="0" smtClean="0"/>
              <a:t>he </a:t>
            </a:r>
            <a:r>
              <a:rPr lang="en-US" dirty="0"/>
              <a:t>brain  itself exists only in the </a:t>
            </a:r>
            <a:r>
              <a:rPr lang="en-US" dirty="0" smtClean="0"/>
              <a:t>mind!</a:t>
            </a:r>
          </a:p>
          <a:p>
            <a:endParaRPr lang="en-US" dirty="0"/>
          </a:p>
        </p:txBody>
      </p:sp>
    </p:spTree>
    <p:extLst>
      <p:ext uri="{BB962C8B-B14F-4D97-AF65-F5344CB8AC3E}">
        <p14:creationId xmlns:p14="http://schemas.microsoft.com/office/powerpoint/2010/main" val="371649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 Denied</a:t>
            </a:r>
            <a:endParaRPr lang="en-US" dirty="0"/>
          </a:p>
        </p:txBody>
      </p:sp>
      <p:sp>
        <p:nvSpPr>
          <p:cNvPr id="3" name="Content Placeholder 2"/>
          <p:cNvSpPr>
            <a:spLocks noGrp="1"/>
          </p:cNvSpPr>
          <p:nvPr>
            <p:ph idx="1"/>
          </p:nvPr>
        </p:nvSpPr>
        <p:spPr/>
        <p:txBody>
          <a:bodyPr>
            <a:normAutofit/>
          </a:bodyPr>
          <a:lstStyle/>
          <a:p>
            <a:r>
              <a:rPr lang="en-US" dirty="0" err="1" smtClean="0"/>
              <a:t>Hylas</a:t>
            </a:r>
            <a:r>
              <a:rPr lang="en-US" dirty="0" smtClean="0"/>
              <a:t> agrees that he is a skeptic.</a:t>
            </a:r>
          </a:p>
          <a:p>
            <a:r>
              <a:rPr lang="en-US" dirty="0" err="1" smtClean="0"/>
              <a:t>Philonous</a:t>
            </a:r>
            <a:r>
              <a:rPr lang="en-US" dirty="0" smtClean="0"/>
              <a:t>: “How should those principles be entertained that lead us to think all the visible beauty of the creation a false imaginary glare?” Rightly, men judge such skepticism absurd.</a:t>
            </a:r>
          </a:p>
          <a:p>
            <a:r>
              <a:rPr lang="en-US" dirty="0" err="1" smtClean="0"/>
              <a:t>Hylas</a:t>
            </a:r>
            <a:r>
              <a:rPr lang="en-US" dirty="0" smtClean="0"/>
              <a:t>: you are as much a skeptic as me. He is shocked when </a:t>
            </a:r>
            <a:r>
              <a:rPr lang="en-US" dirty="0" err="1" smtClean="0"/>
              <a:t>Philonous</a:t>
            </a:r>
            <a:r>
              <a:rPr lang="en-US" dirty="0" smtClean="0"/>
              <a:t> demurs.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Existence and Reality</a:t>
            </a:r>
            <a:endParaRPr lang="en-US" dirty="0"/>
          </a:p>
        </p:txBody>
      </p:sp>
      <p:sp>
        <p:nvSpPr>
          <p:cNvPr id="3" name="Content Placeholder 2"/>
          <p:cNvSpPr>
            <a:spLocks noGrp="1"/>
          </p:cNvSpPr>
          <p:nvPr>
            <p:ph idx="1"/>
          </p:nvPr>
        </p:nvSpPr>
        <p:spPr/>
        <p:txBody>
          <a:bodyPr>
            <a:normAutofit lnSpcReduction="10000"/>
          </a:bodyPr>
          <a:lstStyle/>
          <a:p>
            <a:r>
              <a:rPr lang="en-US" dirty="0" err="1"/>
              <a:t>Philonous</a:t>
            </a:r>
            <a:r>
              <a:rPr lang="en-US" dirty="0"/>
              <a:t> points out that he never accepted </a:t>
            </a:r>
            <a:r>
              <a:rPr lang="en-US" dirty="0" err="1"/>
              <a:t>Hylas’s</a:t>
            </a:r>
            <a:r>
              <a:rPr lang="en-US" dirty="0"/>
              <a:t> definition of reality the reality of sensible things in terms of their enjoying an </a:t>
            </a:r>
            <a:r>
              <a:rPr lang="en-US" i="1" dirty="0"/>
              <a:t>absolute</a:t>
            </a:r>
            <a:r>
              <a:rPr lang="en-US" dirty="0"/>
              <a:t> existence “without the mind.</a:t>
            </a:r>
            <a:r>
              <a:rPr lang="en-US" dirty="0" smtClean="0"/>
              <a:t>”</a:t>
            </a:r>
          </a:p>
          <a:p>
            <a:r>
              <a:rPr lang="en-US" dirty="0" smtClean="0"/>
              <a:t>It is true that, in some way, the things I perceive do not depend for their existence on </a:t>
            </a:r>
            <a:r>
              <a:rPr lang="en-US" i="1" dirty="0" smtClean="0"/>
              <a:t>my</a:t>
            </a:r>
            <a:r>
              <a:rPr lang="en-US" dirty="0" smtClean="0"/>
              <a:t> mind.</a:t>
            </a:r>
          </a:p>
          <a:p>
            <a:r>
              <a:rPr lang="en-US" dirty="0" smtClean="0"/>
              <a:t>But this does not entail that they exist independently of </a:t>
            </a:r>
            <a:r>
              <a:rPr lang="en-US" i="1" dirty="0" smtClean="0"/>
              <a:t>all</a:t>
            </a:r>
            <a:r>
              <a:rPr lang="en-US" dirty="0" smtClean="0"/>
              <a:t> minds. </a:t>
            </a:r>
            <a:endParaRPr lang="en-US" dirty="0"/>
          </a:p>
        </p:txBody>
      </p:sp>
    </p:spTree>
    <p:extLst>
      <p:ext uri="{BB962C8B-B14F-4D97-AF65-F5344CB8AC3E}">
        <p14:creationId xmlns:p14="http://schemas.microsoft.com/office/powerpoint/2010/main" val="332439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Philonous</a:t>
            </a:r>
            <a:r>
              <a:rPr lang="en-US" dirty="0"/>
              <a:t>.</a:t>
            </a:r>
            <a:r>
              <a:rPr lang="en-US" dirty="0" smtClean="0"/>
              <a:t> </a:t>
            </a:r>
            <a:r>
              <a:rPr lang="en-US" dirty="0"/>
              <a:t>It is evident that sensible things can exist only in a mind or </a:t>
            </a:r>
            <a:r>
              <a:rPr lang="en-US" dirty="0" smtClean="0"/>
              <a:t>spirit.</a:t>
            </a:r>
          </a:p>
          <a:p>
            <a:r>
              <a:rPr lang="en-US" dirty="0" smtClean="0"/>
              <a:t>But </a:t>
            </a:r>
            <a:r>
              <a:rPr lang="en-US" dirty="0"/>
              <a:t>“seeing that they do not depend on me, and have an existence distinct from being perceived by me, </a:t>
            </a:r>
            <a:r>
              <a:rPr lang="en-US" i="1" dirty="0"/>
              <a:t>there must be some other other mind in which they </a:t>
            </a:r>
            <a:r>
              <a:rPr lang="en-US" i="1" dirty="0" smtClean="0"/>
              <a:t>exist</a:t>
            </a:r>
            <a:r>
              <a:rPr lang="en-US" dirty="0" smtClean="0"/>
              <a:t>. As </a:t>
            </a:r>
            <a:r>
              <a:rPr lang="en-US" dirty="0"/>
              <a:t>sure, therefore, as the sensible world exists, so sure is there an infinite, omnipresent spirit who contains and supports it.</a:t>
            </a:r>
            <a:r>
              <a:rPr lang="en-US" dirty="0" smtClean="0"/>
              <a:t>”</a:t>
            </a:r>
          </a:p>
          <a:p>
            <a:r>
              <a:rPr lang="en-US" dirty="0" smtClean="0"/>
              <a:t>The </a:t>
            </a:r>
            <a:r>
              <a:rPr lang="en-US" dirty="0"/>
              <a:t>very existence of the sensible world logically entails the existence of </a:t>
            </a:r>
            <a:r>
              <a:rPr lang="en-US" dirty="0" smtClean="0"/>
              <a:t>God!</a:t>
            </a:r>
            <a:endParaRPr lang="en-US" dirty="0"/>
          </a:p>
          <a:p>
            <a:endParaRPr lang="en-US" dirty="0"/>
          </a:p>
        </p:txBody>
      </p:sp>
    </p:spTree>
    <p:extLst>
      <p:ext uri="{BB962C8B-B14F-4D97-AF65-F5344CB8AC3E}">
        <p14:creationId xmlns:p14="http://schemas.microsoft.com/office/powerpoint/2010/main" val="94668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and World</a:t>
            </a:r>
            <a:endParaRPr lang="en-US" dirty="0"/>
          </a:p>
        </p:txBody>
      </p:sp>
      <p:sp>
        <p:nvSpPr>
          <p:cNvPr id="3" name="Content Placeholder 2"/>
          <p:cNvSpPr>
            <a:spLocks noGrp="1"/>
          </p:cNvSpPr>
          <p:nvPr>
            <p:ph idx="1"/>
          </p:nvPr>
        </p:nvSpPr>
        <p:spPr/>
        <p:txBody>
          <a:bodyPr>
            <a:normAutofit lnSpcReduction="10000"/>
          </a:bodyPr>
          <a:lstStyle/>
          <a:p>
            <a:r>
              <a:rPr lang="en-US" dirty="0"/>
              <a:t>While Berkeley accepts the Argument from Design (“the beauty and </a:t>
            </a:r>
            <a:r>
              <a:rPr lang="en-US" dirty="0" err="1"/>
              <a:t>usefulnesss</a:t>
            </a:r>
            <a:r>
              <a:rPr lang="en-US" dirty="0"/>
              <a:t> of several parts of creation”), he thinks that his own argument is simpler and more </a:t>
            </a:r>
            <a:r>
              <a:rPr lang="en-US" dirty="0" smtClean="0"/>
              <a:t>direct. But </a:t>
            </a:r>
            <a:r>
              <a:rPr lang="en-US" dirty="0"/>
              <a:t>what exactly is his argument</a:t>
            </a:r>
            <a:r>
              <a:rPr lang="en-US" dirty="0" smtClean="0"/>
              <a:t>?</a:t>
            </a:r>
          </a:p>
          <a:p>
            <a:r>
              <a:rPr lang="en-US" dirty="0" smtClean="0"/>
              <a:t>Clearly, Berkeley infers the existence of God from the existence of the sensible world. However, what he understands by this has been disputed. </a:t>
            </a:r>
            <a:endParaRPr lang="en-US" dirty="0"/>
          </a:p>
        </p:txBody>
      </p:sp>
    </p:spTree>
    <p:extLst>
      <p:ext uri="{BB962C8B-B14F-4D97-AF65-F5344CB8AC3E}">
        <p14:creationId xmlns:p14="http://schemas.microsoft.com/office/powerpoint/2010/main" val="230405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Limerick Version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Said Bishop Berkeley, “My God!</a:t>
            </a:r>
          </a:p>
          <a:p>
            <a:pPr>
              <a:buNone/>
            </a:pPr>
            <a:r>
              <a:rPr lang="en-US" dirty="0" smtClean="0"/>
              <a:t>	It is really exceedingly odd.</a:t>
            </a:r>
          </a:p>
          <a:p>
            <a:pPr>
              <a:buNone/>
            </a:pPr>
            <a:r>
              <a:rPr lang="en-US" dirty="0" smtClean="0"/>
              <a:t>	I don’t see how the tree can continue to be</a:t>
            </a:r>
          </a:p>
          <a:p>
            <a:pPr>
              <a:buNone/>
            </a:pPr>
            <a:r>
              <a:rPr lang="en-US" dirty="0" smtClean="0"/>
              <a:t>	When there’s no one about in the quad.”</a:t>
            </a:r>
          </a:p>
          <a:p>
            <a:r>
              <a:rPr lang="en-US" dirty="0" smtClean="0"/>
              <a:t>He gets a letter.</a:t>
            </a:r>
          </a:p>
          <a:p>
            <a:pPr>
              <a:buNone/>
            </a:pPr>
            <a:r>
              <a:rPr lang="en-US" dirty="0"/>
              <a:t>	</a:t>
            </a:r>
            <a:r>
              <a:rPr lang="en-US" dirty="0" smtClean="0"/>
              <a:t>Dear Sir, It’s your question that’s odd.</a:t>
            </a:r>
          </a:p>
          <a:p>
            <a:pPr>
              <a:buNone/>
            </a:pPr>
            <a:r>
              <a:rPr lang="en-US" dirty="0" smtClean="0"/>
              <a:t>	I am always about in the quad,</a:t>
            </a:r>
          </a:p>
          <a:p>
            <a:pPr>
              <a:buNone/>
            </a:pPr>
            <a:r>
              <a:rPr lang="en-US" dirty="0" smtClean="0"/>
              <a:t>	Which explains how the tree can  continue to be.</a:t>
            </a:r>
          </a:p>
          <a:p>
            <a:pPr>
              <a:buNone/>
            </a:pPr>
            <a:r>
              <a:rPr lang="en-US" dirty="0" smtClean="0"/>
              <a:t>	I remain,</a:t>
            </a:r>
          </a:p>
          <a:p>
            <a:pPr>
              <a:buNone/>
            </a:pPr>
            <a:r>
              <a:rPr lang="en-US" dirty="0" smtClean="0"/>
              <a:t>	Yours faithfully,</a:t>
            </a:r>
          </a:p>
          <a:p>
            <a:pPr>
              <a:buNone/>
            </a:pPr>
            <a:r>
              <a:rPr lang="en-US" dirty="0" smtClean="0"/>
              <a:t>	God.</a:t>
            </a:r>
          </a:p>
          <a:p>
            <a:r>
              <a:rPr lang="en-US" dirty="0" smtClean="0"/>
              <a:t>What is going on here? Two suggestions.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Passivity Argument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smtClean="0"/>
              <a:t>Passivity Argument</a:t>
            </a:r>
            <a:r>
              <a:rPr lang="en-US" dirty="0" smtClean="0"/>
              <a:t>. Generally speaking I do not control (am not the cause of)  my perceptions (ideas). My perceptions must therefore have some other cause.  Since this cause cannot be a material substance, it must be some other will or spirit, infinite and omnipresent, that “causes and supports” them: i.e. God.</a:t>
            </a:r>
          </a:p>
          <a:p>
            <a:r>
              <a:rPr lang="en-US" dirty="0" smtClean="0"/>
              <a:t>This argument works only on the assumptions that (a) whatever exists must have a cause; (b) causes are “active”; (c) activity implies the self-conscious exercise of will.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PSR and Active Causes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Assumption (</a:t>
            </a:r>
            <a:r>
              <a:rPr lang="en-US" dirty="0"/>
              <a:t>a) is a version of the Principle of Sufficient </a:t>
            </a:r>
            <a:r>
              <a:rPr lang="en-US" dirty="0" smtClean="0"/>
              <a:t>Reason.  On </a:t>
            </a:r>
            <a:r>
              <a:rPr lang="en-US" dirty="0"/>
              <a:t>this point Berkeley, the British Empiricist, is at one with the Continental </a:t>
            </a:r>
            <a:r>
              <a:rPr lang="en-US" dirty="0" smtClean="0"/>
              <a:t>Rationalists.</a:t>
            </a:r>
          </a:p>
          <a:p>
            <a:r>
              <a:rPr lang="en-US" dirty="0" smtClean="0"/>
              <a:t>Assumption </a:t>
            </a:r>
            <a:r>
              <a:rPr lang="en-US" dirty="0"/>
              <a:t>(b) i</a:t>
            </a:r>
            <a:r>
              <a:rPr lang="en-US" dirty="0" smtClean="0"/>
              <a:t>s </a:t>
            </a:r>
            <a:r>
              <a:rPr lang="en-US" dirty="0"/>
              <a:t>widely shared in the early modern </a:t>
            </a:r>
            <a:r>
              <a:rPr lang="en-US" dirty="0" smtClean="0"/>
              <a:t>period.</a:t>
            </a:r>
          </a:p>
          <a:p>
            <a:pPr marL="914400" lvl="1" indent="-514350">
              <a:buAutoNum type="arabicParenBoth"/>
            </a:pPr>
            <a:r>
              <a:rPr lang="en-US" dirty="0" smtClean="0"/>
              <a:t>It </a:t>
            </a:r>
            <a:r>
              <a:rPr lang="en-US" dirty="0"/>
              <a:t>i</a:t>
            </a:r>
            <a:r>
              <a:rPr lang="en-US" dirty="0" smtClean="0"/>
              <a:t>s </a:t>
            </a:r>
            <a:r>
              <a:rPr lang="en-US" dirty="0"/>
              <a:t>generally agreed that </a:t>
            </a:r>
            <a:r>
              <a:rPr lang="en-US" dirty="0" smtClean="0"/>
              <a:t>mechanical causation </a:t>
            </a:r>
            <a:r>
              <a:rPr lang="en-US" i="1" dirty="0" smtClean="0"/>
              <a:t>transfers</a:t>
            </a:r>
            <a:r>
              <a:rPr lang="en-US" dirty="0" smtClean="0"/>
              <a:t> </a:t>
            </a:r>
            <a:r>
              <a:rPr lang="en-US" dirty="0"/>
              <a:t>motion but </a:t>
            </a:r>
            <a:r>
              <a:rPr lang="en-US" dirty="0" smtClean="0"/>
              <a:t>does </a:t>
            </a:r>
            <a:r>
              <a:rPr lang="en-US" dirty="0"/>
              <a:t>not </a:t>
            </a:r>
            <a:r>
              <a:rPr lang="en-US" i="1" dirty="0"/>
              <a:t>create</a:t>
            </a:r>
            <a:r>
              <a:rPr lang="en-US" dirty="0"/>
              <a:t> </a:t>
            </a:r>
            <a:r>
              <a:rPr lang="en-US" dirty="0" smtClean="0"/>
              <a:t>it.</a:t>
            </a:r>
          </a:p>
          <a:p>
            <a:pPr marL="914400" lvl="1" indent="-514350">
              <a:buAutoNum type="arabicParenBoth"/>
            </a:pPr>
            <a:r>
              <a:rPr lang="en-US" dirty="0"/>
              <a:t>T</a:t>
            </a:r>
            <a:r>
              <a:rPr lang="en-US" dirty="0" smtClean="0"/>
              <a:t>here </a:t>
            </a:r>
            <a:r>
              <a:rPr lang="en-US" dirty="0"/>
              <a:t>is no “intelligible” connection between physical and mental events. </a:t>
            </a:r>
            <a:r>
              <a:rPr lang="en-US" dirty="0" smtClean="0"/>
              <a:t>Or </a:t>
            </a:r>
            <a:r>
              <a:rPr lang="en-US" dirty="0"/>
              <a:t>in Berkeley’s view, even between mental </a:t>
            </a:r>
            <a:r>
              <a:rPr lang="en-US" dirty="0" smtClean="0"/>
              <a:t>events/states </a:t>
            </a:r>
            <a:r>
              <a:rPr lang="en-US" dirty="0"/>
              <a:t>and other mental </a:t>
            </a:r>
            <a:r>
              <a:rPr lang="en-US" dirty="0" smtClean="0"/>
              <a:t>events.</a:t>
            </a:r>
          </a:p>
          <a:p>
            <a:pPr marL="914400" lvl="1" indent="-514350">
              <a:buAutoNum type="arabicParenBoth"/>
            </a:pPr>
            <a:r>
              <a:rPr lang="en-US" dirty="0" smtClean="0"/>
              <a:t>So the only active causes are ‘spirits’ (minds) themselves.</a:t>
            </a:r>
            <a:endParaRPr lang="en-US" dirty="0"/>
          </a:p>
          <a:p>
            <a:endParaRPr lang="en-US" dirty="0"/>
          </a:p>
        </p:txBody>
      </p:sp>
    </p:spTree>
    <p:extLst>
      <p:ext uri="{BB962C8B-B14F-4D97-AF65-F5344CB8AC3E}">
        <p14:creationId xmlns:p14="http://schemas.microsoft.com/office/powerpoint/2010/main" val="266432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1601</TotalTime>
  <Words>1581</Words>
  <Application>Microsoft Office PowerPoint</Application>
  <PresentationFormat>On-screen Show (4:3)</PresentationFormat>
  <Paragraphs>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Berkeley 2</vt:lpstr>
      <vt:lpstr>Mind and Brain</vt:lpstr>
      <vt:lpstr>Skepticism Denied</vt:lpstr>
      <vt:lpstr>Existence and Reality</vt:lpstr>
      <vt:lpstr>God</vt:lpstr>
      <vt:lpstr>God and World</vt:lpstr>
      <vt:lpstr>The Limerick Version</vt:lpstr>
      <vt:lpstr>The Passivity Argument</vt:lpstr>
      <vt:lpstr>PSR and Active Causes</vt:lpstr>
      <vt:lpstr>Mind and Will</vt:lpstr>
      <vt:lpstr>God as the Cause of Ideas</vt:lpstr>
      <vt:lpstr>The Continuity Argument</vt:lpstr>
      <vt:lpstr>Problems with Contintuity</vt:lpstr>
      <vt:lpstr>Preparing for the Master Argument</vt:lpstr>
      <vt:lpstr>The Order of Things</vt:lpstr>
      <vt:lpstr>The Materialist’s Dilemma (1)</vt:lpstr>
      <vt:lpstr>The First Horn</vt:lpstr>
      <vt:lpstr>The Second Horn</vt:lpstr>
      <vt:lpstr>Matter Refuted</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Berkeley 2</dc:title>
  <dc:creator>Michael Williams</dc:creator>
  <cp:lastModifiedBy>Matthew O'Dowd</cp:lastModifiedBy>
  <cp:revision>45</cp:revision>
  <dcterms:created xsi:type="dcterms:W3CDTF">2013-04-08T15:01:25Z</dcterms:created>
  <dcterms:modified xsi:type="dcterms:W3CDTF">2017-05-13T19:50:50Z</dcterms:modified>
</cp:coreProperties>
</file>