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63" r:id="rId4"/>
    <p:sldId id="282" r:id="rId5"/>
    <p:sldId id="264" r:id="rId6"/>
    <p:sldId id="288" r:id="rId7"/>
    <p:sldId id="283" r:id="rId8"/>
    <p:sldId id="265" r:id="rId9"/>
    <p:sldId id="285" r:id="rId10"/>
    <p:sldId id="284" r:id="rId11"/>
    <p:sldId id="266" r:id="rId12"/>
    <p:sldId id="267" r:id="rId13"/>
    <p:sldId id="268" r:id="rId14"/>
    <p:sldId id="271" r:id="rId15"/>
    <p:sldId id="269" r:id="rId16"/>
    <p:sldId id="270" r:id="rId17"/>
    <p:sldId id="286" r:id="rId18"/>
    <p:sldId id="28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1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9BB62-74F8-3B43-817B-4D70EBDD0818}" type="datetimeFigureOut">
              <a:rPr lang="en-US" smtClean="0"/>
              <a:pPr/>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E9BB62-74F8-3B43-817B-4D70EBDD0818}" type="datetimeFigureOut">
              <a:rPr lang="en-US" smtClean="0"/>
              <a:pPr/>
              <a:t>4/10/17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E9BB62-74F8-3B43-817B-4D70EBDD0818}" type="datetimeFigureOut">
              <a:rPr lang="en-US" smtClean="0"/>
              <a:pPr/>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E9BB62-74F8-3B43-817B-4D70EBDD0818}" type="datetimeFigureOut">
              <a:rPr lang="en-US" smtClean="0"/>
              <a:pPr/>
              <a:t>4/10/17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9BB62-74F8-3B43-817B-4D70EBDD0818}" type="datetimeFigureOut">
              <a:rPr lang="en-US" smtClean="0"/>
              <a:pPr/>
              <a:t>4/10/17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9BB62-74F8-3B43-817B-4D70EBDD0818}" type="datetimeFigureOut">
              <a:rPr lang="en-US" smtClean="0"/>
              <a:pPr/>
              <a:t>4/10/17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9BB62-74F8-3B43-817B-4D70EBDD0818}" type="datetimeFigureOut">
              <a:rPr lang="en-US" smtClean="0"/>
              <a:pPr/>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9BB62-74F8-3B43-817B-4D70EBDD0818}" type="datetimeFigureOut">
              <a:rPr lang="en-US" smtClean="0"/>
              <a:pPr/>
              <a:t>4/10/17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22EC0-4E2E-3C4B-BE17-94A1EDE51E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9BB62-74F8-3B43-817B-4D70EBDD0818}" type="datetimeFigureOut">
              <a:rPr lang="en-US" smtClean="0"/>
              <a:pPr/>
              <a:t>4/10/17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22EC0-4E2E-3C4B-BE17-94A1EDE51E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Berkeley 3</a:t>
            </a:r>
            <a:endParaRPr lang="en-US" dirty="0"/>
          </a:p>
        </p:txBody>
      </p:sp>
      <p:sp>
        <p:nvSpPr>
          <p:cNvPr id="3" name="Subtitle 2"/>
          <p:cNvSpPr>
            <a:spLocks noGrp="1"/>
          </p:cNvSpPr>
          <p:nvPr>
            <p:ph type="subTitle" idx="1"/>
          </p:nvPr>
        </p:nvSpPr>
        <p:spPr/>
        <p:txBody>
          <a:bodyPr/>
          <a:lstStyle/>
          <a:p>
            <a:r>
              <a:rPr lang="en-US" dirty="0" smtClean="0"/>
              <a:t>Problems for Idealism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Difference?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Is Berkeley applying double standards? He argued that we have no idea of matter. Now he admits that we have no idea of spirit. What’s the difference</a:t>
            </a:r>
            <a:r>
              <a:rPr lang="en-US" dirty="0" smtClean="0"/>
              <a:t>?</a:t>
            </a:r>
          </a:p>
          <a:p>
            <a:r>
              <a:rPr lang="en-US" dirty="0" smtClean="0"/>
              <a:t>This question </a:t>
            </a:r>
            <a:r>
              <a:rPr lang="en-US" dirty="0"/>
              <a:t>reveals the importance of Berkeley’s </a:t>
            </a:r>
            <a:r>
              <a:rPr lang="en-US" dirty="0" smtClean="0"/>
              <a:t>argument against matter being conceptual rather than merely epistemological. If </a:t>
            </a:r>
            <a:r>
              <a:rPr lang="en-US" dirty="0"/>
              <a:t>we try to add any content to the idea of </a:t>
            </a:r>
            <a:r>
              <a:rPr lang="en-US" dirty="0" smtClean="0"/>
              <a:t>matter as </a:t>
            </a:r>
            <a:r>
              <a:rPr lang="en-US" i="1" dirty="0" smtClean="0"/>
              <a:t>material</a:t>
            </a:r>
            <a:r>
              <a:rPr lang="en-US" dirty="0" smtClean="0"/>
              <a:t> substance </a:t>
            </a:r>
            <a:r>
              <a:rPr lang="en-US" dirty="0"/>
              <a:t>we are drawn into contradictions. We attribute conscious states to what is by definition incapable of </a:t>
            </a:r>
            <a:r>
              <a:rPr lang="en-US" dirty="0" smtClean="0"/>
              <a:t>feeling; and </a:t>
            </a:r>
            <a:r>
              <a:rPr lang="en-US" dirty="0"/>
              <a:t>we attribute active power to what </a:t>
            </a:r>
            <a:r>
              <a:rPr lang="en-US" dirty="0" smtClean="0"/>
              <a:t>is utterly passive.</a:t>
            </a:r>
          </a:p>
          <a:p>
            <a:r>
              <a:rPr lang="en-US" dirty="0" smtClean="0"/>
              <a:t>There </a:t>
            </a:r>
            <a:r>
              <a:rPr lang="en-US" dirty="0"/>
              <a:t>are no counterpart problems for </a:t>
            </a:r>
            <a:r>
              <a:rPr lang="en-US" dirty="0" smtClean="0"/>
              <a:t>of minds (as </a:t>
            </a:r>
            <a:r>
              <a:rPr lang="en-US" i="1" dirty="0" smtClean="0"/>
              <a:t>spiritual</a:t>
            </a:r>
            <a:r>
              <a:rPr lang="en-US" dirty="0" smtClean="0"/>
              <a:t> substances). </a:t>
            </a:r>
            <a:r>
              <a:rPr lang="en-US" dirty="0"/>
              <a:t>W</a:t>
            </a:r>
            <a:r>
              <a:rPr lang="en-US" dirty="0" smtClean="0"/>
              <a:t>e </a:t>
            </a:r>
            <a:r>
              <a:rPr lang="en-US" dirty="0"/>
              <a:t>can conceive what minds are like </a:t>
            </a:r>
            <a:r>
              <a:rPr lang="en-US" dirty="0" smtClean="0"/>
              <a:t>(through the ideas that come to them) and </a:t>
            </a:r>
            <a:r>
              <a:rPr lang="en-US" dirty="0"/>
              <a:t>what they do.</a:t>
            </a:r>
          </a:p>
          <a:p>
            <a:endParaRPr lang="en-US" dirty="0"/>
          </a:p>
        </p:txBody>
      </p:sp>
    </p:spTree>
    <p:extLst>
      <p:ext uri="{BB962C8B-B14F-4D97-AF65-F5344CB8AC3E}">
        <p14:creationId xmlns:p14="http://schemas.microsoft.com/office/powerpoint/2010/main" val="338726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Appearance and Reality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all ideas are perceptions of </a:t>
            </a:r>
            <a:r>
              <a:rPr lang="en-US" i="1" dirty="0" smtClean="0"/>
              <a:t>real things: there are</a:t>
            </a:r>
            <a:r>
              <a:rPr lang="en-US" dirty="0" smtClean="0"/>
              <a:t> mere imaginings and dreams. How do we make the distinction?</a:t>
            </a:r>
          </a:p>
          <a:p>
            <a:r>
              <a:rPr lang="en-US" dirty="0" smtClean="0"/>
              <a:t>With respect to mere imaginings, perceptions of real things are more vivid, are independent of our will. With respect to dreams, though dream-experience may be vivid, it it less coherent than perception.</a:t>
            </a:r>
          </a:p>
          <a:p>
            <a:r>
              <a:rPr lang="en-US" dirty="0" smtClean="0"/>
              <a:t>For Berkeley, the distinction between reality and (mere) appearance is </a:t>
            </a:r>
            <a:r>
              <a:rPr lang="en-US" b="1" dirty="0" smtClean="0"/>
              <a:t>made within experience</a:t>
            </a:r>
            <a:r>
              <a:rPr lang="en-US" dirty="0" smtClean="0"/>
              <a:t> (between what we find to be vivid and orderly and what is fleeting, faint and unstable). It is NOT a contrast between experience and something to which it may or may not correspond.  Materialism, not immaterialism, detracts from the reality of things, as the arguments of skeptics make plain.</a:t>
            </a:r>
          </a:p>
          <a:p>
            <a:r>
              <a:rPr lang="en-US" dirty="0" err="1" smtClean="0"/>
              <a:t>Philonous</a:t>
            </a:r>
            <a:r>
              <a:rPr lang="en-US" dirty="0" smtClean="0"/>
              <a:t> admits that it sounds odd to speak of ideas where we ordinarily speak of things. But this is nothing compared with the conceptual problems inherent in the very idea of matter.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Theological Problems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God is the cause of everything that happens, isn’t God responsible for all the evil in the world? Replies. (a) This problem is not specific to immaterialism.  (</a:t>
            </a:r>
            <a:r>
              <a:rPr lang="en-US" dirty="0" err="1" smtClean="0"/>
              <a:t>b</a:t>
            </a:r>
            <a:r>
              <a:rPr lang="en-US" dirty="0" smtClean="0"/>
              <a:t>) </a:t>
            </a:r>
            <a:r>
              <a:rPr lang="en-US" dirty="0" err="1" smtClean="0"/>
              <a:t>Philonous</a:t>
            </a:r>
            <a:r>
              <a:rPr lang="en-US" dirty="0" smtClean="0"/>
              <a:t> never claimed that God is the sole cause of everything that happens.  Human volition also plays a role.</a:t>
            </a:r>
          </a:p>
          <a:p>
            <a:r>
              <a:rPr lang="en-US" dirty="0" smtClean="0"/>
              <a:t>(But it isn’t altogether clear how Berkeley understands action in the world. Do we send signals to God, who then produces appropriate perceptions?)</a:t>
            </a:r>
          </a:p>
          <a:p>
            <a:r>
              <a:rPr lang="en-US" dirty="0" smtClean="0"/>
              <a:t>If all ideas exist in God, must not God experience pain and other human imperfections (contradicting Divine perfection)? Reply, to say that God understands all things is not say say that he experiences them as we do. In us, pain is bound up with bodily awareness. Not so, in God’s case.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smtClean="0"/>
              <a:t>Doesn’t physics relate certain fundamental quantities (gravity, momentum) to quantity of matter? Reply. Not in  the materialist’s supposed sense of “matter” as material substance.</a:t>
            </a:r>
          </a:p>
          <a:p>
            <a:r>
              <a:rPr lang="en-US" sz="9600" dirty="0" smtClean="0"/>
              <a:t>Newton’s laws relate gravitational attraction and momentum to mass, as well as to distance and velocity.  These are all empirically measurable (observable) quantities, ascertained with the use of balances, rulers, clocks, etc.</a:t>
            </a:r>
          </a:p>
          <a:p>
            <a:r>
              <a:rPr lang="en-US" sz="9600" dirty="0" smtClean="0"/>
              <a:t>Berkeley is an important pioneer of the position in philosophy of science that today we call “instrumentalism.” According to this view, the business of science is not to speculate about unobservable entities but to systematize and predict observations by brining them under laws (“the explication of phenomena.”)</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Politics and Philosophy</a:t>
            </a:r>
            <a:endParaRPr lang="en-US" dirty="0"/>
          </a:p>
        </p:txBody>
      </p:sp>
      <p:sp>
        <p:nvSpPr>
          <p:cNvPr id="3" name="Content Placeholder 2"/>
          <p:cNvSpPr>
            <a:spLocks noGrp="1"/>
          </p:cNvSpPr>
          <p:nvPr>
            <p:ph idx="1"/>
          </p:nvPr>
        </p:nvSpPr>
        <p:spPr/>
        <p:txBody>
          <a:bodyPr>
            <a:normAutofit fontScale="92500"/>
          </a:bodyPr>
          <a:lstStyle/>
          <a:p>
            <a:r>
              <a:rPr lang="en-US" dirty="0"/>
              <a:t>That so many educated people talk about matter does not make God a deceiver. The belief in matter (as opposed to ordinary things) is not universal. It is a philosopher’s conceit.</a:t>
            </a:r>
          </a:p>
          <a:p>
            <a:r>
              <a:rPr lang="en-US" dirty="0"/>
              <a:t>It is always dangerous to upset established opinions. Reply. Innovations in government are dangerous; in philosophy not so much. And when immaterialism is understood, it can be seen to be a support of religion, thus friendly to good order.</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Public World: </a:t>
            </a:r>
            <a:r>
              <a:rPr lang="en-US" dirty="0" err="1" smtClean="0"/>
              <a:t>Intersubjectivity</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Hylas</a:t>
            </a:r>
            <a:r>
              <a:rPr lang="en-US" dirty="0" smtClean="0"/>
              <a:t> raises a serious difficulty. It is part of our ordinary, commonsense conception of the world that </a:t>
            </a:r>
            <a:r>
              <a:rPr lang="en-US" i="1" dirty="0" smtClean="0"/>
              <a:t>different </a:t>
            </a:r>
            <a:r>
              <a:rPr lang="en-US" dirty="0" smtClean="0"/>
              <a:t>people can see the </a:t>
            </a:r>
            <a:r>
              <a:rPr lang="en-US" i="1" dirty="0" smtClean="0"/>
              <a:t>same </a:t>
            </a:r>
            <a:r>
              <a:rPr lang="en-US" dirty="0" smtClean="0"/>
              <a:t>objects (from different positions or at different time).  Objects are </a:t>
            </a:r>
            <a:r>
              <a:rPr lang="en-US" i="1" dirty="0" smtClean="0"/>
              <a:t>public</a:t>
            </a:r>
            <a:r>
              <a:rPr lang="en-US" dirty="0" smtClean="0"/>
              <a:t>, but ideas are </a:t>
            </a:r>
            <a:r>
              <a:rPr lang="en-US" i="1" dirty="0" smtClean="0"/>
              <a:t>private</a:t>
            </a:r>
            <a:r>
              <a:rPr lang="en-US" dirty="0" smtClean="0"/>
              <a:t>.</a:t>
            </a:r>
          </a:p>
          <a:p>
            <a:r>
              <a:rPr lang="en-US" dirty="0" err="1" smtClean="0"/>
              <a:t>Philonous</a:t>
            </a:r>
            <a:r>
              <a:rPr lang="en-US" dirty="0" smtClean="0"/>
              <a:t> goes on the offensive. “Same” can and ordinarily does mean “similar”.  In this sense, several people can perceive the same thing: i.e. they can have similar experiences. But whether different people can perceive the same thing in the “philosopher’s abstracted sense of </a:t>
            </a:r>
            <a:r>
              <a:rPr lang="en-US" i="1" dirty="0" smtClean="0"/>
              <a:t>identity</a:t>
            </a:r>
            <a:r>
              <a:rPr lang="en-US" dirty="0" smtClean="0"/>
              <a:t>” is another matter. Identity is convention and disputes about identity are verbal? Suppose we remodel the interior of a house while leaving its outer walls untouched. Is this the same house? There is no substantive issue here.</a:t>
            </a:r>
          </a:p>
          <a:p>
            <a:r>
              <a:rPr lang="en-US" dirty="0" smtClean="0"/>
              <a:t>This is very weak. If I at my house from the street, while you hover above it in a helicopter, our experiences may be very dissimilar. I see mostly red brick.  All you see is grey slate. But we are seeing one and the same house from different points of view. Nothing Berkeley puts into the mouth of </a:t>
            </a:r>
            <a:r>
              <a:rPr lang="en-US" dirty="0" err="1" smtClean="0"/>
              <a:t>Philonous</a:t>
            </a:r>
            <a:r>
              <a:rPr lang="en-US" dirty="0" smtClean="0"/>
              <a:t> speaks to the problem of </a:t>
            </a:r>
            <a:r>
              <a:rPr lang="en-US" dirty="0" err="1" smtClean="0"/>
              <a:t>intersubjectivity</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at the Creation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Immaterialism cannot be reconciled with Scripture. When God created the world, he did not create </a:t>
            </a:r>
            <a:r>
              <a:rPr lang="en-US" i="1" dirty="0" smtClean="0"/>
              <a:t>ideas</a:t>
            </a:r>
            <a:r>
              <a:rPr lang="en-US" dirty="0" smtClean="0"/>
              <a:t>. He created real things: corporeal substances.</a:t>
            </a:r>
          </a:p>
          <a:p>
            <a:r>
              <a:rPr lang="en-US" dirty="0" smtClean="0"/>
              <a:t>God created the Earth, the Sun, the Moon and the stars. These are sensible things, and sensible things are ideas, not corporeal substances. The idea of such substances has been repeatedly exploded and can’t be used to interpret Scripture.</a:t>
            </a:r>
          </a:p>
          <a:p>
            <a:r>
              <a:rPr lang="en-US" dirty="0" smtClean="0"/>
              <a:t>What is it for things to begin to exist? The claim cannot be that the creation involves God’s ideas: He has His ideas eternally. We must therefore be talking about something that relates to God’s creatures. The beginning of existence, with regard to created things, consists in their </a:t>
            </a:r>
            <a:r>
              <a:rPr lang="en-US" i="1" dirty="0" err="1" smtClean="0"/>
              <a:t>perceivability</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versus Categorical</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This brings out a peculiar feature of Berkeley’s view and its more contemporary successors. As </a:t>
            </a:r>
            <a:r>
              <a:rPr lang="en-US" dirty="0" err="1"/>
              <a:t>Philonous</a:t>
            </a:r>
            <a:r>
              <a:rPr lang="en-US" dirty="0"/>
              <a:t> concedes, he has only provided a “relative” or “hypothetical” notion of existence. More technically, what God does is to decree the truth of a vast number of counterfactual conditional conditions to the effect that if such and such finite spirits (observers) had been around, they would have enjoyed such and such perceptual experiences. But these conditionals have no categorical basis..</a:t>
            </a:r>
          </a:p>
          <a:p>
            <a:r>
              <a:rPr lang="en-US" dirty="0" smtClean="0"/>
              <a:t>.</a:t>
            </a:r>
            <a:endParaRPr lang="en-US" dirty="0"/>
          </a:p>
          <a:p>
            <a:endParaRPr lang="en-US" dirty="0"/>
          </a:p>
        </p:txBody>
      </p:sp>
    </p:spTree>
    <p:extLst>
      <p:ext uri="{BB962C8B-B14F-4D97-AF65-F5344CB8AC3E}">
        <p14:creationId xmlns:p14="http://schemas.microsoft.com/office/powerpoint/2010/main" val="301959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Berkeley as Skeptic?</a:t>
            </a:r>
            <a:endParaRPr lang="en-US" dirty="0"/>
          </a:p>
        </p:txBody>
      </p:sp>
      <p:sp>
        <p:nvSpPr>
          <p:cNvPr id="3" name="Content Placeholder 2"/>
          <p:cNvSpPr>
            <a:spLocks noGrp="1"/>
          </p:cNvSpPr>
          <p:nvPr>
            <p:ph idx="1"/>
          </p:nvPr>
        </p:nvSpPr>
        <p:spPr/>
        <p:txBody>
          <a:bodyPr>
            <a:normAutofit fontScale="85000" lnSpcReduction="20000"/>
          </a:bodyPr>
          <a:lstStyle/>
          <a:p>
            <a:r>
              <a:rPr lang="en-US" dirty="0"/>
              <a:t>Berkeley’s position—particularly in regard to his direct realism—has strong anti-skeptical potential: hence his conclusion that he has recalled men to common sense</a:t>
            </a:r>
            <a:r>
              <a:rPr lang="en-US" dirty="0" smtClean="0"/>
              <a:t>.</a:t>
            </a:r>
          </a:p>
          <a:p>
            <a:r>
              <a:rPr lang="en-US" dirty="0" smtClean="0"/>
              <a:t>But </a:t>
            </a:r>
            <a:r>
              <a:rPr lang="en-US" dirty="0"/>
              <a:t>his problems with the public or </a:t>
            </a:r>
            <a:r>
              <a:rPr lang="en-US" dirty="0" err="1"/>
              <a:t>intersubjective</a:t>
            </a:r>
            <a:r>
              <a:rPr lang="en-US" dirty="0"/>
              <a:t> character of the world, together with the incurable “</a:t>
            </a:r>
            <a:r>
              <a:rPr lang="en-US" dirty="0" err="1"/>
              <a:t>iffiness</a:t>
            </a:r>
            <a:r>
              <a:rPr lang="en-US" dirty="0"/>
              <a:t>” of unperceived existence inevitably leaves may readers with the feeling that he Berkeley has delivered less than he </a:t>
            </a:r>
            <a:r>
              <a:rPr lang="en-US" dirty="0" smtClean="0"/>
              <a:t>promised.</a:t>
            </a:r>
          </a:p>
          <a:p>
            <a:r>
              <a:rPr lang="en-US" dirty="0" smtClean="0"/>
              <a:t>On </a:t>
            </a:r>
            <a:r>
              <a:rPr lang="en-US" dirty="0"/>
              <a:t>some level, his refutation of skepticism feels like another version of skepticism itself. To his credit, Berkeley, through </a:t>
            </a:r>
            <a:r>
              <a:rPr lang="en-US" dirty="0" err="1"/>
              <a:t>Hylas</a:t>
            </a:r>
            <a:r>
              <a:rPr lang="en-US" dirty="0"/>
              <a:t>, expressed just this suspicion. Whether he allays it is another matter</a:t>
            </a:r>
          </a:p>
        </p:txBody>
      </p:sp>
    </p:spTree>
    <p:extLst>
      <p:ext uri="{BB962C8B-B14F-4D97-AF65-F5344CB8AC3E}">
        <p14:creationId xmlns:p14="http://schemas.microsoft.com/office/powerpoint/2010/main" val="311820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Skepticism Again</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Hylas</a:t>
            </a:r>
            <a:r>
              <a:rPr lang="en-US" dirty="0" smtClean="0"/>
              <a:t> </a:t>
            </a:r>
            <a:r>
              <a:rPr lang="en-US" dirty="0"/>
              <a:t>is now a </a:t>
            </a:r>
            <a:r>
              <a:rPr lang="en-US" dirty="0" smtClean="0"/>
              <a:t>total skeptic</a:t>
            </a:r>
            <a:r>
              <a:rPr lang="en-US" dirty="0"/>
              <a:t>. “What we approve today, we condemn tomorrow… Our faculties are too narrow and too few. Nature certainly never intended us for speculation.</a:t>
            </a:r>
            <a:r>
              <a:rPr lang="en-US" dirty="0" smtClean="0"/>
              <a:t>”</a:t>
            </a:r>
          </a:p>
          <a:p>
            <a:r>
              <a:rPr lang="en-US" dirty="0" smtClean="0"/>
              <a:t>With </a:t>
            </a:r>
            <a:r>
              <a:rPr lang="en-US" dirty="0"/>
              <a:t>regard to the sensible world, we do not know either the real nature or even the real existence of anything we perceive.  Our “knowledge” only concerns appearances</a:t>
            </a:r>
            <a:r>
              <a:rPr lang="en-US" dirty="0" smtClean="0"/>
              <a:t>. We cannot know what anything really is</a:t>
            </a:r>
            <a:r>
              <a:rPr lang="en-US" dirty="0" smtClean="0"/>
              <a:t>.</a:t>
            </a:r>
          </a:p>
          <a:p>
            <a:r>
              <a:rPr lang="en-US" dirty="0"/>
              <a:t>There is something like this anti-metaphysical skepticism in Locke: the scope and certainty of our beliefs is “as great as our frame can attain to or our condition needs.</a:t>
            </a:r>
            <a:r>
              <a:rPr lang="en-US" dirty="0" smtClean="0"/>
              <a:t>”</a:t>
            </a:r>
          </a:p>
          <a:p>
            <a:r>
              <a:rPr lang="en-US" dirty="0" smtClean="0"/>
              <a:t>However</a:t>
            </a:r>
            <a:r>
              <a:rPr lang="en-US" dirty="0"/>
              <a:t>, </a:t>
            </a:r>
            <a:r>
              <a:rPr lang="en-US" dirty="0" smtClean="0"/>
              <a:t>Locke admits ‘sensitive knowledge”. He dismisses general external world skepticism.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6602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Source of Skepticism</a:t>
            </a:r>
            <a:endParaRPr lang="en-US" dirty="0"/>
          </a:p>
        </p:txBody>
      </p:sp>
      <p:sp>
        <p:nvSpPr>
          <p:cNvPr id="3" name="Content Placeholder 2"/>
          <p:cNvSpPr>
            <a:spLocks noGrp="1"/>
          </p:cNvSpPr>
          <p:nvPr>
            <p:ph idx="1"/>
          </p:nvPr>
        </p:nvSpPr>
        <p:spPr/>
        <p:txBody>
          <a:bodyPr>
            <a:noAutofit/>
          </a:bodyPr>
          <a:lstStyle/>
          <a:p>
            <a:r>
              <a:rPr lang="en-US" sz="2400" dirty="0" err="1" smtClean="0"/>
              <a:t>Hylas’s</a:t>
            </a:r>
            <a:r>
              <a:rPr lang="en-US" sz="2400" dirty="0" smtClean="0"/>
              <a:t> skepticism is the consequence of defining the reality of things in terms of material substance. Once we get rid of the dualism of mind and matter, we also get rid of the conception of of truth as correspondence between ideas and material things.</a:t>
            </a:r>
          </a:p>
          <a:p>
            <a:r>
              <a:rPr lang="en-US" sz="2400" dirty="0" smtClean="0"/>
              <a:t>Dispensing with this idea, we can be </a:t>
            </a:r>
            <a:r>
              <a:rPr lang="en-US" sz="2400" b="1" dirty="0" smtClean="0"/>
              <a:t>direct realists</a:t>
            </a:r>
            <a:r>
              <a:rPr lang="en-US" sz="2400" dirty="0" smtClean="0"/>
              <a:t>. That is, we no longer have to think of our knowledge of the world as mediated by mental representations: a “veil of perception” or private cinema show, which may or may not be much of a guide to events outside the building.</a:t>
            </a:r>
          </a:p>
          <a:p>
            <a:r>
              <a:rPr lang="en-US" sz="2400" dirty="0" smtClean="0"/>
              <a:t>The external world problem is </a:t>
            </a:r>
            <a:r>
              <a:rPr lang="en-US" sz="2400" b="1" dirty="0" smtClean="0"/>
              <a:t>an artifact of (Cartesian) dualism.</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Sense Regained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Philonous</a:t>
            </a:r>
            <a:r>
              <a:rPr lang="en-US" dirty="0"/>
              <a:t> sums up: “I do not pretend to frame any hypothesis at all. [A near-quote from Newton.] I am of a vulgar cast, simple enough to believe my senses and leave things as I find them.  To be plain,  it is my opinion that the real things are those very things I see and feel and perceive by my senses.”</a:t>
            </a:r>
          </a:p>
          <a:p>
            <a:r>
              <a:rPr lang="en-US" dirty="0"/>
              <a:t>Immaterialism </a:t>
            </a:r>
            <a:r>
              <a:rPr lang="en-US" dirty="0" smtClean="0"/>
              <a:t>is thus </a:t>
            </a:r>
            <a:r>
              <a:rPr lang="en-US" dirty="0"/>
              <a:t>an </a:t>
            </a:r>
            <a:r>
              <a:rPr lang="en-US" i="1" dirty="0"/>
              <a:t>escape </a:t>
            </a:r>
            <a:r>
              <a:rPr lang="en-US" dirty="0"/>
              <a:t>from </a:t>
            </a:r>
            <a:r>
              <a:rPr lang="en-US" dirty="0" smtClean="0"/>
              <a:t>metaphysics. Surprisingly, it </a:t>
            </a:r>
            <a:r>
              <a:rPr lang="en-US" dirty="0" smtClean="0"/>
              <a:t>returns </a:t>
            </a:r>
            <a:r>
              <a:rPr lang="en-US" dirty="0"/>
              <a:t>us to common sense.</a:t>
            </a:r>
          </a:p>
          <a:p>
            <a:endParaRPr lang="en-US" dirty="0"/>
          </a:p>
        </p:txBody>
      </p:sp>
    </p:spTree>
    <p:extLst>
      <p:ext uri="{BB962C8B-B14F-4D97-AF65-F5344CB8AC3E}">
        <p14:creationId xmlns:p14="http://schemas.microsoft.com/office/powerpoint/2010/main" val="21968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Revisited</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Hylas</a:t>
            </a:r>
            <a:r>
              <a:rPr lang="en-US" dirty="0" smtClean="0"/>
              <a:t>: Can’t you conceive it possible that, if you were annihilated, that things perceivable by sense might still exist?  </a:t>
            </a:r>
            <a:r>
              <a:rPr lang="en-US" dirty="0" err="1" smtClean="0"/>
              <a:t>Philonous</a:t>
            </a:r>
            <a:r>
              <a:rPr lang="en-US" dirty="0" smtClean="0"/>
              <a:t>: Yes, but they would have to exist in some other mind.</a:t>
            </a:r>
          </a:p>
          <a:p>
            <a:r>
              <a:rPr lang="en-US" dirty="0" smtClean="0"/>
              <a:t>This argument (p. 486) involves the mix of passivity and continuity considerations discussed earlier.</a:t>
            </a:r>
          </a:p>
          <a:p>
            <a:r>
              <a:rPr lang="en-US" dirty="0" smtClean="0"/>
              <a:t>But here Berkeley seems to want to </a:t>
            </a:r>
            <a:r>
              <a:rPr lang="en-US" b="1" dirty="0" smtClean="0"/>
              <a:t>first</a:t>
            </a:r>
            <a:r>
              <a:rPr lang="en-US" dirty="0" smtClean="0"/>
              <a:t> establish God’s existence </a:t>
            </a:r>
            <a:r>
              <a:rPr lang="en-US" i="1" dirty="0" smtClean="0"/>
              <a:t>via</a:t>
            </a:r>
            <a:r>
              <a:rPr lang="en-US" dirty="0" smtClean="0"/>
              <a:t> the Passivity Argument and then to deduce continuity from the eternal presence of all ideas in the mind of God.</a:t>
            </a:r>
          </a:p>
          <a:p>
            <a:r>
              <a:rPr lang="en-US" dirty="0" smtClean="0"/>
              <a:t>This is strong evidence that, in the final analysis, the Passivity Argument is what he really intends to rely on for his theistic conclusion.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t>
            </a:r>
            <a:endParaRPr lang="en-US" dirty="0"/>
          </a:p>
        </p:txBody>
      </p:sp>
      <p:sp>
        <p:nvSpPr>
          <p:cNvPr id="3" name="Content Placeholder 2"/>
          <p:cNvSpPr>
            <a:spLocks noGrp="1"/>
          </p:cNvSpPr>
          <p:nvPr>
            <p:ph idx="1"/>
          </p:nvPr>
        </p:nvSpPr>
        <p:spPr/>
        <p:txBody>
          <a:bodyPr>
            <a:normAutofit fontScale="92500"/>
          </a:bodyPr>
          <a:lstStyle/>
          <a:p>
            <a:r>
              <a:rPr lang="en-US" dirty="0"/>
              <a:t>Berkeley’s argument against the conceivability of matter is reinforced by </a:t>
            </a:r>
            <a:r>
              <a:rPr lang="en-US" dirty="0" smtClean="0"/>
              <a:t>the </a:t>
            </a:r>
            <a:r>
              <a:rPr lang="en-US" dirty="0"/>
              <a:t>claim that an idea can be like nothing but an idea</a:t>
            </a:r>
            <a:r>
              <a:rPr lang="en-US" dirty="0" smtClean="0"/>
              <a:t>. Arguably, it rests on this idea together with his concept-empiricism</a:t>
            </a:r>
            <a:endParaRPr lang="en-US" dirty="0"/>
          </a:p>
          <a:p>
            <a:r>
              <a:rPr lang="en-US" dirty="0"/>
              <a:t>Berkeley assumes that ideas represent by way of resembling (as a portrait resembles its subject)</a:t>
            </a:r>
            <a:r>
              <a:rPr lang="en-US" dirty="0" smtClean="0"/>
              <a:t>.</a:t>
            </a:r>
          </a:p>
          <a:p>
            <a:r>
              <a:rPr lang="en-US" dirty="0" smtClean="0"/>
              <a:t>Since </a:t>
            </a:r>
            <a:r>
              <a:rPr lang="en-US" dirty="0"/>
              <a:t>sensible qualities are ideas, and since matter cannot have sensible qualities, there can be no idea of matter.</a:t>
            </a:r>
          </a:p>
          <a:p>
            <a:endParaRPr lang="en-US" dirty="0"/>
          </a:p>
        </p:txBody>
      </p:sp>
    </p:spTree>
    <p:extLst>
      <p:ext uri="{BB962C8B-B14F-4D97-AF65-F5344CB8AC3E}">
        <p14:creationId xmlns:p14="http://schemas.microsoft.com/office/powerpoint/2010/main" val="274008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God Conceivable?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Ideas are </a:t>
            </a:r>
            <a:r>
              <a:rPr lang="en-US" i="1" dirty="0" smtClean="0"/>
              <a:t>passive</a:t>
            </a:r>
            <a:r>
              <a:rPr lang="en-US" dirty="0" smtClean="0"/>
              <a:t>. Only spirits (minds) are active. Only spirits have causal powers.</a:t>
            </a:r>
          </a:p>
          <a:p>
            <a:r>
              <a:rPr lang="en-US" dirty="0" smtClean="0"/>
              <a:t>God, as </a:t>
            </a:r>
            <a:r>
              <a:rPr lang="en-US" dirty="0"/>
              <a:t>pure </a:t>
            </a:r>
            <a:r>
              <a:rPr lang="en-US" dirty="0" smtClean="0"/>
              <a:t>spirit, is </a:t>
            </a:r>
            <a:r>
              <a:rPr lang="en-US" dirty="0"/>
              <a:t>entirely </a:t>
            </a:r>
            <a:r>
              <a:rPr lang="en-US" dirty="0" smtClean="0"/>
              <a:t>active</a:t>
            </a:r>
            <a:r>
              <a:rPr lang="en-US" dirty="0"/>
              <a:t>.</a:t>
            </a:r>
            <a:r>
              <a:rPr lang="en-US" dirty="0" smtClean="0"/>
              <a:t> God </a:t>
            </a:r>
            <a:r>
              <a:rPr lang="en-US" i="1" dirty="0" smtClean="0"/>
              <a:t>causes us </a:t>
            </a:r>
            <a:r>
              <a:rPr lang="en-US" dirty="0" smtClean="0"/>
              <a:t>to have ideas of sense but does not have such ideas Himself</a:t>
            </a:r>
            <a:r>
              <a:rPr lang="en-US" dirty="0" smtClean="0"/>
              <a:t>.</a:t>
            </a:r>
            <a:endParaRPr lang="en-US" dirty="0"/>
          </a:p>
          <a:p>
            <a:r>
              <a:rPr lang="en-US" dirty="0" smtClean="0"/>
              <a:t>Given the resemblance p[</a:t>
            </a:r>
            <a:r>
              <a:rPr lang="en-US" dirty="0" err="1" smtClean="0"/>
              <a:t>rinciple</a:t>
            </a:r>
            <a:r>
              <a:rPr lang="en-US" dirty="0" smtClean="0"/>
              <a:t>, i</a:t>
            </a:r>
            <a:r>
              <a:rPr lang="en-US" dirty="0" smtClean="0"/>
              <a:t>t follows that there is </a:t>
            </a:r>
            <a:r>
              <a:rPr lang="en-US" i="1" dirty="0" smtClean="0"/>
              <a:t>no idea of God</a:t>
            </a:r>
            <a:r>
              <a:rPr lang="en-US" dirty="0" smtClean="0"/>
              <a:t>.</a:t>
            </a:r>
          </a:p>
          <a:p>
            <a:r>
              <a:rPr lang="en-US" dirty="0" smtClean="0"/>
              <a:t>How </a:t>
            </a:r>
            <a:r>
              <a:rPr lang="en-US" dirty="0"/>
              <a:t>can we understand </a:t>
            </a:r>
            <a:r>
              <a:rPr lang="en-US" dirty="0" smtClean="0"/>
              <a:t>the objective </a:t>
            </a:r>
            <a:r>
              <a:rPr lang="en-US" dirty="0"/>
              <a:t>existence of things in the mind of God if </a:t>
            </a:r>
            <a:r>
              <a:rPr lang="en-US" dirty="0" smtClean="0"/>
              <a:t>we can </a:t>
            </a:r>
            <a:r>
              <a:rPr lang="en-US" dirty="0"/>
              <a:t>have no idea of God?</a:t>
            </a:r>
          </a:p>
          <a:p>
            <a:endParaRPr lang="en-US" dirty="0"/>
          </a:p>
        </p:txBody>
      </p:sp>
    </p:spTree>
    <p:extLst>
      <p:ext uri="{BB962C8B-B14F-4D97-AF65-F5344CB8AC3E}">
        <p14:creationId xmlns:p14="http://schemas.microsoft.com/office/powerpoint/2010/main" val="242864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Philonous</a:t>
            </a:r>
            <a:r>
              <a:rPr lang="en-US" dirty="0" smtClean="0"/>
              <a:t> concedes that we have no idea of God. </a:t>
            </a:r>
            <a:r>
              <a:rPr lang="en-US" dirty="0"/>
              <a:t>W</a:t>
            </a:r>
            <a:r>
              <a:rPr lang="en-US" dirty="0" smtClean="0"/>
              <a:t>e </a:t>
            </a:r>
            <a:r>
              <a:rPr lang="en-US" dirty="0" smtClean="0"/>
              <a:t>have no idea of </a:t>
            </a:r>
            <a:r>
              <a:rPr lang="en-US" i="1" dirty="0" smtClean="0"/>
              <a:t>any</a:t>
            </a:r>
            <a:r>
              <a:rPr lang="en-US" dirty="0" smtClean="0"/>
              <a:t> spirit, </a:t>
            </a:r>
            <a:r>
              <a:rPr lang="en-US" i="1" dirty="0" smtClean="0"/>
              <a:t>including ourselves</a:t>
            </a:r>
            <a:r>
              <a:rPr lang="en-US" dirty="0" smtClean="0"/>
              <a:t>. </a:t>
            </a:r>
            <a:endParaRPr lang="en-US" dirty="0" smtClean="0"/>
          </a:p>
          <a:p>
            <a:r>
              <a:rPr lang="en-US" dirty="0" smtClean="0"/>
              <a:t>But no problem: </a:t>
            </a:r>
            <a:r>
              <a:rPr lang="en-US" i="1" dirty="0" smtClean="0"/>
              <a:t>each of us knows what a spirit</a:t>
            </a:r>
            <a:r>
              <a:rPr lang="en-US" dirty="0" smtClean="0"/>
              <a:t> </a:t>
            </a:r>
            <a:r>
              <a:rPr lang="en-US" i="1" dirty="0" smtClean="0"/>
              <a:t>is just by being one</a:t>
            </a:r>
            <a:r>
              <a:rPr lang="en-US" dirty="0" smtClean="0"/>
              <a:t>. (Cf. Descartes on the “I”.) In this sense, we have a ‘notion’ of spirit (mind) though not an idea.</a:t>
            </a:r>
          </a:p>
          <a:p>
            <a:r>
              <a:rPr lang="en-US" dirty="0" smtClean="0"/>
              <a:t>I understand God, however inadequately, by reflecting on my own mind and enlarging its powers.</a:t>
            </a:r>
          </a:p>
          <a:p>
            <a:r>
              <a:rPr lang="en-US" dirty="0" smtClean="0"/>
              <a:t>(For </a:t>
            </a:r>
            <a:r>
              <a:rPr lang="en-US" dirty="0" smtClean="0"/>
              <a:t>Spinoza, this would be about as bad a version of anthropomorphism as you could find</a:t>
            </a:r>
            <a:r>
              <a:rPr lang="en-US"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Locke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Berkeley’s problem with the ‘idea’ of spirit is closely related to </a:t>
            </a:r>
            <a:r>
              <a:rPr lang="en-US" dirty="0"/>
              <a:t>Locke’s problems with the </a:t>
            </a:r>
            <a:r>
              <a:rPr lang="en-US" dirty="0" smtClean="0"/>
              <a:t>obscure </a:t>
            </a:r>
            <a:r>
              <a:rPr lang="en-US" dirty="0"/>
              <a:t>idea of substance (thing) in general</a:t>
            </a:r>
            <a:r>
              <a:rPr lang="en-US" dirty="0" smtClean="0"/>
              <a:t>.</a:t>
            </a:r>
          </a:p>
          <a:p>
            <a:r>
              <a:rPr lang="en-US" dirty="0" smtClean="0"/>
              <a:t>In the both cases, the problem comes from assimilating concepts to ideas understood as mental pictures: a fundamental aspect of the concept-empiricism that Locke and Berkeley share.</a:t>
            </a:r>
          </a:p>
          <a:p>
            <a:r>
              <a:rPr lang="en-US" dirty="0" smtClean="0"/>
              <a:t>The difference is that Locke thinks that the ideas of spiritual substance and material substance are equally clear (or equally obscure, take your pick).</a:t>
            </a:r>
            <a:endParaRPr lang="en-US" dirty="0"/>
          </a:p>
          <a:p>
            <a:endParaRPr lang="en-US" dirty="0"/>
          </a:p>
        </p:txBody>
      </p:sp>
    </p:spTree>
    <p:extLst>
      <p:ext uri="{BB962C8B-B14F-4D97-AF65-F5344CB8AC3E}">
        <p14:creationId xmlns:p14="http://schemas.microsoft.com/office/powerpoint/2010/main" val="4038669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1569</TotalTime>
  <Words>2060</Words>
  <Application>Microsoft Macintosh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Berkeley 3</vt:lpstr>
      <vt:lpstr>Skepticism Again</vt:lpstr>
      <vt:lpstr>The Source of Skepticism</vt:lpstr>
      <vt:lpstr>Common Sense Regained</vt:lpstr>
      <vt:lpstr>Continuity Revisited</vt:lpstr>
      <vt:lpstr>Representation</vt:lpstr>
      <vt:lpstr>Is God Conceivable?</vt:lpstr>
      <vt:lpstr>Notions</vt:lpstr>
      <vt:lpstr>Comparison with Locke</vt:lpstr>
      <vt:lpstr>What’s the Difference?</vt:lpstr>
      <vt:lpstr>Appearance and Reality</vt:lpstr>
      <vt:lpstr>Theological Problems</vt:lpstr>
      <vt:lpstr>Science</vt:lpstr>
      <vt:lpstr>Politics and Philosophy</vt:lpstr>
      <vt:lpstr>The Public World: Intersubjectivity</vt:lpstr>
      <vt:lpstr>Present at the Creation</vt:lpstr>
      <vt:lpstr>Hypothetical versus Categorical</vt:lpstr>
      <vt:lpstr>Berkeley as Skeptic?</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Berkeley 2</dc:title>
  <dc:creator>Michael Williams</dc:creator>
  <cp:lastModifiedBy>Michael Williams</cp:lastModifiedBy>
  <cp:revision>44</cp:revision>
  <dcterms:created xsi:type="dcterms:W3CDTF">2013-04-08T15:01:25Z</dcterms:created>
  <dcterms:modified xsi:type="dcterms:W3CDTF">2017-04-10T13:54:21Z</dcterms:modified>
</cp:coreProperties>
</file>