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7" r:id="rId5"/>
    <p:sldId id="259" r:id="rId6"/>
    <p:sldId id="268" r:id="rId7"/>
    <p:sldId id="269" r:id="rId8"/>
    <p:sldId id="260" r:id="rId9"/>
    <p:sldId id="262" r:id="rId10"/>
    <p:sldId id="274" r:id="rId11"/>
    <p:sldId id="261" r:id="rId12"/>
    <p:sldId id="270" r:id="rId13"/>
    <p:sldId id="271" r:id="rId14"/>
    <p:sldId id="263" r:id="rId15"/>
    <p:sldId id="264" r:id="rId16"/>
    <p:sldId id="265" r:id="rId17"/>
    <p:sldId id="272" r:id="rId18"/>
    <p:sldId id="266"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1" autoAdjust="0"/>
    <p:restoredTop sz="94643" autoAdjust="0"/>
  </p:normalViewPr>
  <p:slideViewPr>
    <p:cSldViewPr snapToGrid="0" snapToObjects="1">
      <p:cViewPr varScale="1">
        <p:scale>
          <a:sx n="123" d="100"/>
          <a:sy n="123" d="100"/>
        </p:scale>
        <p:origin x="-1304" y="-96"/>
      </p:cViewPr>
      <p:guideLst>
        <p:guide orient="horz" pos="2160"/>
        <p:guide pos="2880"/>
      </p:guideLst>
    </p:cSldViewPr>
  </p:slideViewPr>
  <p:outlineViewPr>
    <p:cViewPr>
      <p:scale>
        <a:sx n="33" d="100"/>
        <a:sy n="33" d="100"/>
      </p:scale>
      <p:origin x="0" y="776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B5781D-7DE5-2F4B-B4C7-C5E8C75D644E}" type="datetimeFigureOut">
              <a:rPr lang="en-US" smtClean="0"/>
              <a:pPr/>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E6AFE-D785-704C-B7E4-3049A22802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B5781D-7DE5-2F4B-B4C7-C5E8C75D644E}" type="datetimeFigureOut">
              <a:rPr lang="en-US" smtClean="0"/>
              <a:pPr/>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E6AFE-D785-704C-B7E4-3049A22802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B5781D-7DE5-2F4B-B4C7-C5E8C75D644E}" type="datetimeFigureOut">
              <a:rPr lang="en-US" smtClean="0"/>
              <a:pPr/>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E6AFE-D785-704C-B7E4-3049A22802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B5781D-7DE5-2F4B-B4C7-C5E8C75D644E}" type="datetimeFigureOut">
              <a:rPr lang="en-US" smtClean="0"/>
              <a:pPr/>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E6AFE-D785-704C-B7E4-3049A22802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B5781D-7DE5-2F4B-B4C7-C5E8C75D644E}" type="datetimeFigureOut">
              <a:rPr lang="en-US" smtClean="0"/>
              <a:pPr/>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E6AFE-D785-704C-B7E4-3049A22802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B5781D-7DE5-2F4B-B4C7-C5E8C75D644E}" type="datetimeFigureOut">
              <a:rPr lang="en-US" smtClean="0"/>
              <a:pPr/>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E6AFE-D785-704C-B7E4-3049A22802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B5781D-7DE5-2F4B-B4C7-C5E8C75D644E}" type="datetimeFigureOut">
              <a:rPr lang="en-US" smtClean="0"/>
              <a:pPr/>
              <a:t>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E6AFE-D785-704C-B7E4-3049A22802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B5781D-7DE5-2F4B-B4C7-C5E8C75D644E}" type="datetimeFigureOut">
              <a:rPr lang="en-US" smtClean="0"/>
              <a:pPr/>
              <a:t>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E6AFE-D785-704C-B7E4-3049A22802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B5781D-7DE5-2F4B-B4C7-C5E8C75D644E}" type="datetimeFigureOut">
              <a:rPr lang="en-US" smtClean="0"/>
              <a:pPr/>
              <a:t>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E6AFE-D785-704C-B7E4-3049A22802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B5781D-7DE5-2F4B-B4C7-C5E8C75D644E}" type="datetimeFigureOut">
              <a:rPr lang="en-US" smtClean="0"/>
              <a:pPr/>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E6AFE-D785-704C-B7E4-3049A22802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B5781D-7DE5-2F4B-B4C7-C5E8C75D644E}" type="datetimeFigureOut">
              <a:rPr lang="en-US" smtClean="0"/>
              <a:pPr/>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E6AFE-D785-704C-B7E4-3049A22802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5781D-7DE5-2F4B-B4C7-C5E8C75D644E}" type="datetimeFigureOut">
              <a:rPr lang="en-US" smtClean="0"/>
              <a:pPr/>
              <a:t>2/8/17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E6AFE-D785-704C-B7E4-3049A22802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Descartes 2</a:t>
            </a:r>
            <a:endParaRPr lang="en-US" dirty="0"/>
          </a:p>
        </p:txBody>
      </p:sp>
      <p:sp>
        <p:nvSpPr>
          <p:cNvPr id="3" name="Subtitle 2"/>
          <p:cNvSpPr>
            <a:spLocks noGrp="1"/>
          </p:cNvSpPr>
          <p:nvPr>
            <p:ph type="subTitle" idx="1"/>
          </p:nvPr>
        </p:nvSpPr>
        <p:spPr/>
        <p:txBody>
          <a:bodyPr/>
          <a:lstStyle/>
          <a:p>
            <a:r>
              <a:rPr lang="en-US" dirty="0" smtClean="0"/>
              <a:t>A Place to Stand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Synthesis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Note: so far</a:t>
            </a:r>
            <a:r>
              <a:rPr lang="en-US" dirty="0"/>
              <a:t>, Descartes has shown only that there is a </a:t>
            </a:r>
            <a:r>
              <a:rPr lang="en-US" b="1" dirty="0"/>
              <a:t>rational </a:t>
            </a:r>
            <a:r>
              <a:rPr lang="en-US" dirty="0"/>
              <a:t>( conceptual) distinction between mind and body: i.e. mind and body are conceived (thought of) through different essential properties. However, the concepts of mind and body could still be two ways of conceiving one thing. The conclusion that there is a “</a:t>
            </a:r>
            <a:r>
              <a:rPr lang="en-US" b="1" dirty="0"/>
              <a:t>real</a:t>
            </a:r>
            <a:r>
              <a:rPr lang="en-US" dirty="0"/>
              <a:t>” distinction between mind and body—i.e. that </a:t>
            </a:r>
            <a:r>
              <a:rPr lang="en-US" b="1" dirty="0"/>
              <a:t>the one could exist without the other other</a:t>
            </a:r>
            <a:r>
              <a:rPr lang="en-US" dirty="0"/>
              <a:t>-- will be argued for in </a:t>
            </a:r>
            <a:r>
              <a:rPr lang="en-US" i="1" dirty="0"/>
              <a:t>Meditation</a:t>
            </a:r>
            <a:r>
              <a:rPr lang="en-US" dirty="0"/>
              <a:t> 6</a:t>
            </a:r>
            <a:r>
              <a:rPr lang="en-US" dirty="0" smtClean="0"/>
              <a:t>.</a:t>
            </a:r>
          </a:p>
          <a:p>
            <a:r>
              <a:rPr lang="en-US" dirty="0" smtClean="0"/>
              <a:t>Having reached primitive propositions (and concepts) by analysis, Descartes will then put them back together to yield a new world-picture. Descartes follows the method of analysis and synthesis. (Galileo </a:t>
            </a:r>
            <a:r>
              <a:rPr lang="en-US" smtClean="0"/>
              <a:t>on motion.)</a:t>
            </a:r>
            <a:endParaRPr lang="en-US" dirty="0"/>
          </a:p>
        </p:txBody>
      </p:sp>
    </p:spTree>
    <p:extLst>
      <p:ext uri="{BB962C8B-B14F-4D97-AF65-F5344CB8AC3E}">
        <p14:creationId xmlns:p14="http://schemas.microsoft.com/office/powerpoint/2010/main" val="7683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Sense and Certainty</a:t>
            </a:r>
            <a:endParaRPr lang="en-US" dirty="0"/>
          </a:p>
        </p:txBody>
      </p:sp>
      <p:sp>
        <p:nvSpPr>
          <p:cNvPr id="3" name="Content Placeholder 2"/>
          <p:cNvSpPr>
            <a:spLocks noGrp="1"/>
          </p:cNvSpPr>
          <p:nvPr>
            <p:ph idx="1"/>
          </p:nvPr>
        </p:nvSpPr>
        <p:spPr/>
        <p:txBody>
          <a:bodyPr>
            <a:normAutofit fontScale="85000" lnSpcReduction="10000"/>
          </a:bodyPr>
          <a:lstStyle/>
          <a:p>
            <a:r>
              <a:rPr lang="en-US" sz="2600" dirty="0" smtClean="0"/>
              <a:t>The </a:t>
            </a:r>
            <a:r>
              <a:rPr lang="en-US" sz="2600" dirty="0"/>
              <a:t>Demon may deceive me as to the real existence of material things. But to do this, he must make it appear to me that I am an embodied being, in a material </a:t>
            </a:r>
            <a:r>
              <a:rPr lang="en-US" sz="2600" dirty="0" smtClean="0"/>
              <a:t>world, surrounded by things </a:t>
            </a:r>
            <a:r>
              <a:rPr lang="en-US" sz="2600" dirty="0"/>
              <a:t>of such and such a </a:t>
            </a:r>
            <a:r>
              <a:rPr lang="en-US" sz="2600" dirty="0" smtClean="0"/>
              <a:t>character, etc.  </a:t>
            </a:r>
            <a:r>
              <a:rPr lang="en-US" sz="2600" i="1" dirty="0"/>
              <a:t>Things</a:t>
            </a:r>
            <a:r>
              <a:rPr lang="en-US" sz="2600" dirty="0"/>
              <a:t> can appear to be other than they are, but appearances can’t</a:t>
            </a:r>
            <a:r>
              <a:rPr lang="en-US" sz="2600" dirty="0" smtClean="0"/>
              <a:t>. It follows that properly understood, sense-experience is the source of a restricted range of certain knowledge: knowledge of how things </a:t>
            </a:r>
            <a:r>
              <a:rPr lang="en-US" sz="2600" b="1" dirty="0" smtClean="0"/>
              <a:t>appear </a:t>
            </a:r>
            <a:r>
              <a:rPr lang="en-US" sz="2600" dirty="0" smtClean="0"/>
              <a:t>(i.e. look, sound, etc).</a:t>
            </a:r>
          </a:p>
          <a:p>
            <a:r>
              <a:rPr lang="en-US" sz="2600" dirty="0" smtClean="0"/>
              <a:t>Again, epistemological argumentation furthers an analytical project.  </a:t>
            </a:r>
            <a:r>
              <a:rPr lang="en-US" sz="2600" dirty="0"/>
              <a:t>Descartes</a:t>
            </a:r>
            <a:r>
              <a:rPr lang="en-US" sz="2600" dirty="0" smtClean="0"/>
              <a:t> analyzes </a:t>
            </a:r>
            <a:r>
              <a:rPr lang="en-US" sz="2600" dirty="0"/>
              <a:t>his prior conception of “sensation” into </a:t>
            </a:r>
            <a:r>
              <a:rPr lang="en-US" sz="2600" dirty="0" smtClean="0"/>
              <a:t>two logically distinct </a:t>
            </a:r>
            <a:r>
              <a:rPr lang="en-US" sz="2600" dirty="0"/>
              <a:t>components: conscious experience and its physiological </a:t>
            </a:r>
            <a:r>
              <a:rPr lang="en-US" sz="2600" dirty="0" smtClean="0"/>
              <a:t>basis.</a:t>
            </a:r>
          </a:p>
          <a:p>
            <a:r>
              <a:rPr lang="en-US" sz="2600" dirty="0" smtClean="0"/>
              <a:t>At </a:t>
            </a:r>
            <a:r>
              <a:rPr lang="en-US" sz="2600" dirty="0"/>
              <a:t>least conceptually, these are wholly distinct.  This </a:t>
            </a:r>
            <a:r>
              <a:rPr lang="en-US" sz="2600" b="1" dirty="0"/>
              <a:t>clarifies and justifies the conception of experience implicitly invoked by the Demon </a:t>
            </a:r>
            <a:r>
              <a:rPr lang="en-US" sz="2600" b="1" dirty="0" smtClean="0"/>
              <a:t>doubt</a:t>
            </a:r>
            <a:r>
              <a:rPr lang="en-US" sz="2600" dirty="0"/>
              <a:t>.</a:t>
            </a:r>
            <a:endParaRPr lang="en-US" sz="2600"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Descartes’s old way of thinking was </a:t>
            </a:r>
            <a:r>
              <a:rPr lang="en-US" b="1" dirty="0"/>
              <a:t>confused</a:t>
            </a:r>
            <a:r>
              <a:rPr lang="en-US" dirty="0"/>
              <a:t>, failing to make (with sufficient self-consciousness) essential conceptual </a:t>
            </a:r>
            <a:r>
              <a:rPr lang="en-US" dirty="0" smtClean="0"/>
              <a:t>distinctions.</a:t>
            </a:r>
          </a:p>
          <a:p>
            <a:r>
              <a:rPr lang="en-US" dirty="0" smtClean="0"/>
              <a:t>This </a:t>
            </a:r>
            <a:r>
              <a:rPr lang="en-US" dirty="0"/>
              <a:t>failure of understanding is what made him vulnerable to skepticism.  Genuine (logical rather than merely psychological) certainty depends on conceptual precision.</a:t>
            </a:r>
          </a:p>
          <a:p>
            <a:r>
              <a:rPr lang="en-US" dirty="0"/>
              <a:t>D’s “soul” (or better “mind”) is not exactly Aristotle’s rational soul, which is too reliant on the body for its ideas. Nevertheless, D will eventually identify rationality as his most essential characteristic.</a:t>
            </a:r>
          </a:p>
          <a:p>
            <a:endParaRPr lang="en-US" dirty="0"/>
          </a:p>
        </p:txBody>
      </p:sp>
    </p:spTree>
    <p:extLst>
      <p:ext uri="{BB962C8B-B14F-4D97-AF65-F5344CB8AC3E}">
        <p14:creationId xmlns:p14="http://schemas.microsoft.com/office/powerpoint/2010/main" val="878643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Implausible?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Descartes has immediate (i.e. non-inferential) </a:t>
            </a:r>
            <a:r>
              <a:rPr lang="en-US" b="1" dirty="0"/>
              <a:t>knowledge </a:t>
            </a:r>
            <a:r>
              <a:rPr lang="en-US" dirty="0"/>
              <a:t>of his own existence as a thinking being.  But the “I” is not an object of experience in the way that material things are. </a:t>
            </a:r>
          </a:p>
          <a:p>
            <a:r>
              <a:rPr lang="en-US" dirty="0" smtClean="0"/>
              <a:t>Descartes </a:t>
            </a:r>
            <a:r>
              <a:rPr lang="en-US" dirty="0"/>
              <a:t>is well aware that readers will find his results implausible. It still seems that corporeal things are better known. We encounter them through perceptual experience, which is vivid and compelling. (It is not surprising that we are under the spell of the sense.)</a:t>
            </a:r>
          </a:p>
          <a:p>
            <a:endParaRPr lang="en-US" dirty="0"/>
          </a:p>
        </p:txBody>
      </p:sp>
    </p:spTree>
    <p:extLst>
      <p:ext uri="{BB962C8B-B14F-4D97-AF65-F5344CB8AC3E}">
        <p14:creationId xmlns:p14="http://schemas.microsoft.com/office/powerpoint/2010/main" val="2468912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Imagination</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how can this “I” be better understood than the body when it is </a:t>
            </a:r>
            <a:r>
              <a:rPr lang="en-US" b="1" dirty="0" smtClean="0"/>
              <a:t>literally imperceptible and unimaginable</a:t>
            </a:r>
            <a:r>
              <a:rPr lang="en-US" dirty="0" smtClean="0"/>
              <a:t>?</a:t>
            </a:r>
          </a:p>
          <a:p>
            <a:r>
              <a:rPr lang="en-US" dirty="0" smtClean="0"/>
              <a:t>Imagining </a:t>
            </a:r>
            <a:r>
              <a:rPr lang="en-US" dirty="0"/>
              <a:t>is a quasi-perceptual mode of thought: forming mental pictures</a:t>
            </a:r>
            <a:r>
              <a:rPr lang="en-US" dirty="0" smtClean="0"/>
              <a:t>.  What does imagining have to do with </a:t>
            </a:r>
            <a:r>
              <a:rPr lang="en-US" b="1" dirty="0" smtClean="0"/>
              <a:t>understanding</a:t>
            </a:r>
            <a:r>
              <a:rPr lang="en-US" dirty="0" smtClean="0"/>
              <a:t>?</a:t>
            </a:r>
          </a:p>
          <a:p>
            <a:r>
              <a:rPr lang="en-US" dirty="0" smtClean="0"/>
              <a:t>To answer this question, Descartes </a:t>
            </a:r>
            <a:r>
              <a:rPr lang="en-US" dirty="0"/>
              <a:t>temporarily lifts the Demon doubt: giving his imagination free rein.</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and Change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we represent a material object—either in perception or imagination—we do so by way of its sensible qualities” its color, shape, etc.  </a:t>
            </a:r>
            <a:r>
              <a:rPr lang="en-US" dirty="0" err="1" smtClean="0"/>
              <a:t>Descartes’s</a:t>
            </a:r>
            <a:r>
              <a:rPr lang="en-US" dirty="0" smtClean="0"/>
              <a:t> example--the piece of wax—is useful since wax is particularly changeable. But his argument is general.</a:t>
            </a:r>
          </a:p>
          <a:p>
            <a:r>
              <a:rPr lang="en-US" dirty="0" smtClean="0"/>
              <a:t>As we encounter it through perceptual experience, the piece of wax, has (or appears to have)  a definite shape, a milky color, and is cool and solid to the touch. But when we move the wax closer to the fire it melts and its sensible properties change. It was, say, square, now it has a rather indeterminate shape; it was cool, now </a:t>
            </a:r>
            <a:r>
              <a:rPr lang="en-US" dirty="0"/>
              <a:t>i</a:t>
            </a:r>
            <a:r>
              <a:rPr lang="en-US" dirty="0" smtClean="0"/>
              <a:t>t is warm; its was sweet-smelling, now it is odorless, etc.</a:t>
            </a:r>
          </a:p>
          <a:p>
            <a:r>
              <a:rPr lang="en-US" dirty="0" smtClean="0"/>
              <a:t>What are we thinking when we judge (as we all do) that “it” (the piece of wax) persists through change? </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and Extension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Recall the distinction between essential and accidental properties.  An essential property is one that a thing must retain, so long as it exists at all. “Accidents” can come and go. So another way to pose the question is “What do we conceive as essential to a persisting body (like the piece of wax) in the way that we conceive of “thinking” as essential to the existence of the “I”?</a:t>
            </a:r>
          </a:p>
          <a:p>
            <a:r>
              <a:rPr lang="en-US" dirty="0"/>
              <a:t>Answer: as an extended (spatial) thing</a:t>
            </a:r>
            <a:r>
              <a:rPr lang="en-US" dirty="0" smtClean="0"/>
              <a:t>. We might say: we conceive a material body as essential a </a:t>
            </a:r>
            <a:r>
              <a:rPr lang="en-US" dirty="0" err="1" smtClean="0"/>
              <a:t>spatio</a:t>
            </a:r>
            <a:r>
              <a:rPr lang="en-US" dirty="0" smtClean="0"/>
              <a:t>-temporal continuant. The wax changes, but in a way that involves no </a:t>
            </a:r>
            <a:r>
              <a:rPr lang="en-US" dirty="0" err="1" smtClean="0"/>
              <a:t>spatio</a:t>
            </a:r>
            <a:r>
              <a:rPr lang="en-US" dirty="0" smtClean="0"/>
              <a:t>-temporal interruption. But this general idea of a body is every bit as abstract as the Cartesian concept of the “I”. (It has no imaginative content.)</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a:t>
            </a:r>
            <a:endParaRPr lang="en-US" dirty="0"/>
          </a:p>
        </p:txBody>
      </p:sp>
      <p:sp>
        <p:nvSpPr>
          <p:cNvPr id="3" name="Content Placeholder 2"/>
          <p:cNvSpPr>
            <a:spLocks noGrp="1"/>
          </p:cNvSpPr>
          <p:nvPr>
            <p:ph idx="1"/>
          </p:nvPr>
        </p:nvSpPr>
        <p:spPr/>
        <p:txBody>
          <a:bodyPr>
            <a:normAutofit lnSpcReduction="10000"/>
          </a:bodyPr>
          <a:lstStyle/>
          <a:p>
            <a:r>
              <a:rPr lang="en-US" sz="2300" dirty="0" smtClean="0"/>
              <a:t>I understand that the </a:t>
            </a:r>
            <a:r>
              <a:rPr lang="en-US" sz="2300" dirty="0"/>
              <a:t>spatial characteristics of this piece of wax  (and the same is even more obviously true of wax in general) are capable of many more variations than I can imagine (picture).</a:t>
            </a:r>
          </a:p>
          <a:p>
            <a:r>
              <a:rPr lang="en-US" sz="2300" dirty="0"/>
              <a:t>We </a:t>
            </a:r>
            <a:r>
              <a:rPr lang="en-US" sz="2300" dirty="0" smtClean="0"/>
              <a:t>must therefore </a:t>
            </a:r>
            <a:r>
              <a:rPr lang="en-US" sz="2300" dirty="0"/>
              <a:t>distinguish conceptual (intellectual) understanding from imagination. (Remember: Descartes pioneered analytic geometry, in which geometrical objects are represented as sets of points satisfying an equation.)</a:t>
            </a:r>
          </a:p>
          <a:p>
            <a:r>
              <a:rPr lang="en-US" sz="2300" dirty="0"/>
              <a:t>The essential character of the wax (as a body) is “perceived by the mind alone”—i.e. depends on (abstract) conceptual understanding, rather than mental </a:t>
            </a:r>
            <a:r>
              <a:rPr lang="en-US" sz="2300" dirty="0" smtClean="0"/>
              <a:t>picturing.</a:t>
            </a:r>
          </a:p>
          <a:p>
            <a:r>
              <a:rPr lang="en-US" sz="2300" dirty="0" smtClean="0"/>
              <a:t>Descartes’s </a:t>
            </a:r>
            <a:r>
              <a:rPr lang="en-US" sz="2300" dirty="0"/>
              <a:t>understanding has gone from being “imperfect and confused” to being “clear and distinct” (certain and conceptually exact).</a:t>
            </a:r>
          </a:p>
          <a:p>
            <a:endParaRPr lang="en-US" dirty="0"/>
          </a:p>
        </p:txBody>
      </p:sp>
    </p:spTree>
    <p:extLst>
      <p:ext uri="{BB962C8B-B14F-4D97-AF65-F5344CB8AC3E}">
        <p14:creationId xmlns:p14="http://schemas.microsoft.com/office/powerpoint/2010/main" val="324122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Report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main lines of </a:t>
            </a:r>
            <a:r>
              <a:rPr lang="en-US" dirty="0" err="1" smtClean="0"/>
              <a:t>Descartes’s</a:t>
            </a:r>
            <a:r>
              <a:rPr lang="en-US" dirty="0" smtClean="0"/>
              <a:t> epistemology and </a:t>
            </a:r>
            <a:r>
              <a:rPr lang="en-US" dirty="0"/>
              <a:t>metaphysics </a:t>
            </a:r>
            <a:r>
              <a:rPr lang="en-US" dirty="0" smtClean="0"/>
              <a:t>are </a:t>
            </a:r>
            <a:r>
              <a:rPr lang="en-US" dirty="0"/>
              <a:t>are now in place (or clearly pre-figured</a:t>
            </a:r>
            <a:r>
              <a:rPr lang="en-US" dirty="0" smtClean="0"/>
              <a:t>).</a:t>
            </a:r>
          </a:p>
          <a:p>
            <a:r>
              <a:rPr lang="en-US" dirty="0" smtClean="0"/>
              <a:t>Epistemology. Knowledge and understanding are grounded in Reason (rational insight and conceptual representation) rather than the Senses (perception and imagination). For Descartes, this will show that knowledge is grounded in innate ideas. </a:t>
            </a:r>
            <a:endParaRPr lang="en-US" dirty="0"/>
          </a:p>
          <a:p>
            <a:r>
              <a:rPr lang="en-US" dirty="0"/>
              <a:t>Metaphysics.</a:t>
            </a:r>
            <a:r>
              <a:rPr lang="en-US" dirty="0" smtClean="0"/>
              <a:t> There are two basic categories of existence. </a:t>
            </a:r>
            <a:r>
              <a:rPr lang="en-US" dirty="0"/>
              <a:t>M</a:t>
            </a:r>
            <a:r>
              <a:rPr lang="en-US" dirty="0" smtClean="0"/>
              <a:t>ind </a:t>
            </a:r>
            <a:r>
              <a:rPr lang="en-US" dirty="0"/>
              <a:t>is essentially characterized by thought (consciousness) and body by extension (</a:t>
            </a:r>
            <a:r>
              <a:rPr lang="en-US" dirty="0" smtClean="0"/>
              <a:t>spatiality).</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Completing </a:t>
            </a:r>
            <a:r>
              <a:rPr lang="en-US" smtClean="0"/>
              <a:t>the Project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Although the outlines of Descartes’s philosophy have bee sketched, much work remains to be done.</a:t>
            </a:r>
          </a:p>
          <a:p>
            <a:r>
              <a:rPr lang="en-US" dirty="0" smtClean="0"/>
              <a:t>In </a:t>
            </a:r>
            <a:r>
              <a:rPr lang="en-US" dirty="0"/>
              <a:t>epistemology, Descartes has not given a full answer to skepticism. Not only has the Demon doubt not been resolved, he has still to consider skepticism about Reason </a:t>
            </a:r>
            <a:r>
              <a:rPr lang="en-US" dirty="0" smtClean="0"/>
              <a:t>itself.</a:t>
            </a:r>
          </a:p>
          <a:p>
            <a:r>
              <a:rPr lang="en-US" dirty="0" smtClean="0"/>
              <a:t>In </a:t>
            </a:r>
            <a:r>
              <a:rPr lang="en-US" dirty="0"/>
              <a:t>metaphysics, he has not yet established the “real” distinction. But in both dimensions, he has laid the groundwork for completing his reconstructive task</a:t>
            </a:r>
            <a:r>
              <a:rPr lang="en-US" dirty="0" smtClean="0"/>
              <a:t>.</a:t>
            </a:r>
          </a:p>
          <a:p>
            <a:r>
              <a:rPr lang="en-US" dirty="0" smtClean="0"/>
              <a:t>Theological questions have not been broached at all.</a:t>
            </a:r>
            <a:endParaRPr lang="en-US" dirty="0"/>
          </a:p>
          <a:p>
            <a:endParaRPr lang="en-US" dirty="0"/>
          </a:p>
        </p:txBody>
      </p:sp>
    </p:spTree>
    <p:extLst>
      <p:ext uri="{BB962C8B-B14F-4D97-AF65-F5344CB8AC3E}">
        <p14:creationId xmlns:p14="http://schemas.microsoft.com/office/powerpoint/2010/main" val="202407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Meditation 2: Aims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even the extreme Demon hypothesis is capable of bringing rendering every true proposition subject to skeptical doubt.</a:t>
            </a:r>
          </a:p>
          <a:p>
            <a:r>
              <a:rPr lang="en-US" dirty="0" smtClean="0"/>
              <a:t>This epistemological discovery is fraught with metaphysical implications.</a:t>
            </a:r>
          </a:p>
          <a:p>
            <a:r>
              <a:rPr lang="en-US" dirty="0" smtClean="0"/>
              <a:t>In particular, the </a:t>
            </a:r>
            <a:r>
              <a:rPr lang="en-US" dirty="0"/>
              <a:t>human mind is better known </a:t>
            </a:r>
            <a:r>
              <a:rPr lang="en-US" dirty="0" smtClean="0"/>
              <a:t>than </a:t>
            </a:r>
            <a:r>
              <a:rPr lang="en-US" dirty="0"/>
              <a:t>the body. </a:t>
            </a:r>
            <a:r>
              <a:rPr lang="en-US" b="1" dirty="0"/>
              <a:t>Its existence is more certain, and its nature is better understood</a:t>
            </a:r>
            <a:r>
              <a:rPr lang="en-US" dirty="0" smtClean="0"/>
              <a:t>.</a:t>
            </a:r>
          </a:p>
          <a:p>
            <a:r>
              <a:rPr lang="en-US" dirty="0" smtClean="0"/>
              <a:t>This illustrates the complex interweaving of epistemological and metaphysical argumentation that is characteristic of </a:t>
            </a:r>
            <a:r>
              <a:rPr lang="en-US" dirty="0" err="1" smtClean="0"/>
              <a:t>Descartes’s</a:t>
            </a:r>
            <a:r>
              <a:rPr lang="en-US" dirty="0" smtClean="0"/>
              <a:t> philosophy.</a:t>
            </a:r>
          </a:p>
          <a:p>
            <a:pPr>
              <a:buNone/>
            </a:pPr>
            <a:r>
              <a:rPr lang="en-US" dirty="0"/>
              <a:t> </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Archimedean Point</a:t>
            </a:r>
            <a:endParaRPr lang="en-US" dirty="0"/>
          </a:p>
        </p:txBody>
      </p:sp>
      <p:sp>
        <p:nvSpPr>
          <p:cNvPr id="3" name="Content Placeholder 2"/>
          <p:cNvSpPr>
            <a:spLocks noGrp="1"/>
          </p:cNvSpPr>
          <p:nvPr>
            <p:ph idx="1"/>
          </p:nvPr>
        </p:nvSpPr>
        <p:spPr/>
        <p:txBody>
          <a:bodyPr>
            <a:normAutofit/>
          </a:bodyPr>
          <a:lstStyle/>
          <a:p>
            <a:r>
              <a:rPr lang="en-US" dirty="0" smtClean="0"/>
              <a:t>Descartes needs an “Archimedean point.” This point is found by pushing the doubt as far as possible.  Descartes will suppose that all apparently existing things are spurious (courtesy of the Demon)</a:t>
            </a:r>
            <a:r>
              <a:rPr lang="en-US" dirty="0" smtClean="0"/>
              <a:t>.</a:t>
            </a:r>
          </a:p>
          <a:p>
            <a:r>
              <a:rPr lang="en-US" dirty="0" smtClean="0"/>
              <a:t>Does </a:t>
            </a:r>
            <a:r>
              <a:rPr lang="en-US" dirty="0" smtClean="0"/>
              <a:t>anything resist this doubt? Or is only one thing known for certain: that nothing (else) is certain?</a:t>
            </a:r>
          </a:p>
          <a:p>
            <a:endParaRPr lang="en-US" dirty="0" smtClean="0"/>
          </a:p>
          <a:p>
            <a:endParaRPr lang="en-US" dirty="0" smtClean="0"/>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Cogito (ergo) Sum</a:t>
            </a:r>
            <a:endParaRPr lang="en-US" dirty="0"/>
          </a:p>
        </p:txBody>
      </p:sp>
      <p:sp>
        <p:nvSpPr>
          <p:cNvPr id="3" name="Content Placeholder 2"/>
          <p:cNvSpPr>
            <a:spLocks noGrp="1"/>
          </p:cNvSpPr>
          <p:nvPr>
            <p:ph idx="1"/>
          </p:nvPr>
        </p:nvSpPr>
        <p:spPr/>
        <p:txBody>
          <a:bodyPr>
            <a:normAutofit fontScale="77500" lnSpcReduction="20000"/>
          </a:bodyPr>
          <a:lstStyle/>
          <a:p>
            <a:r>
              <a:rPr lang="en-US" dirty="0"/>
              <a:t>Does God (or the Demon) put Descartes’s thoughts into his head? Is he the source of his own thoughts (solipsism</a:t>
            </a:r>
            <a:r>
              <a:rPr lang="en-US" dirty="0" smtClean="0"/>
              <a:t>)?</a:t>
            </a:r>
          </a:p>
          <a:p>
            <a:r>
              <a:rPr lang="en-US" dirty="0" smtClean="0"/>
              <a:t>No </a:t>
            </a:r>
            <a:r>
              <a:rPr lang="en-US" dirty="0"/>
              <a:t>matter: if Descartes is deceived (even by the Demon) </a:t>
            </a:r>
            <a:r>
              <a:rPr lang="en-US" b="1" dirty="0"/>
              <a:t>he himself must exist.  </a:t>
            </a:r>
            <a:r>
              <a:rPr lang="en-US" dirty="0"/>
              <a:t>“[T]his proposition, I am, I exist, is necessarily true whenever it is put forward by me or conceived in my mind.”  This is the </a:t>
            </a:r>
            <a:r>
              <a:rPr lang="en-US" b="1" dirty="0"/>
              <a:t>first use of skepticism as a filter for certainty</a:t>
            </a:r>
            <a:r>
              <a:rPr lang="en-US" dirty="0"/>
              <a:t>.</a:t>
            </a:r>
          </a:p>
          <a:p>
            <a:r>
              <a:rPr lang="en-US" dirty="0"/>
              <a:t>Descartes blocks the general doubt with </a:t>
            </a:r>
            <a:r>
              <a:rPr lang="en-US" b="1" dirty="0"/>
              <a:t>a single, intrinsically indubitable proposition</a:t>
            </a:r>
            <a:r>
              <a:rPr lang="en-US" dirty="0"/>
              <a:t>. Try to doubt it and you will necessarily </a:t>
            </a:r>
            <a:r>
              <a:rPr lang="en-US" dirty="0" smtClean="0"/>
              <a:t>fail.</a:t>
            </a:r>
          </a:p>
          <a:p>
            <a:r>
              <a:rPr lang="en-US" dirty="0" smtClean="0"/>
              <a:t>This </a:t>
            </a:r>
            <a:r>
              <a:rPr lang="en-US" dirty="0"/>
              <a:t>proposition is </a:t>
            </a:r>
            <a:r>
              <a:rPr lang="en-US" dirty="0" smtClean="0"/>
              <a:t>known </a:t>
            </a:r>
            <a:r>
              <a:rPr lang="en-US" b="1" dirty="0"/>
              <a:t>without presupposing a </a:t>
            </a:r>
            <a:r>
              <a:rPr lang="en-US" b="1" dirty="0" smtClean="0"/>
              <a:t>criterion </a:t>
            </a:r>
            <a:r>
              <a:rPr lang="en-US" dirty="0" smtClean="0"/>
              <a:t>(a general standard for knowledge).</a:t>
            </a:r>
            <a:endParaRPr lang="en-US" dirty="0"/>
          </a:p>
          <a:p>
            <a:endParaRPr lang="en-US" dirty="0"/>
          </a:p>
        </p:txBody>
      </p:sp>
    </p:spTree>
    <p:extLst>
      <p:ext uri="{BB962C8B-B14F-4D97-AF65-F5344CB8AC3E}">
        <p14:creationId xmlns:p14="http://schemas.microsoft.com/office/powerpoint/2010/main" val="138947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am 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Descartes has found an indubitable proposition, but what does it </a:t>
            </a:r>
            <a:r>
              <a:rPr lang="en-US" i="1" dirty="0" smtClean="0"/>
              <a:t>mean</a:t>
            </a:r>
            <a:r>
              <a:rPr lang="en-US" dirty="0" smtClean="0"/>
              <a:t>?</a:t>
            </a:r>
          </a:p>
          <a:p>
            <a:r>
              <a:rPr lang="en-US" dirty="0" smtClean="0"/>
              <a:t>Thought is representational: it is about things. The proposition “I exist” refers to an object (the “I”) and attributes existence to it. So what </a:t>
            </a:r>
            <a:r>
              <a:rPr lang="en-US" dirty="0"/>
              <a:t>is this “I</a:t>
            </a:r>
            <a:r>
              <a:rPr lang="en-US" dirty="0" smtClean="0"/>
              <a:t>” and what exactly is involved in its existence (as far as Descartes knows)?</a:t>
            </a:r>
          </a:p>
          <a:p>
            <a:r>
              <a:rPr lang="en-US" dirty="0" smtClean="0"/>
              <a:t>Descartes is a man.  But what </a:t>
            </a:r>
            <a:r>
              <a:rPr lang="en-US" dirty="0"/>
              <a:t>is a man? A rational animal (Aristotle</a:t>
            </a:r>
            <a:r>
              <a:rPr lang="en-US" dirty="0" smtClean="0"/>
              <a:t>).  OK, but what </a:t>
            </a:r>
            <a:r>
              <a:rPr lang="en-US" dirty="0"/>
              <a:t>is that</a:t>
            </a:r>
            <a:r>
              <a:rPr lang="en-US" dirty="0" smtClean="0"/>
              <a:t>? Too many questions. Let us start over.</a:t>
            </a:r>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Bodies</a:t>
            </a:r>
            <a:endParaRPr lang="en-US" dirty="0"/>
          </a:p>
        </p:txBody>
      </p:sp>
      <p:sp>
        <p:nvSpPr>
          <p:cNvPr id="3" name="Content Placeholder 2"/>
          <p:cNvSpPr>
            <a:spLocks noGrp="1"/>
          </p:cNvSpPr>
          <p:nvPr>
            <p:ph idx="1"/>
          </p:nvPr>
        </p:nvSpPr>
        <p:spPr/>
        <p:txBody>
          <a:bodyPr>
            <a:normAutofit lnSpcReduction="10000"/>
          </a:bodyPr>
          <a:lstStyle/>
          <a:p>
            <a:r>
              <a:rPr lang="en-US" dirty="0"/>
              <a:t>First thought: </a:t>
            </a:r>
            <a:r>
              <a:rPr lang="en-US" dirty="0" smtClean="0"/>
              <a:t>Descartes is a body. But what is a body?</a:t>
            </a:r>
          </a:p>
          <a:p>
            <a:r>
              <a:rPr lang="en-US" dirty="0" smtClean="0"/>
              <a:t>A </a:t>
            </a:r>
            <a:r>
              <a:rPr lang="en-US" dirty="0"/>
              <a:t>body occupies space (that is its way of </a:t>
            </a:r>
            <a:r>
              <a:rPr lang="en-US" dirty="0" smtClean="0"/>
              <a:t>existing) and </a:t>
            </a:r>
            <a:r>
              <a:rPr lang="en-US" dirty="0"/>
              <a:t>can </a:t>
            </a:r>
            <a:r>
              <a:rPr lang="en-US" dirty="0" smtClean="0"/>
              <a:t>be </a:t>
            </a:r>
            <a:r>
              <a:rPr lang="en-US" dirty="0"/>
              <a:t>perceived by the five </a:t>
            </a:r>
            <a:r>
              <a:rPr lang="en-US" dirty="0" smtClean="0"/>
              <a:t>senses.</a:t>
            </a:r>
          </a:p>
          <a:p>
            <a:r>
              <a:rPr lang="en-US" dirty="0" smtClean="0"/>
              <a:t>But </a:t>
            </a:r>
            <a:r>
              <a:rPr lang="en-US" dirty="0"/>
              <a:t>it is puzzling that a body should have the power of self-movement, sensation and thought, none of which seem to belong to brute matter. </a:t>
            </a:r>
          </a:p>
          <a:p>
            <a:endParaRPr lang="en-US" dirty="0"/>
          </a:p>
        </p:txBody>
      </p:sp>
    </p:spTree>
    <p:extLst>
      <p:ext uri="{BB962C8B-B14F-4D97-AF65-F5344CB8AC3E}">
        <p14:creationId xmlns:p14="http://schemas.microsoft.com/office/powerpoint/2010/main" val="59190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Types of “Soul”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Aristotle, a “soul’ (psyche) is </a:t>
            </a:r>
            <a:r>
              <a:rPr lang="en-US" dirty="0" err="1" smtClean="0"/>
              <a:t>whateger</a:t>
            </a:r>
            <a:r>
              <a:rPr lang="en-US" dirty="0" smtClean="0"/>
              <a:t> distinguishes a living body from a corpse. There are three kinds:</a:t>
            </a:r>
          </a:p>
          <a:p>
            <a:pPr marL="914400" lvl="1" indent="-514350">
              <a:buFont typeface="+mj-lt"/>
              <a:buAutoNum type="arabicPeriod"/>
            </a:pPr>
            <a:r>
              <a:rPr lang="en-US" dirty="0" smtClean="0"/>
              <a:t>Vegetable: ability to take in nutrition.</a:t>
            </a:r>
          </a:p>
          <a:p>
            <a:pPr marL="914400" lvl="1" indent="-514350">
              <a:buFont typeface="+mj-lt"/>
              <a:buAutoNum type="arabicPeriod"/>
            </a:pPr>
            <a:r>
              <a:rPr lang="en-US" dirty="0" smtClean="0"/>
              <a:t>Animal: ability to sense and movement: thus to know particulars.</a:t>
            </a:r>
          </a:p>
          <a:p>
            <a:pPr marL="914400" lvl="1" indent="-514350">
              <a:buFont typeface="+mj-lt"/>
              <a:buAutoNum type="arabicPeriod"/>
            </a:pPr>
            <a:r>
              <a:rPr lang="en-US" dirty="0" smtClean="0"/>
              <a:t> Rational: ability to grasp necessary truths I.e. to understand).</a:t>
            </a:r>
          </a:p>
          <a:p>
            <a:r>
              <a:rPr lang="en-US" dirty="0"/>
              <a:t>T</a:t>
            </a:r>
            <a:r>
              <a:rPr lang="en-US" dirty="0" smtClean="0"/>
              <a:t>he first two imply </a:t>
            </a:r>
            <a:r>
              <a:rPr lang="en-US" dirty="0"/>
              <a:t>embodiment and are subject to the (as yet unresolved) Demon </a:t>
            </a:r>
            <a:r>
              <a:rPr lang="en-US" dirty="0" smtClean="0"/>
              <a:t>doubt.</a:t>
            </a:r>
          </a:p>
          <a:p>
            <a:r>
              <a:rPr lang="en-US" dirty="0" smtClean="0"/>
              <a:t>Conclusion</a:t>
            </a:r>
            <a:r>
              <a:rPr lang="en-US" dirty="0"/>
              <a:t>: the “I” in “I exist” can’t be understood in </a:t>
            </a:r>
            <a:r>
              <a:rPr lang="en-US" dirty="0" smtClean="0"/>
              <a:t>either of </a:t>
            </a:r>
            <a:r>
              <a:rPr lang="en-US" dirty="0"/>
              <a:t>these ways. If it were, the proposition under examination </a:t>
            </a:r>
            <a:r>
              <a:rPr lang="en-US" b="1" dirty="0"/>
              <a:t>would not be certain</a:t>
            </a:r>
            <a:r>
              <a:rPr lang="en-US" dirty="0"/>
              <a:t>.</a:t>
            </a:r>
          </a:p>
          <a:p>
            <a:r>
              <a:rPr lang="en-US" dirty="0"/>
              <a:t>A connection with the rational soul is still open.</a:t>
            </a:r>
          </a:p>
          <a:p>
            <a:endParaRPr lang="en-US" dirty="0"/>
          </a:p>
        </p:txBody>
      </p:sp>
    </p:spTree>
    <p:extLst>
      <p:ext uri="{BB962C8B-B14F-4D97-AF65-F5344CB8AC3E}">
        <p14:creationId xmlns:p14="http://schemas.microsoft.com/office/powerpoint/2010/main" val="38620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Thinking Thing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Being deceived involves thinking false thoughts. So no matter how extensive one’s errors, there is no deception without thought. Conclusion: the only  thing D knows for sure is that </a:t>
            </a:r>
            <a:r>
              <a:rPr lang="en-US" b="1" dirty="0" smtClean="0"/>
              <a:t>he exists as a “thinking” being</a:t>
            </a:r>
            <a:r>
              <a:rPr lang="en-US" dirty="0" smtClean="0"/>
              <a:t>.</a:t>
            </a:r>
          </a:p>
          <a:p>
            <a:r>
              <a:rPr lang="en-US" dirty="0"/>
              <a:t>What is that? </a:t>
            </a:r>
            <a:r>
              <a:rPr lang="en-US" dirty="0" smtClean="0"/>
              <a:t> Since Descartes knows for certain that he exists as a thinking thing, thinking itself must be something of which we are aware. So thinking is necessarily conscious. Descartes </a:t>
            </a:r>
            <a:r>
              <a:rPr lang="en-US" b="1" dirty="0"/>
              <a:t>identifies thought with </a:t>
            </a:r>
            <a:r>
              <a:rPr lang="en-US" b="1" dirty="0" smtClean="0"/>
              <a:t>consciousness.</a:t>
            </a:r>
            <a:endParaRPr lang="en-US" dirty="0" smtClean="0"/>
          </a:p>
          <a:p>
            <a:r>
              <a:rPr lang="en-US" dirty="0" smtClean="0"/>
              <a:t>Conscious </a:t>
            </a:r>
            <a:r>
              <a:rPr lang="en-US" dirty="0"/>
              <a:t>mental activity includes</a:t>
            </a:r>
            <a:r>
              <a:rPr lang="en-US" dirty="0" smtClean="0"/>
              <a:t> propositional thought (thinking that things are thus and so), but also sense</a:t>
            </a:r>
            <a:r>
              <a:rPr lang="en-US" dirty="0"/>
              <a:t>-perception and </a:t>
            </a:r>
            <a:r>
              <a:rPr lang="en-US" dirty="0" smtClean="0"/>
              <a:t>willing.</a:t>
            </a:r>
          </a:p>
          <a:p>
            <a:r>
              <a:rPr lang="en-US" dirty="0" smtClean="0"/>
              <a:t>No thought without a thinker: so consciousness implies self-consciousness. Further, there </a:t>
            </a:r>
            <a:r>
              <a:rPr lang="en-US" dirty="0"/>
              <a:t>is one “I.” The </a:t>
            </a:r>
            <a:r>
              <a:rPr lang="en-US" b="1" dirty="0"/>
              <a:t>unity of consciousness</a:t>
            </a:r>
            <a:r>
              <a:rPr lang="en-US" dirty="0"/>
              <a:t> is also given to </a:t>
            </a:r>
            <a:r>
              <a:rPr lang="en-US" dirty="0" smtClean="0"/>
              <a:t>consciousness.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and Real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smtClean="0"/>
              <a:t>co</a:t>
            </a:r>
            <a:r>
              <a:rPr lang="en-US" dirty="0" smtClean="0"/>
              <a:t>nclusion that thinking </a:t>
            </a:r>
            <a:r>
              <a:rPr lang="en-US" dirty="0" smtClean="0"/>
              <a:t>(hence existence as a thing that thinks) does not imply </a:t>
            </a:r>
            <a:r>
              <a:rPr lang="en-US" dirty="0" smtClean="0"/>
              <a:t>embodiment is </a:t>
            </a:r>
            <a:r>
              <a:rPr lang="en-US" dirty="0" smtClean="0"/>
              <a:t>the first step on the road to one of Descartes’s most characteristic metaphysical doctrines: his metaphysical dualism of mind and body</a:t>
            </a:r>
            <a:r>
              <a:rPr lang="en-US" dirty="0" smtClean="0"/>
              <a:t>.</a:t>
            </a:r>
          </a:p>
          <a:p>
            <a:r>
              <a:rPr lang="en-US" dirty="0" smtClean="0"/>
              <a:t>His argument </a:t>
            </a:r>
            <a:r>
              <a:rPr lang="en-US" dirty="0"/>
              <a:t>illustrates the use of skepticism </a:t>
            </a:r>
            <a:r>
              <a:rPr lang="en-US" b="1" dirty="0"/>
              <a:t>as a tool of conceptual </a:t>
            </a:r>
            <a:r>
              <a:rPr lang="en-US" b="1" dirty="0" smtClean="0"/>
              <a:t>analysis</a:t>
            </a:r>
            <a:r>
              <a:rPr lang="en-US" dirty="0" smtClean="0"/>
              <a:t>: separating logically distinct (but easily confused) ways of conceiving things.</a:t>
            </a:r>
            <a:endParaRPr lang="en-US" dirty="0"/>
          </a:p>
          <a:p>
            <a:r>
              <a:rPr lang="en-US" dirty="0" smtClean="0"/>
              <a:t>The </a:t>
            </a:r>
            <a:r>
              <a:rPr lang="en-US" dirty="0"/>
              <a:t>analytical method is to ask how a proposition must be understood (what we must take it to mean) in order for it to be as certain as we know </a:t>
            </a:r>
            <a:r>
              <a:rPr lang="en-US" dirty="0" smtClean="0"/>
              <a:t>to be. </a:t>
            </a:r>
            <a:r>
              <a:rPr lang="en-US" dirty="0"/>
              <a:t>Some initially “natural” ways of understanding are ruled out because (</a:t>
            </a:r>
            <a:r>
              <a:rPr lang="en-US" i="1" dirty="0"/>
              <a:t>per impossible</a:t>
            </a:r>
            <a:r>
              <a:rPr lang="en-US" dirty="0"/>
              <a:t>) they would render the “I exist” vulnerable to the unresolved Demon doubt</a:t>
            </a:r>
            <a:r>
              <a:rPr lang="en-US" dirty="0" smtClean="0"/>
              <a:t>.</a:t>
            </a:r>
          </a:p>
          <a:p>
            <a:r>
              <a:rPr lang="en-US" dirty="0"/>
              <a:t>The two aspects of methodological skepticism—as a filter for certainty and an instrument of analysis--are closely connected. </a:t>
            </a:r>
          </a:p>
          <a:p>
            <a:endParaRPr lang="en-US" dirty="0" smtClean="0"/>
          </a:p>
          <a:p>
            <a:endParaRPr lang="en-US" dirty="0" smtClean="0"/>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10499</TotalTime>
  <Words>2001</Words>
  <Application>Microsoft Macintosh PowerPoint</Application>
  <PresentationFormat>On-screen Show (4:3)</PresentationFormat>
  <Paragraphs>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Descartes 2</vt:lpstr>
      <vt:lpstr>Meditation 2: Aims</vt:lpstr>
      <vt:lpstr>The Archimedean Point</vt:lpstr>
      <vt:lpstr>Cogito (ergo) Sum</vt:lpstr>
      <vt:lpstr>What am I?</vt:lpstr>
      <vt:lpstr>Bodies</vt:lpstr>
      <vt:lpstr>Three Types of “Soul”</vt:lpstr>
      <vt:lpstr>A Thinking Thing</vt:lpstr>
      <vt:lpstr>Rational and Real</vt:lpstr>
      <vt:lpstr>Analysis and Synthesis</vt:lpstr>
      <vt:lpstr>Sense and Certainty</vt:lpstr>
      <vt:lpstr>Confusion</vt:lpstr>
      <vt:lpstr>Implausible?</vt:lpstr>
      <vt:lpstr>Imagination</vt:lpstr>
      <vt:lpstr>Identity and Change</vt:lpstr>
      <vt:lpstr>Body and Extension</vt:lpstr>
      <vt:lpstr>Understanding</vt:lpstr>
      <vt:lpstr>Progress Report</vt:lpstr>
      <vt:lpstr>Completing the Project</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Descartes 2</dc:title>
  <dc:creator>Michael Williams</dc:creator>
  <cp:lastModifiedBy>Michael  Williams</cp:lastModifiedBy>
  <cp:revision>22</cp:revision>
  <dcterms:created xsi:type="dcterms:W3CDTF">2013-02-13T13:54:10Z</dcterms:created>
  <dcterms:modified xsi:type="dcterms:W3CDTF">2017-02-15T14:58:26Z</dcterms:modified>
</cp:coreProperties>
</file>