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8" r:id="rId4"/>
    <p:sldId id="258" r:id="rId5"/>
    <p:sldId id="259" r:id="rId6"/>
    <p:sldId id="269" r:id="rId7"/>
    <p:sldId id="270" r:id="rId8"/>
    <p:sldId id="260" r:id="rId9"/>
    <p:sldId id="271" r:id="rId10"/>
    <p:sldId id="261" r:id="rId11"/>
    <p:sldId id="272" r:id="rId12"/>
    <p:sldId id="263" r:id="rId13"/>
    <p:sldId id="264" r:id="rId14"/>
    <p:sldId id="265" r:id="rId15"/>
    <p:sldId id="266" r:id="rId16"/>
    <p:sldId id="273" r:id="rId17"/>
    <p:sldId id="267" r:id="rId18"/>
    <p:sldId id="274"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43"/>
  </p:normalViewPr>
  <p:slideViewPr>
    <p:cSldViewPr snapToGrid="0" snapToObjects="1">
      <p:cViewPr varScale="1">
        <p:scale>
          <a:sx n="90" d="100"/>
          <a:sy n="90" d="100"/>
        </p:scale>
        <p:origin x="1744"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C5684F-411B-F240-BE6B-6355D4F538B4}" type="datetimeFigureOut">
              <a:rPr lang="en-US" smtClean="0"/>
              <a:t>5/15/17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60267-7D71-AB48-9249-6D781104D69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C5684F-411B-F240-BE6B-6355D4F538B4}" type="datetimeFigureOut">
              <a:rPr lang="en-US" smtClean="0"/>
              <a:t>5/15/17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60267-7D71-AB48-9249-6D781104D69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C5684F-411B-F240-BE6B-6355D4F538B4}" type="datetimeFigureOut">
              <a:rPr lang="en-US" smtClean="0"/>
              <a:t>5/15/17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60267-7D71-AB48-9249-6D781104D69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C5684F-411B-F240-BE6B-6355D4F538B4}" type="datetimeFigureOut">
              <a:rPr lang="en-US" smtClean="0"/>
              <a:t>5/15/17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60267-7D71-AB48-9249-6D781104D69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C5684F-411B-F240-BE6B-6355D4F538B4}" type="datetimeFigureOut">
              <a:rPr lang="en-US" smtClean="0"/>
              <a:t>5/15/17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60267-7D71-AB48-9249-6D781104D69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C5684F-411B-F240-BE6B-6355D4F538B4}" type="datetimeFigureOut">
              <a:rPr lang="en-US" smtClean="0"/>
              <a:t>5/15/17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860267-7D71-AB48-9249-6D781104D69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C5684F-411B-F240-BE6B-6355D4F538B4}" type="datetimeFigureOut">
              <a:rPr lang="en-US" smtClean="0"/>
              <a:t>5/15/17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860267-7D71-AB48-9249-6D781104D69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C5684F-411B-F240-BE6B-6355D4F538B4}" type="datetimeFigureOut">
              <a:rPr lang="en-US" smtClean="0"/>
              <a:t>5/15/17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860267-7D71-AB48-9249-6D781104D69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C5684F-411B-F240-BE6B-6355D4F538B4}" type="datetimeFigureOut">
              <a:rPr lang="en-US" smtClean="0"/>
              <a:t>5/15/17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860267-7D71-AB48-9249-6D781104D69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C5684F-411B-F240-BE6B-6355D4F538B4}" type="datetimeFigureOut">
              <a:rPr lang="en-US" smtClean="0"/>
              <a:t>5/15/17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860267-7D71-AB48-9249-6D781104D69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C5684F-411B-F240-BE6B-6355D4F538B4}" type="datetimeFigureOut">
              <a:rPr lang="en-US" smtClean="0"/>
              <a:t>5/15/17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860267-7D71-AB48-9249-6D781104D69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C5684F-411B-F240-BE6B-6355D4F538B4}" type="datetimeFigureOut">
              <a:rPr lang="en-US" smtClean="0"/>
              <a:t>5/15/17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860267-7D71-AB48-9249-6D781104D69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Descartes 4</a:t>
            </a:r>
            <a:endParaRPr lang="en-US" dirty="0"/>
          </a:p>
        </p:txBody>
      </p:sp>
      <p:sp>
        <p:nvSpPr>
          <p:cNvPr id="3" name="Subtitle 2"/>
          <p:cNvSpPr>
            <a:spLocks noGrp="1"/>
          </p:cNvSpPr>
          <p:nvPr>
            <p:ph type="subTitle" idx="1"/>
          </p:nvPr>
        </p:nvSpPr>
        <p:spPr/>
        <p:txBody>
          <a:bodyPr/>
          <a:lstStyle/>
          <a:p>
            <a:r>
              <a:rPr lang="en-US" dirty="0" smtClean="0"/>
              <a:t>God, Mind and Body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 Things: Existence</a:t>
            </a:r>
            <a:endParaRPr lang="en-US" dirty="0"/>
          </a:p>
        </p:txBody>
      </p:sp>
      <p:sp>
        <p:nvSpPr>
          <p:cNvPr id="3" name="Content Placeholder 2"/>
          <p:cNvSpPr>
            <a:spLocks noGrp="1"/>
          </p:cNvSpPr>
          <p:nvPr>
            <p:ph idx="1"/>
          </p:nvPr>
        </p:nvSpPr>
        <p:spPr/>
        <p:txBody>
          <a:bodyPr>
            <a:normAutofit fontScale="85000" lnSpcReduction="10000"/>
          </a:bodyPr>
          <a:lstStyle/>
          <a:p>
            <a:r>
              <a:rPr lang="en-US" i="1" dirty="0" smtClean="0"/>
              <a:t>Meditation</a:t>
            </a:r>
            <a:r>
              <a:rPr lang="en-US" dirty="0" smtClean="0"/>
              <a:t> 6 secures knowledge of </a:t>
            </a:r>
            <a:r>
              <a:rPr lang="en-US" dirty="0"/>
              <a:t>the </a:t>
            </a:r>
            <a:r>
              <a:rPr lang="en-US" b="1" dirty="0"/>
              <a:t>existence</a:t>
            </a:r>
            <a:r>
              <a:rPr lang="en-US" dirty="0"/>
              <a:t> of material things and argues for the </a:t>
            </a:r>
            <a:r>
              <a:rPr lang="en-US" b="1" dirty="0"/>
              <a:t>real</a:t>
            </a:r>
            <a:r>
              <a:rPr lang="en-US" dirty="0"/>
              <a:t> (as opposed to merely conceptual) distinction between mind and body.</a:t>
            </a:r>
            <a:r>
              <a:rPr lang="en-US" dirty="0" smtClean="0"/>
              <a:t>  </a:t>
            </a:r>
            <a:endParaRPr lang="en-US" dirty="0"/>
          </a:p>
          <a:p>
            <a:r>
              <a:rPr lang="en-US" dirty="0"/>
              <a:t>The </a:t>
            </a:r>
            <a:r>
              <a:rPr lang="en-US" b="1" dirty="0"/>
              <a:t>possible</a:t>
            </a:r>
            <a:r>
              <a:rPr lang="en-US" dirty="0"/>
              <a:t> existence of material things has already been established by a determination of their essence (which is clearly and distinctly perceived and therefore capable of instantiation)</a:t>
            </a:r>
            <a:r>
              <a:rPr lang="en-US" dirty="0" smtClean="0"/>
              <a:t>.</a:t>
            </a:r>
          </a:p>
          <a:p>
            <a:r>
              <a:rPr lang="en-US" dirty="0" smtClean="0"/>
              <a:t>Their </a:t>
            </a:r>
            <a:r>
              <a:rPr lang="en-US" dirty="0"/>
              <a:t>actual existence is</a:t>
            </a:r>
            <a:r>
              <a:rPr lang="en-US" dirty="0" smtClean="0"/>
              <a:t> suggested (though not proved) by our having </a:t>
            </a:r>
            <a:r>
              <a:rPr lang="en-US" dirty="0"/>
              <a:t>the faculty of imagination (mental picturing), </a:t>
            </a:r>
            <a:r>
              <a:rPr lang="en-US" dirty="0" smtClean="0"/>
              <a:t>which </a:t>
            </a:r>
            <a:r>
              <a:rPr lang="en-US" b="1" dirty="0" smtClean="0"/>
              <a:t>only</a:t>
            </a:r>
            <a:r>
              <a:rPr lang="en-US" dirty="0" smtClean="0"/>
              <a:t> </a:t>
            </a:r>
            <a:r>
              <a:rPr lang="en-US" dirty="0"/>
              <a:t>represents extended things</a:t>
            </a:r>
            <a:r>
              <a:rPr lang="en-US" dirty="0" smtClean="0"/>
              <a:t>.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Imagination Again</a:t>
            </a:r>
            <a:endParaRPr lang="en-US" dirty="0"/>
          </a:p>
        </p:txBody>
      </p:sp>
      <p:sp>
        <p:nvSpPr>
          <p:cNvPr id="3" name="Content Placeholder 2"/>
          <p:cNvSpPr>
            <a:spLocks noGrp="1"/>
          </p:cNvSpPr>
          <p:nvPr>
            <p:ph idx="1"/>
          </p:nvPr>
        </p:nvSpPr>
        <p:spPr/>
        <p:txBody>
          <a:bodyPr>
            <a:normAutofit fontScale="77500" lnSpcReduction="20000"/>
          </a:bodyPr>
          <a:lstStyle/>
          <a:p>
            <a:r>
              <a:rPr lang="en-US" dirty="0"/>
              <a:t>Compared with pure thought (intellection), imagination is confused and limited. We can understand distinctions that we cannot picture. Imagination is thus not strictly necessary to Descartes’s identity as a thinking thing. </a:t>
            </a:r>
          </a:p>
          <a:p>
            <a:r>
              <a:rPr lang="en-US" dirty="0"/>
              <a:t>All this can be explained by the hypothesis that in pure understanding the mind turns towards itself and its innate ideas, whereas in imagining it turns towards the body.</a:t>
            </a:r>
          </a:p>
          <a:p>
            <a:r>
              <a:rPr lang="en-US" dirty="0"/>
              <a:t>T</a:t>
            </a:r>
            <a:r>
              <a:rPr lang="en-US" dirty="0" smtClean="0"/>
              <a:t>his argument, too, </a:t>
            </a:r>
            <a:r>
              <a:rPr lang="en-US" dirty="0"/>
              <a:t>only makes the existence of external bodies </a:t>
            </a:r>
            <a:r>
              <a:rPr lang="en-US" dirty="0" smtClean="0"/>
              <a:t>probable.</a:t>
            </a:r>
          </a:p>
          <a:p>
            <a:r>
              <a:rPr lang="en-US" dirty="0"/>
              <a:t>I</a:t>
            </a:r>
            <a:r>
              <a:rPr lang="en-US" dirty="0" smtClean="0"/>
              <a:t>t </a:t>
            </a:r>
            <a:r>
              <a:rPr lang="en-US" dirty="0"/>
              <a:t>is not a proof from the distinct idea of corporeal existence (as the proofs of the existence of God are meant to be).</a:t>
            </a:r>
          </a:p>
          <a:p>
            <a:endParaRPr lang="en-US" dirty="0"/>
          </a:p>
        </p:txBody>
      </p:sp>
    </p:spTree>
    <p:extLst>
      <p:ext uri="{BB962C8B-B14F-4D97-AF65-F5344CB8AC3E}">
        <p14:creationId xmlns:p14="http://schemas.microsoft.com/office/powerpoint/2010/main" val="3029302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Doubting the Senses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Descartes re-examines his reasons for doubting the senses. Three points:</a:t>
            </a:r>
          </a:p>
          <a:p>
            <a:pPr>
              <a:buNone/>
            </a:pPr>
            <a:r>
              <a:rPr lang="en-US" dirty="0" smtClean="0"/>
              <a:t>	(1) Although the intellect is the source of understanding, some non-mathematical properties of external things—e.g. colors—are better represented by the senses. Sensations of color, together with such things as hunger and pain or pleasure, are in their way more vivid that pure thought.</a:t>
            </a:r>
          </a:p>
          <a:p>
            <a:pPr>
              <a:buNone/>
            </a:pPr>
            <a:r>
              <a:rPr lang="en-US" dirty="0" smtClean="0"/>
              <a:t>	(2) These sensations are involuntary. </a:t>
            </a:r>
          </a:p>
          <a:p>
            <a:pPr>
              <a:buNone/>
            </a:pPr>
            <a:r>
              <a:rPr lang="en-US" dirty="0" smtClean="0"/>
              <a:t>	(3) Descartes seems to have a peculiarly intimate relation to a particular body—“his own.”</a:t>
            </a:r>
          </a:p>
          <a:p>
            <a:pPr>
              <a:buNone/>
            </a:pPr>
            <a:endParaRPr lang="en-US" dirty="0" smtClean="0"/>
          </a:p>
          <a:p>
            <a:pPr>
              <a:buNone/>
            </a:pPr>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Inference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Lemma: even thought all such experiences are in themselves mere sensations, with no necessary relation to an external cause, attributing them to such a cause is “natural.”</a:t>
            </a:r>
          </a:p>
          <a:p>
            <a:r>
              <a:rPr lang="en-US" dirty="0" smtClean="0"/>
              <a:t>Don’t confuse the Teachings of Nature (automatic inferences) with the Light of Nature (clear and distinct perception). </a:t>
            </a:r>
          </a:p>
          <a:p>
            <a:r>
              <a:rPr lang="en-US" dirty="0"/>
              <a:t>H</a:t>
            </a:r>
            <a:r>
              <a:rPr lang="en-US" dirty="0" smtClean="0"/>
              <a:t>is natural trust in the senses was undermined by reflection on perceptual error Descartes now mentions the phantom limb  experience) and the dream argument.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Real Distinction and the Existence of Body</a:t>
            </a:r>
            <a:endParaRPr lang="en-US" dirty="0"/>
          </a:p>
        </p:txBody>
      </p:sp>
      <p:sp>
        <p:nvSpPr>
          <p:cNvPr id="3" name="Content Placeholder 2"/>
          <p:cNvSpPr>
            <a:spLocks noGrp="1"/>
          </p:cNvSpPr>
          <p:nvPr>
            <p:ph idx="1"/>
          </p:nvPr>
        </p:nvSpPr>
        <p:spPr/>
        <p:txBody>
          <a:bodyPr>
            <a:normAutofit fontScale="70000" lnSpcReduction="20000"/>
          </a:bodyPr>
          <a:lstStyle/>
          <a:p>
            <a:r>
              <a:rPr lang="en-US" dirty="0"/>
              <a:t>Whatever can be clearly and distinctly perceived can be brought about by God. So since Descartes can clearly and distinctly conceive of himself as existing separately from his body, it is possible for mind to actually exist separately from body.  This establishes the real distinction (as the capacity for separate existence)</a:t>
            </a:r>
            <a:r>
              <a:rPr lang="en-US" dirty="0" smtClean="0"/>
              <a:t>. </a:t>
            </a:r>
            <a:r>
              <a:rPr lang="en-US" i="1" dirty="0" smtClean="0"/>
              <a:t>Meditation </a:t>
            </a:r>
            <a:r>
              <a:rPr lang="en-US" dirty="0" smtClean="0"/>
              <a:t>2 only established the rational (conceptual) distinction: i.e. that the concept of mind is logically distinct from the concept of body. </a:t>
            </a:r>
            <a:endParaRPr lang="en-US" dirty="0"/>
          </a:p>
          <a:p>
            <a:r>
              <a:rPr lang="en-US" dirty="0"/>
              <a:t>Though the mind does not require sensory faculties, such faculties depend on the mind (as the subject of consciousness).  These passive faculties do not depend on acts of thought, so must have some kind of external </a:t>
            </a:r>
            <a:r>
              <a:rPr lang="en-US" dirty="0" smtClean="0"/>
              <a:t>cause.</a:t>
            </a:r>
          </a:p>
          <a:p>
            <a:r>
              <a:rPr lang="en-US" dirty="0" smtClean="0"/>
              <a:t>If </a:t>
            </a:r>
            <a:r>
              <a:rPr lang="en-US" dirty="0"/>
              <a:t>these causes were not (as </a:t>
            </a:r>
            <a:r>
              <a:rPr lang="en-US" dirty="0" smtClean="0"/>
              <a:t>Descartes </a:t>
            </a:r>
            <a:r>
              <a:rPr lang="en-US" dirty="0"/>
              <a:t>naturally believes) bodies, but something “nobler” or even God himself, God would be a deceiver, which is impossible.  Thus corporeal things </a:t>
            </a:r>
            <a:r>
              <a:rPr lang="en-US" dirty="0" smtClean="0"/>
              <a:t>exist.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 and Life</a:t>
            </a:r>
            <a:endParaRPr lang="en-US" dirty="0"/>
          </a:p>
        </p:txBody>
      </p:sp>
      <p:sp>
        <p:nvSpPr>
          <p:cNvPr id="3" name="Content Placeholder 2"/>
          <p:cNvSpPr>
            <a:spLocks noGrp="1"/>
          </p:cNvSpPr>
          <p:nvPr>
            <p:ph idx="1"/>
          </p:nvPr>
        </p:nvSpPr>
        <p:spPr/>
        <p:txBody>
          <a:bodyPr>
            <a:normAutofit fontScale="85000" lnSpcReduction="20000"/>
          </a:bodyPr>
          <a:lstStyle/>
          <a:p>
            <a:r>
              <a:rPr lang="en-US" dirty="0"/>
              <a:t>I</a:t>
            </a:r>
            <a:r>
              <a:rPr lang="en-US" dirty="0" smtClean="0"/>
              <a:t>n </a:t>
            </a:r>
            <a:r>
              <a:rPr lang="en-US" dirty="0"/>
              <a:t>their nature bodies may not correspond </a:t>
            </a:r>
            <a:r>
              <a:rPr lang="en-US" b="1" dirty="0"/>
              <a:t>exactly</a:t>
            </a:r>
            <a:r>
              <a:rPr lang="en-US" dirty="0"/>
              <a:t> to my common-sense conception of them. </a:t>
            </a:r>
          </a:p>
          <a:p>
            <a:r>
              <a:rPr lang="en-US" dirty="0" smtClean="0"/>
              <a:t>Nevertheless, there </a:t>
            </a:r>
            <a:r>
              <a:rPr lang="en-US" dirty="0"/>
              <a:t>must be some truth in sensory experience. Pain and pleasure are guides for taking care of the body.  But ordinary experience is not a good guide to the physical nature of things: heat and cold are perceptually very different, but need not be physically different</a:t>
            </a:r>
            <a:r>
              <a:rPr lang="en-US" dirty="0" smtClean="0"/>
              <a:t>. </a:t>
            </a:r>
            <a:endParaRPr lang="en-US" dirty="0"/>
          </a:p>
          <a:p>
            <a:r>
              <a:rPr lang="en-US" dirty="0" smtClean="0"/>
              <a:t>The senses are </a:t>
            </a:r>
            <a:r>
              <a:rPr lang="en-US" dirty="0"/>
              <a:t>useful for practical matters </a:t>
            </a:r>
            <a:r>
              <a:rPr lang="en-US" dirty="0" smtClean="0"/>
              <a:t>(the </a:t>
            </a:r>
            <a:r>
              <a:rPr lang="en-US" dirty="0"/>
              <a:t>care of the </a:t>
            </a:r>
            <a:r>
              <a:rPr lang="en-US" dirty="0" smtClean="0"/>
              <a:t>body) But even here, they are not perfectly reliable. E.g. we may feel </a:t>
            </a:r>
            <a:r>
              <a:rPr lang="en-US" dirty="0"/>
              <a:t>thirsty when it is medically inadvisable to drink</a:t>
            </a:r>
            <a:r>
              <a:rPr lang="en-US" dirty="0" smtClean="0"/>
              <a: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God a Deceiver</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Do the defects of the senses make </a:t>
            </a:r>
            <a:r>
              <a:rPr lang="en-US" dirty="0"/>
              <a:t>God a </a:t>
            </a:r>
            <a:r>
              <a:rPr lang="en-US" dirty="0" smtClean="0"/>
              <a:t>deceiver?</a:t>
            </a:r>
          </a:p>
          <a:p>
            <a:r>
              <a:rPr lang="en-US" dirty="0" smtClean="0"/>
              <a:t>No! Vulnerability </a:t>
            </a:r>
            <a:r>
              <a:rPr lang="en-US" dirty="0"/>
              <a:t>to perceptual error is an </a:t>
            </a:r>
            <a:r>
              <a:rPr lang="en-US" b="1" dirty="0"/>
              <a:t>inevitable consequence of embodied </a:t>
            </a:r>
            <a:r>
              <a:rPr lang="en-US" b="1" dirty="0" smtClean="0"/>
              <a:t>existence</a:t>
            </a:r>
            <a:r>
              <a:rPr lang="en-US" dirty="0" smtClean="0"/>
              <a:t>.</a:t>
            </a:r>
          </a:p>
          <a:p>
            <a:r>
              <a:rPr lang="en-US" dirty="0" smtClean="0"/>
              <a:t>Mind </a:t>
            </a:r>
            <a:r>
              <a:rPr lang="en-US" dirty="0"/>
              <a:t>is indivisible; extended things divisible (a further argument for their essential distinctness). Mechanical systems can thus be activated at multiple points leading to the same outcome (in experience). </a:t>
            </a:r>
          </a:p>
          <a:p>
            <a:r>
              <a:rPr lang="en-US" dirty="0"/>
              <a:t>We have as good a system for dealing with the external world as is compatible with belonging to it ourselves. Experience is a </a:t>
            </a:r>
            <a:r>
              <a:rPr lang="en-US" b="1" dirty="0"/>
              <a:t>useful guide </a:t>
            </a:r>
            <a:r>
              <a:rPr lang="en-US" dirty="0"/>
              <a:t>to external reality but </a:t>
            </a:r>
            <a:r>
              <a:rPr lang="en-US" b="1" dirty="0"/>
              <a:t>not a source of metaphysical certainty</a:t>
            </a:r>
            <a:r>
              <a:rPr lang="en-US" dirty="0"/>
              <a:t>.</a:t>
            </a:r>
          </a:p>
          <a:p>
            <a:endParaRPr lang="en-US" dirty="0"/>
          </a:p>
        </p:txBody>
      </p:sp>
    </p:spTree>
    <p:extLst>
      <p:ext uri="{BB962C8B-B14F-4D97-AF65-F5344CB8AC3E}">
        <p14:creationId xmlns:p14="http://schemas.microsoft.com/office/powerpoint/2010/main" val="3131590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Skepticism Refuted</a:t>
            </a:r>
            <a:endParaRPr lang="en-US" dirty="0"/>
          </a:p>
        </p:txBody>
      </p:sp>
      <p:sp>
        <p:nvSpPr>
          <p:cNvPr id="3" name="Content Placeholder 2"/>
          <p:cNvSpPr>
            <a:spLocks noGrp="1"/>
          </p:cNvSpPr>
          <p:nvPr>
            <p:ph idx="1"/>
          </p:nvPr>
        </p:nvSpPr>
        <p:spPr/>
        <p:txBody>
          <a:bodyPr>
            <a:normAutofit fontScale="70000" lnSpcReduction="20000"/>
          </a:bodyPr>
          <a:lstStyle/>
          <a:p>
            <a:r>
              <a:rPr lang="en-US" dirty="0"/>
              <a:t>Understanding that the corporeal world operates according to mechanical principles, and recognizing that we are ourselves an intimate combination of mind and body,</a:t>
            </a:r>
            <a:r>
              <a:rPr lang="en-US" dirty="0" smtClean="0"/>
              <a:t> we can refute the </a:t>
            </a:r>
            <a:r>
              <a:rPr lang="en-US" dirty="0"/>
              <a:t>the dream </a:t>
            </a:r>
            <a:r>
              <a:rPr lang="en-US" dirty="0" smtClean="0"/>
              <a:t>argument.</a:t>
            </a:r>
            <a:endParaRPr lang="en-US" dirty="0"/>
          </a:p>
          <a:p>
            <a:r>
              <a:rPr lang="en-US" dirty="0" smtClean="0"/>
              <a:t>Commonsensically, we distinguish waking experience from dreams by reference to greater the coherence and predictability of the former. This is justified.</a:t>
            </a:r>
          </a:p>
          <a:p>
            <a:r>
              <a:rPr lang="en-US" dirty="0"/>
              <a:t>W</a:t>
            </a:r>
            <a:r>
              <a:rPr lang="en-US" dirty="0" smtClean="0"/>
              <a:t>aking experience is coherent because it comes from our interaction with an external world that operates in accordance with mechanical laws. Dreams result from </a:t>
            </a:r>
            <a:r>
              <a:rPr lang="en-US" dirty="0"/>
              <a:t>the spontaneous activity of the </a:t>
            </a:r>
            <a:r>
              <a:rPr lang="en-US" dirty="0" smtClean="0"/>
              <a:t>brain.</a:t>
            </a:r>
          </a:p>
          <a:p>
            <a:r>
              <a:rPr lang="en-US" dirty="0" smtClean="0"/>
              <a:t>Local errors  can be corrected in the common-sense way.</a:t>
            </a:r>
          </a:p>
          <a:p>
            <a:r>
              <a:rPr lang="en-US" dirty="0" smtClean="0"/>
              <a:t>All three levels of the First Meditation doubt have now </a:t>
            </a:r>
            <a:r>
              <a:rPr lang="en-US" smtClean="0"/>
              <a:t>been resolved.</a:t>
            </a:r>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Rationalism</a:t>
            </a:r>
            <a:endParaRPr lang="en-US" dirty="0"/>
          </a:p>
        </p:txBody>
      </p:sp>
      <p:sp>
        <p:nvSpPr>
          <p:cNvPr id="3" name="Content Placeholder 2"/>
          <p:cNvSpPr>
            <a:spLocks noGrp="1"/>
          </p:cNvSpPr>
          <p:nvPr>
            <p:ph idx="1"/>
          </p:nvPr>
        </p:nvSpPr>
        <p:spPr/>
        <p:txBody>
          <a:bodyPr>
            <a:normAutofit fontScale="92500"/>
          </a:bodyPr>
          <a:lstStyle/>
          <a:p>
            <a:r>
              <a:rPr lang="en-US" dirty="0"/>
              <a:t>Sense-experience is vital for detailed knowledge of the </a:t>
            </a:r>
            <a:r>
              <a:rPr lang="en-US" dirty="0" smtClean="0"/>
              <a:t>world.</a:t>
            </a:r>
          </a:p>
          <a:p>
            <a:r>
              <a:rPr lang="en-US" dirty="0" smtClean="0"/>
              <a:t>Only </a:t>
            </a:r>
            <a:r>
              <a:rPr lang="en-US" dirty="0"/>
              <a:t>in  the context of </a:t>
            </a:r>
            <a:r>
              <a:rPr lang="en-US" dirty="0" smtClean="0"/>
              <a:t>an understanding </a:t>
            </a:r>
            <a:r>
              <a:rPr lang="en-US" dirty="0"/>
              <a:t>of the mind, body and </a:t>
            </a:r>
            <a:r>
              <a:rPr lang="en-US" dirty="0" smtClean="0"/>
              <a:t>God—the fundamental nature of Reality-- </a:t>
            </a:r>
            <a:r>
              <a:rPr lang="en-US" dirty="0"/>
              <a:t>can the epistemic significance of sense-experience be understood and </a:t>
            </a:r>
            <a:r>
              <a:rPr lang="en-US" dirty="0" smtClean="0"/>
              <a:t>evaluated.</a:t>
            </a:r>
          </a:p>
          <a:p>
            <a:r>
              <a:rPr lang="en-US" dirty="0" smtClean="0"/>
              <a:t>The source of this understanding is and can only be Reason </a:t>
            </a:r>
            <a:r>
              <a:rPr lang="en-US" dirty="0"/>
              <a:t>(pure thought</a:t>
            </a:r>
            <a:r>
              <a:rPr lang="en-US" dirty="0" smtClean="0"/>
              <a:t>): logical insight into the nature and implications of our innate ideas. </a:t>
            </a:r>
            <a:endParaRPr lang="en-US" dirty="0"/>
          </a:p>
          <a:p>
            <a:endParaRPr lang="en-US" dirty="0"/>
          </a:p>
        </p:txBody>
      </p:sp>
    </p:spTree>
    <p:extLst>
      <p:ext uri="{BB962C8B-B14F-4D97-AF65-F5344CB8AC3E}">
        <p14:creationId xmlns:p14="http://schemas.microsoft.com/office/powerpoint/2010/main" val="3712605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he Essence of Body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Meditation 5, before inquiring whether material things (are known to) exist, Descartes considers </a:t>
            </a:r>
            <a:r>
              <a:rPr lang="en-US" dirty="0"/>
              <a:t>his “ideas” of</a:t>
            </a:r>
            <a:r>
              <a:rPr lang="en-US" dirty="0" smtClean="0"/>
              <a:t>  such things—i.e. how </a:t>
            </a:r>
            <a:r>
              <a:rPr lang="en-US" dirty="0"/>
              <a:t>he conceives or understands </a:t>
            </a:r>
            <a:r>
              <a:rPr lang="en-US" dirty="0" smtClean="0"/>
              <a:t>them. Which of his ideas are distinct, and which confused?</a:t>
            </a:r>
          </a:p>
          <a:p>
            <a:r>
              <a:rPr lang="en-US" dirty="0"/>
              <a:t>His most distinct ways of conceiving material things </a:t>
            </a:r>
            <a:r>
              <a:rPr lang="en-US" dirty="0" smtClean="0"/>
              <a:t>are mathematical: specifically,  </a:t>
            </a:r>
            <a:r>
              <a:rPr lang="en-US" dirty="0"/>
              <a:t>geometrical and kinematic: </a:t>
            </a:r>
            <a:r>
              <a:rPr lang="en-US" dirty="0" smtClean="0"/>
              <a:t>broadly.  </a:t>
            </a:r>
            <a:r>
              <a:rPr lang="en-US" dirty="0"/>
              <a:t>This understanding involves the grasp of necessary </a:t>
            </a:r>
            <a:r>
              <a:rPr lang="en-US" dirty="0" smtClean="0"/>
              <a:t>relationships.</a:t>
            </a:r>
          </a:p>
          <a:p>
            <a:r>
              <a:rPr lang="en-US" dirty="0" smtClean="0"/>
              <a:t>These necessary relationships seem forced on him: once grasped, they cannot </a:t>
            </a:r>
            <a:r>
              <a:rPr lang="en-US" dirty="0"/>
              <a:t>be altered at will. </a:t>
            </a:r>
            <a:r>
              <a:rPr lang="en-US" dirty="0" smtClean="0"/>
              <a:t> It follows that, </a:t>
            </a:r>
            <a:r>
              <a:rPr lang="en-US" dirty="0"/>
              <a:t>even if no such objects exist, his mathematical understanding of their nature gives insight into “true and immutable essences”. Cf. Plato’s Forms; </a:t>
            </a:r>
            <a:r>
              <a:rPr lang="en-US" dirty="0" smtClean="0"/>
              <a:t>and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 and Sense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Note </a:t>
            </a:r>
            <a:r>
              <a:rPr lang="en-US" dirty="0"/>
              <a:t>the passing reference to “seeming to remember.”  Our grasp of the essence (though not the existence) of material things is rooted in innate ideas, not sense-experience. </a:t>
            </a:r>
          </a:p>
          <a:p>
            <a:r>
              <a:rPr lang="en-US" dirty="0"/>
              <a:t>Descartes can demonstrate properties of shapes he have never encountered experientially. Mathematical knowledge is wholly independent of sense-experience, rooted in innate ideas, and rational intuition and deduction. Mathematical truths hold independently of the existence of material things.</a:t>
            </a:r>
          </a:p>
          <a:p>
            <a:r>
              <a:rPr lang="en-US" dirty="0"/>
              <a:t> Descartes grasps the essence of material things before he knows (for sure) that such things exist. </a:t>
            </a:r>
            <a:r>
              <a:rPr lang="en-US" b="1" dirty="0"/>
              <a:t>The doubt about “simple and general things” has been laid to rest.</a:t>
            </a:r>
          </a:p>
          <a:p>
            <a:endParaRPr lang="en-US" dirty="0"/>
          </a:p>
        </p:txBody>
      </p:sp>
    </p:spTree>
    <p:extLst>
      <p:ext uri="{BB962C8B-B14F-4D97-AF65-F5344CB8AC3E}">
        <p14:creationId xmlns:p14="http://schemas.microsoft.com/office/powerpoint/2010/main" val="3452456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Ontological Argument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These reflections suggest a second argument for the existence of God. This is a version of the </a:t>
            </a:r>
            <a:r>
              <a:rPr lang="en-US" b="1" dirty="0" smtClean="0"/>
              <a:t>Ontological Argument</a:t>
            </a:r>
            <a:r>
              <a:rPr lang="en-US" dirty="0" smtClean="0"/>
              <a:t>: the deduction of God’s existence from his essence. </a:t>
            </a:r>
            <a:endParaRPr lang="en-US" b="1" dirty="0" smtClean="0"/>
          </a:p>
          <a:p>
            <a:r>
              <a:rPr lang="en-US" dirty="0" smtClean="0"/>
              <a:t>God is necessarily perfect in all respects. Thus existence (as a perfection) necessarily belongs to His essence. The non-existence of God is inconceivable, like a mountain without a valley.</a:t>
            </a:r>
          </a:p>
          <a:p>
            <a:r>
              <a:rPr lang="en-US" dirty="0" smtClean="0">
                <a:solidFill>
                  <a:schemeClr val="accent2">
                    <a:lumMod val="75000"/>
                  </a:schemeClr>
                </a:solidFill>
              </a:rPr>
              <a:t>Generally speaking, thought does not impose any necessity on things. Thought gives insight into essences; and for all finite beings, essence and existence are separable.</a:t>
            </a:r>
          </a:p>
          <a:p>
            <a:r>
              <a:rPr lang="en-US" dirty="0" smtClean="0"/>
              <a:t>In the case of God alone, essence includes, thus implies, existence.  It does so in just the way that the essence of </a:t>
            </a:r>
            <a:r>
              <a:rPr lang="en-US" dirty="0" err="1" smtClean="0"/>
              <a:t>triangularity</a:t>
            </a:r>
            <a:r>
              <a:rPr lang="en-US" dirty="0" smtClean="0"/>
              <a:t> implies internal angles summing to 180 degrees.</a:t>
            </a:r>
          </a:p>
          <a:p>
            <a:r>
              <a:rPr lang="en-US" dirty="0" smtClean="0"/>
              <a:t>Knowledge of God—of his essence and existence—is the basis of all other knowledge. It stabilizes </a:t>
            </a:r>
            <a:r>
              <a:rPr lang="en-US" dirty="0" err="1" smtClean="0"/>
              <a:t>Descartes’s</a:t>
            </a:r>
            <a:r>
              <a:rPr lang="en-US" dirty="0" smtClean="0"/>
              <a:t> other knowledge at the reflective level, insulating it from skepticism.</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Cartesian Circle</a:t>
            </a:r>
            <a:endParaRPr lang="en-US" dirty="0"/>
          </a:p>
        </p:txBody>
      </p:sp>
      <p:sp>
        <p:nvSpPr>
          <p:cNvPr id="3" name="Content Placeholder 2"/>
          <p:cNvSpPr>
            <a:spLocks noGrp="1"/>
          </p:cNvSpPr>
          <p:nvPr>
            <p:ph idx="1"/>
          </p:nvPr>
        </p:nvSpPr>
        <p:spPr/>
        <p:txBody>
          <a:bodyPr>
            <a:normAutofit fontScale="92500" lnSpcReduction="20000"/>
          </a:bodyPr>
          <a:lstStyle/>
          <a:p>
            <a:r>
              <a:rPr lang="en-US" dirty="0"/>
              <a:t>An objection (first raised by </a:t>
            </a:r>
            <a:r>
              <a:rPr lang="en-US" dirty="0" err="1" smtClean="0"/>
              <a:t>Descartes’s</a:t>
            </a:r>
            <a:r>
              <a:rPr lang="en-US" dirty="0" smtClean="0"/>
              <a:t> </a:t>
            </a:r>
            <a:r>
              <a:rPr lang="en-US" dirty="0"/>
              <a:t>friend </a:t>
            </a:r>
            <a:r>
              <a:rPr lang="en-US" dirty="0" err="1"/>
              <a:t>Arnauld</a:t>
            </a:r>
            <a:r>
              <a:rPr lang="en-US" dirty="0" smtClean="0"/>
              <a:t>) is that Descartes </a:t>
            </a:r>
            <a:r>
              <a:rPr lang="en-US" dirty="0"/>
              <a:t>relies on his faculty of clear and distinct perception to validate the Rule of relying on clear and distinct perception.  His justification of the Rule is therefore circular.</a:t>
            </a:r>
            <a:r>
              <a:rPr lang="en-US" dirty="0" smtClean="0"/>
              <a:t> This </a:t>
            </a:r>
            <a:r>
              <a:rPr lang="en-US" dirty="0"/>
              <a:t>objection is known as the problem of the </a:t>
            </a:r>
            <a:r>
              <a:rPr lang="en-US" b="1" dirty="0"/>
              <a:t>Cartesian Circle</a:t>
            </a:r>
            <a:r>
              <a:rPr lang="en-US" dirty="0" smtClean="0"/>
              <a:t>. It is a version of the Agrippan problem.)</a:t>
            </a:r>
          </a:p>
          <a:p>
            <a:r>
              <a:rPr lang="en-US" dirty="0" smtClean="0"/>
              <a:t>A preliminary point. </a:t>
            </a:r>
            <a:r>
              <a:rPr lang="en-US" dirty="0" err="1" smtClean="0"/>
              <a:t>Descartes’s</a:t>
            </a:r>
            <a:r>
              <a:rPr lang="en-US" dirty="0" smtClean="0"/>
              <a:t> </a:t>
            </a:r>
            <a:r>
              <a:rPr lang="en-US" dirty="0"/>
              <a:t>argument is not formally circular: he uses CDP, but does not appeal to its reliability in any </a:t>
            </a:r>
            <a:r>
              <a:rPr lang="en-US" dirty="0" smtClean="0"/>
              <a:t>premise.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Not Circular?</a:t>
            </a:r>
            <a:endParaRPr lang="en-US"/>
          </a:p>
        </p:txBody>
      </p:sp>
      <p:sp>
        <p:nvSpPr>
          <p:cNvPr id="3" name="Content Placeholder 2"/>
          <p:cNvSpPr>
            <a:spLocks noGrp="1"/>
          </p:cNvSpPr>
          <p:nvPr>
            <p:ph idx="1"/>
          </p:nvPr>
        </p:nvSpPr>
        <p:spPr/>
        <p:txBody>
          <a:bodyPr>
            <a:normAutofit fontScale="85000" lnSpcReduction="10000"/>
          </a:bodyPr>
          <a:lstStyle/>
          <a:p>
            <a:r>
              <a:rPr lang="en-US" dirty="0"/>
              <a:t>P</a:t>
            </a:r>
            <a:r>
              <a:rPr lang="en-US" dirty="0" smtClean="0"/>
              <a:t>articular </a:t>
            </a:r>
            <a:r>
              <a:rPr lang="en-US" dirty="0"/>
              <a:t>propositions, known through clear and distinct perception, are known </a:t>
            </a:r>
            <a:r>
              <a:rPr lang="en-US" b="1" dirty="0"/>
              <a:t>without a criterion</a:t>
            </a:r>
            <a:r>
              <a:rPr lang="en-US" dirty="0"/>
              <a:t>. So </a:t>
            </a:r>
            <a:r>
              <a:rPr lang="en-US" dirty="0" smtClean="0"/>
              <a:t>are simple </a:t>
            </a:r>
            <a:r>
              <a:rPr lang="en-US" dirty="0"/>
              <a:t>relations of logical implication</a:t>
            </a:r>
            <a:r>
              <a:rPr lang="en-US" dirty="0" smtClean="0"/>
              <a:t>.</a:t>
            </a:r>
          </a:p>
          <a:p>
            <a:r>
              <a:rPr lang="en-US" dirty="0" smtClean="0"/>
              <a:t>The Rule does not appear as a premise in Descartes’s argument. There is no simple circularity.</a:t>
            </a:r>
            <a:endParaRPr lang="en-US" dirty="0"/>
          </a:p>
          <a:p>
            <a:r>
              <a:rPr lang="en-US" dirty="0"/>
              <a:t>D</a:t>
            </a:r>
            <a:r>
              <a:rPr lang="en-US" dirty="0" smtClean="0"/>
              <a:t>oubts </a:t>
            </a:r>
            <a:r>
              <a:rPr lang="en-US" dirty="0"/>
              <a:t>about the Rule only creep in when we reflect on it in a general way.  Descartes’s strategy is to use propositions clearly and distinctly known to be true to reach a level of reflective, epistemological self-understanding at which he can understand the the means he used to get there are indeed trustworthy.</a:t>
            </a:r>
          </a:p>
          <a:p>
            <a:endParaRPr lang="en-US" dirty="0"/>
          </a:p>
        </p:txBody>
      </p:sp>
    </p:spTree>
    <p:extLst>
      <p:ext uri="{BB962C8B-B14F-4D97-AF65-F5344CB8AC3E}">
        <p14:creationId xmlns:p14="http://schemas.microsoft.com/office/powerpoint/2010/main" val="859148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grades of Knowledge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On this reading, Descartes </a:t>
            </a:r>
            <a:r>
              <a:rPr lang="en-US" dirty="0"/>
              <a:t>follows an ancient tradition (central to Stoicism) according to which there are two grades of knowledge</a:t>
            </a:r>
            <a:r>
              <a:rPr lang="en-US" dirty="0" smtClean="0"/>
              <a:t>.</a:t>
            </a:r>
          </a:p>
          <a:p>
            <a:r>
              <a:rPr lang="en-US" dirty="0" smtClean="0"/>
              <a:t>There </a:t>
            </a:r>
            <a:r>
              <a:rPr lang="en-US" dirty="0"/>
              <a:t>is immediate certainty with respect to particular propositions (Gr., </a:t>
            </a:r>
            <a:r>
              <a:rPr lang="en-US" i="1" dirty="0" err="1"/>
              <a:t>katalepsis</a:t>
            </a:r>
            <a:r>
              <a:rPr lang="en-US" dirty="0"/>
              <a:t>; Lat., </a:t>
            </a:r>
            <a:r>
              <a:rPr lang="en-US" i="1" dirty="0" err="1"/>
              <a:t>cognitio</a:t>
            </a:r>
            <a:r>
              <a:rPr lang="en-US" dirty="0"/>
              <a:t>)</a:t>
            </a:r>
            <a:r>
              <a:rPr lang="en-US" dirty="0" smtClean="0"/>
              <a:t>.</a:t>
            </a:r>
          </a:p>
          <a:p>
            <a:r>
              <a:rPr lang="en-US" dirty="0"/>
              <a:t>T</a:t>
            </a:r>
            <a:r>
              <a:rPr lang="en-US" dirty="0" smtClean="0"/>
              <a:t>here </a:t>
            </a:r>
            <a:r>
              <a:rPr lang="en-US" dirty="0"/>
              <a:t>is also systematic </a:t>
            </a:r>
            <a:r>
              <a:rPr lang="en-US" dirty="0" smtClean="0"/>
              <a:t>knowledge. This may incorporate </a:t>
            </a:r>
            <a:r>
              <a:rPr lang="en-US" dirty="0"/>
              <a:t>an understanding of why (the sources of) immediate certainties deserve to be trusted (Gr., </a:t>
            </a:r>
            <a:r>
              <a:rPr lang="en-US" i="1" dirty="0"/>
              <a:t>episteme</a:t>
            </a:r>
            <a:r>
              <a:rPr lang="en-US" dirty="0"/>
              <a:t>; Lat., </a:t>
            </a:r>
            <a:r>
              <a:rPr lang="en-US" i="1" dirty="0" err="1"/>
              <a:t>scientia</a:t>
            </a:r>
            <a:r>
              <a:rPr lang="en-US" dirty="0"/>
              <a:t>)</a:t>
            </a:r>
            <a:r>
              <a:rPr lang="en-US" dirty="0" smtClean="0"/>
              <a:t>.</a:t>
            </a:r>
          </a:p>
          <a:p>
            <a:r>
              <a:rPr lang="en-US" dirty="0" smtClean="0"/>
              <a:t>It is not circular to use the one to get to the other</a:t>
            </a:r>
            <a:endParaRPr lang="en-US" dirty="0"/>
          </a:p>
          <a:p>
            <a:endParaRPr lang="en-US" dirty="0"/>
          </a:p>
        </p:txBody>
      </p:sp>
    </p:spTree>
    <p:extLst>
      <p:ext uri="{BB962C8B-B14F-4D97-AF65-F5344CB8AC3E}">
        <p14:creationId xmlns:p14="http://schemas.microsoft.com/office/powerpoint/2010/main" val="1173202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Deception?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A long tradition (though not one that</a:t>
            </a:r>
            <a:r>
              <a:rPr lang="en-US" dirty="0" smtClean="0"/>
              <a:t> many scholars today </a:t>
            </a:r>
            <a:r>
              <a:rPr lang="en-US" dirty="0"/>
              <a:t>currently </a:t>
            </a:r>
            <a:r>
              <a:rPr lang="en-US" dirty="0" smtClean="0"/>
              <a:t>take seriously) </a:t>
            </a:r>
            <a:r>
              <a:rPr lang="en-US" dirty="0"/>
              <a:t>suspects Descartes of dissimulation.  An extreme form of the dissimulation hypothesis says that the theological-guarantee argument is deliberately circular as a signal that the attentive reader should ignore it</a:t>
            </a:r>
            <a:r>
              <a:rPr lang="en-US" dirty="0" smtClean="0"/>
              <a:t>. </a:t>
            </a:r>
            <a:endParaRPr lang="en-US" dirty="0"/>
          </a:p>
          <a:p>
            <a:r>
              <a:rPr lang="en-US" dirty="0"/>
              <a:t>Grounds for suspicion include (</a:t>
            </a:r>
            <a:r>
              <a:rPr lang="en-US" dirty="0" err="1"/>
              <a:t>i</a:t>
            </a:r>
            <a:r>
              <a:rPr lang="en-US" dirty="0"/>
              <a:t>) </a:t>
            </a:r>
            <a:r>
              <a:rPr lang="en-US" dirty="0" smtClean="0"/>
              <a:t>Descartes’s </a:t>
            </a:r>
            <a:r>
              <a:rPr lang="en-US" dirty="0"/>
              <a:t>warning that his book will not contain circular </a:t>
            </a:r>
            <a:r>
              <a:rPr lang="en-US" dirty="0" smtClean="0"/>
              <a:t>arguments; and </a:t>
            </a:r>
            <a:r>
              <a:rPr lang="en-US" dirty="0"/>
              <a:t>(ii) the sudden proliferation in </a:t>
            </a:r>
            <a:r>
              <a:rPr lang="en-US" i="1" dirty="0"/>
              <a:t>Meditation</a:t>
            </a:r>
            <a:r>
              <a:rPr lang="en-US" dirty="0"/>
              <a:t> 3 of scholastic jargon and </a:t>
            </a:r>
            <a:r>
              <a:rPr lang="en-US" dirty="0" smtClean="0"/>
              <a:t>principles.</a:t>
            </a:r>
          </a:p>
          <a:p>
            <a:r>
              <a:rPr lang="en-US" dirty="0" smtClean="0"/>
              <a:t>On </a:t>
            </a:r>
            <a:r>
              <a:rPr lang="en-US" dirty="0"/>
              <a:t>the other hand,</a:t>
            </a:r>
            <a:r>
              <a:rPr lang="en-US" dirty="0" smtClean="0"/>
              <a:t> Descartes </a:t>
            </a:r>
            <a:r>
              <a:rPr lang="en-US" dirty="0"/>
              <a:t>always </a:t>
            </a:r>
            <a:r>
              <a:rPr lang="en-US" dirty="0" smtClean="0"/>
              <a:t>insisted (reasonably</a:t>
            </a:r>
            <a:r>
              <a:rPr lang="en-US" dirty="0"/>
              <a:t>?</a:t>
            </a:r>
            <a:r>
              <a:rPr lang="en-US" dirty="0" smtClean="0"/>
              <a:t>) </a:t>
            </a:r>
            <a:r>
              <a:rPr lang="en-US" dirty="0"/>
              <a:t>that his argument was not </a:t>
            </a:r>
            <a:r>
              <a:rPr lang="en-US" dirty="0" smtClean="0"/>
              <a:t>circular. Also,  </a:t>
            </a:r>
            <a:r>
              <a:rPr lang="en-US" dirty="0"/>
              <a:t>the Demon doubt seems essential to D’s larger argumentative purposes</a:t>
            </a:r>
            <a:r>
              <a:rPr lang="en-US" dirty="0" smtClean="0"/>
              <a:t>.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Unorthodox Theology</a:t>
            </a:r>
            <a:endParaRPr lang="en-US" dirty="0"/>
          </a:p>
        </p:txBody>
      </p:sp>
      <p:sp>
        <p:nvSpPr>
          <p:cNvPr id="3" name="Content Placeholder 2"/>
          <p:cNvSpPr>
            <a:spLocks noGrp="1"/>
          </p:cNvSpPr>
          <p:nvPr>
            <p:ph idx="1"/>
          </p:nvPr>
        </p:nvSpPr>
        <p:spPr/>
        <p:txBody>
          <a:bodyPr>
            <a:normAutofit fontScale="77500" lnSpcReduction="20000"/>
          </a:bodyPr>
          <a:lstStyle/>
          <a:p>
            <a:r>
              <a:rPr lang="en-US" dirty="0"/>
              <a:t>Descartes’s theology is far from orthodox.  His aim is to free scientific inquiry from theological interference.  In the seventeenth century, this was enough to attract a charge of </a:t>
            </a:r>
            <a:r>
              <a:rPr lang="en-US" dirty="0" smtClean="0"/>
              <a:t>atheism.</a:t>
            </a:r>
          </a:p>
          <a:p>
            <a:r>
              <a:rPr lang="en-US" dirty="0" smtClean="0"/>
              <a:t>Descartes </a:t>
            </a:r>
            <a:r>
              <a:rPr lang="en-US" dirty="0"/>
              <a:t>held, but never published, the extreme doctrine that God’s will is prior to his </a:t>
            </a:r>
            <a:r>
              <a:rPr lang="en-US" dirty="0" smtClean="0"/>
              <a:t>intellect. God </a:t>
            </a:r>
            <a:r>
              <a:rPr lang="en-US" dirty="0"/>
              <a:t>creates all truths, even the eternal truths (of mathematics, logic and metaphysics). For the orthodox, God becomes so transcendent that He might as well not exist.</a:t>
            </a:r>
          </a:p>
          <a:p>
            <a:r>
              <a:rPr lang="en-US" dirty="0"/>
              <a:t>In a letter, Descartes says he is interested in human certainty, not in absolute truth (i.e. things as seen from the unattainable perspective of God). This could be seen as anticipating Kant.</a:t>
            </a:r>
          </a:p>
          <a:p>
            <a:endParaRPr lang="en-US" dirty="0"/>
          </a:p>
        </p:txBody>
      </p:sp>
    </p:spTree>
    <p:extLst>
      <p:ext uri="{BB962C8B-B14F-4D97-AF65-F5344CB8AC3E}">
        <p14:creationId xmlns:p14="http://schemas.microsoft.com/office/powerpoint/2010/main" val="34401462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322</TotalTime>
  <Words>1382</Words>
  <Application>Microsoft Macintosh PowerPoint</Application>
  <PresentationFormat>On-screen Show (4:3)</PresentationFormat>
  <Paragraphs>78</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Calibri</vt:lpstr>
      <vt:lpstr>Arial</vt:lpstr>
      <vt:lpstr>Office Theme</vt:lpstr>
      <vt:lpstr>Descartes 4</vt:lpstr>
      <vt:lpstr>The Essence of Body</vt:lpstr>
      <vt:lpstr>Reason and Sense</vt:lpstr>
      <vt:lpstr>The Ontological Argument</vt:lpstr>
      <vt:lpstr>The Cartesian Circle</vt:lpstr>
      <vt:lpstr>Not Circular?</vt:lpstr>
      <vt:lpstr>Two grades of Knowledge</vt:lpstr>
      <vt:lpstr>Deception?</vt:lpstr>
      <vt:lpstr>Unorthodox Theology</vt:lpstr>
      <vt:lpstr>Material Things: Existence</vt:lpstr>
      <vt:lpstr>Imagination Again</vt:lpstr>
      <vt:lpstr>Doubting the Senses</vt:lpstr>
      <vt:lpstr>Natural Inference</vt:lpstr>
      <vt:lpstr>The Real Distinction and the Existence of Body</vt:lpstr>
      <vt:lpstr>Theory and Life</vt:lpstr>
      <vt:lpstr>Is God a Deceiver</vt:lpstr>
      <vt:lpstr>Skepticism Refuted</vt:lpstr>
      <vt:lpstr>Rationalism</vt:lpstr>
    </vt:vector>
  </TitlesOfParts>
  <Company>JHU</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Williams</dc:creator>
  <cp:lastModifiedBy>刘苏怡</cp:lastModifiedBy>
  <cp:revision>17</cp:revision>
  <dcterms:created xsi:type="dcterms:W3CDTF">2013-02-17T22:07:46Z</dcterms:created>
  <dcterms:modified xsi:type="dcterms:W3CDTF">2017-05-15T06:37:10Z</dcterms:modified>
</cp:coreProperties>
</file>