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76" r:id="rId4"/>
    <p:sldId id="257" r:id="rId5"/>
    <p:sldId id="277" r:id="rId6"/>
    <p:sldId id="258" r:id="rId7"/>
    <p:sldId id="275" r:id="rId8"/>
    <p:sldId id="259" r:id="rId9"/>
    <p:sldId id="278" r:id="rId10"/>
    <p:sldId id="260" r:id="rId11"/>
    <p:sldId id="261" r:id="rId12"/>
    <p:sldId id="262" r:id="rId13"/>
    <p:sldId id="264" r:id="rId14"/>
    <p:sldId id="279" r:id="rId15"/>
    <p:sldId id="265" r:id="rId16"/>
    <p:sldId id="280" r:id="rId17"/>
    <p:sldId id="266" r:id="rId18"/>
    <p:sldId id="281" r:id="rId19"/>
    <p:sldId id="267" r:id="rId20"/>
    <p:sldId id="282" r:id="rId21"/>
    <p:sldId id="268" r:id="rId22"/>
    <p:sldId id="283" r:id="rId23"/>
    <p:sldId id="269" r:id="rId24"/>
    <p:sldId id="271" r:id="rId25"/>
    <p:sldId id="274" r:id="rId26"/>
    <p:sldId id="270" r:id="rId27"/>
    <p:sldId id="272" r:id="rId28"/>
    <p:sldId id="27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4643"/>
  </p:normalViewPr>
  <p:slideViewPr>
    <p:cSldViewPr snapToGrid="0" snapToObjects="1">
      <p:cViewPr varScale="1">
        <p:scale>
          <a:sx n="90" d="100"/>
          <a:sy n="90" d="100"/>
        </p:scale>
        <p:origin x="17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2C94D5-A2F5-0C48-A7AC-82D9DB2ED342}" type="datetimeFigureOut">
              <a:rPr lang="en-US" smtClean="0"/>
              <a:pPr/>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C94D5-A2F5-0C48-A7AC-82D9DB2ED342}" type="datetimeFigureOut">
              <a:rPr lang="en-US" smtClean="0"/>
              <a:pPr/>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C94D5-A2F5-0C48-A7AC-82D9DB2ED342}" type="datetimeFigureOut">
              <a:rPr lang="en-US" smtClean="0"/>
              <a:pPr/>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C94D5-A2F5-0C48-A7AC-82D9DB2ED342}" type="datetimeFigureOut">
              <a:rPr lang="en-US" smtClean="0"/>
              <a:pPr/>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C94D5-A2F5-0C48-A7AC-82D9DB2ED342}" type="datetimeFigureOut">
              <a:rPr lang="en-US" smtClean="0"/>
              <a:pPr/>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2C94D5-A2F5-0C48-A7AC-82D9DB2ED342}" type="datetimeFigureOut">
              <a:rPr lang="en-US" smtClean="0"/>
              <a:pPr/>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C94D5-A2F5-0C48-A7AC-82D9DB2ED342}" type="datetimeFigureOut">
              <a:rPr lang="en-US" smtClean="0"/>
              <a:pPr/>
              <a:t>5/15/17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C94D5-A2F5-0C48-A7AC-82D9DB2ED342}" type="datetimeFigureOut">
              <a:rPr lang="en-US" smtClean="0"/>
              <a:pPr/>
              <a:t>5/15/17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C94D5-A2F5-0C48-A7AC-82D9DB2ED342}" type="datetimeFigureOut">
              <a:rPr lang="en-US" smtClean="0"/>
              <a:pPr/>
              <a:t>5/15/17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C94D5-A2F5-0C48-A7AC-82D9DB2ED342}" type="datetimeFigureOut">
              <a:rPr lang="en-US" smtClean="0"/>
              <a:pPr/>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C94D5-A2F5-0C48-A7AC-82D9DB2ED342}" type="datetimeFigureOut">
              <a:rPr lang="en-US" smtClean="0"/>
              <a:pPr/>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439A-9B2F-4543-9082-0E9E9F14E0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C94D5-A2F5-0C48-A7AC-82D9DB2ED342}" type="datetimeFigureOut">
              <a:rPr lang="en-US" smtClean="0"/>
              <a:pPr/>
              <a:t>5/15/17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5439A-9B2F-4543-9082-0E9E9F14E0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Hume 1</a:t>
            </a:r>
            <a:endParaRPr lang="en-US" dirty="0"/>
          </a:p>
        </p:txBody>
      </p:sp>
      <p:sp>
        <p:nvSpPr>
          <p:cNvPr id="3" name="Subtitle 2"/>
          <p:cNvSpPr>
            <a:spLocks noGrp="1"/>
          </p:cNvSpPr>
          <p:nvPr>
            <p:ph type="subTitle" idx="1"/>
          </p:nvPr>
        </p:nvSpPr>
        <p:spPr/>
        <p:txBody>
          <a:bodyPr/>
          <a:lstStyle/>
          <a:p>
            <a:r>
              <a:rPr lang="en-US" dirty="0" smtClean="0"/>
              <a:t>The Problem of Induction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of Ideas (1)</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Hume’s original argumentation begins in Section IV: “Skeptical Doubts Concerning Human Understanding.” In what sense this section is “skeptical” is something we shall discover by following the argument. (The parallel argument in the </a:t>
            </a:r>
            <a:r>
              <a:rPr lang="en-US" i="1" dirty="0" smtClean="0"/>
              <a:t>Treatise </a:t>
            </a:r>
            <a:r>
              <a:rPr lang="en-US" dirty="0" smtClean="0"/>
              <a:t>is not called “skeptical.”)</a:t>
            </a:r>
          </a:p>
          <a:p>
            <a:r>
              <a:rPr lang="en-US" dirty="0" smtClean="0"/>
              <a:t>Hume divides judgments into relations of ideas and matters of fact and existence.</a:t>
            </a:r>
          </a:p>
          <a:p>
            <a:r>
              <a:rPr lang="en-US" dirty="0" smtClean="0"/>
              <a:t>Relations of ideas are judgments expressing conceptual truths. The truth of such judgments is guaranteed by the content of the concepts.  Such judgments have no existential import.</a:t>
            </a:r>
          </a:p>
          <a:p>
            <a:r>
              <a:rPr lang="en-US" dirty="0"/>
              <a:t>A</a:t>
            </a:r>
            <a:r>
              <a:rPr lang="en-US" dirty="0" smtClean="0"/>
              <a:t>ll mathematical truths are like this. The theorems of geometry are true, whether or not anything that actually exists in the material world is perfectly straight, circular, triangular, etc. Geometrical truths concern only the relations between the mathematical concepts of (ideal) lines and figures.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of Ideas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R</a:t>
            </a:r>
            <a:r>
              <a:rPr lang="en-US" dirty="0" smtClean="0"/>
              <a:t>elations of ideas (which would come to be called “analytic” judgments) have three features:-</a:t>
            </a:r>
          </a:p>
          <a:p>
            <a:pPr>
              <a:buNone/>
            </a:pPr>
            <a:r>
              <a:rPr lang="en-US" dirty="0" smtClean="0"/>
              <a:t>	(1) Their truth is determined by meaning alone.</a:t>
            </a:r>
          </a:p>
          <a:p>
            <a:pPr>
              <a:buNone/>
            </a:pPr>
            <a:r>
              <a:rPr lang="en-US" dirty="0" smtClean="0"/>
              <a:t>	(2) They are necessarily true.</a:t>
            </a:r>
          </a:p>
          <a:p>
            <a:pPr>
              <a:buNone/>
            </a:pPr>
            <a:r>
              <a:rPr lang="en-US" dirty="0" smtClean="0"/>
              <a:t>	(3) They are knowable </a:t>
            </a:r>
            <a:r>
              <a:rPr lang="en-US" i="1" dirty="0" smtClean="0"/>
              <a:t>a priori</a:t>
            </a:r>
            <a:r>
              <a:rPr lang="en-US" dirty="0" smtClean="0"/>
              <a:t>, in the sense that understanding them is potentially sufficient for grasping their truth.</a:t>
            </a:r>
          </a:p>
          <a:p>
            <a:r>
              <a:rPr lang="en-US" dirty="0" smtClean="0"/>
              <a:t>Of course, since Hume is a concept-empiricist, we have to have undergone sense-experience in order to have acquired/constructed our concepts. But our concepts involve logical inter-relations. So in the case of relations of ideas, no further experience is required to grasp their truth. As judgments, they are knowable independently of perceptual evidence.</a:t>
            </a:r>
          </a:p>
          <a:p>
            <a:r>
              <a:rPr lang="en-US" dirty="0" smtClean="0"/>
              <a:t>(1) </a:t>
            </a:r>
            <a:r>
              <a:rPr lang="en-US" i="1" dirty="0" smtClean="0"/>
              <a:t>explains </a:t>
            </a:r>
            <a:r>
              <a:rPr lang="en-US" dirty="0" smtClean="0"/>
              <a:t>(2) and (3). Relations of ideas are necessarily true and knowable a priori </a:t>
            </a:r>
            <a:r>
              <a:rPr lang="en-US" i="1" dirty="0" smtClean="0"/>
              <a:t>because </a:t>
            </a:r>
            <a:r>
              <a:rPr lang="en-US" dirty="0" smtClean="0"/>
              <a:t>their truth depends on meaning alone.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Matters of Fact</a:t>
            </a:r>
            <a:endParaRPr lang="en-US" dirty="0"/>
          </a:p>
        </p:txBody>
      </p:sp>
      <p:sp>
        <p:nvSpPr>
          <p:cNvPr id="3" name="Content Placeholder 2"/>
          <p:cNvSpPr>
            <a:spLocks noGrp="1"/>
          </p:cNvSpPr>
          <p:nvPr>
            <p:ph idx="1"/>
          </p:nvPr>
        </p:nvSpPr>
        <p:spPr/>
        <p:txBody>
          <a:bodyPr>
            <a:normAutofit fontScale="55000" lnSpcReduction="20000"/>
          </a:bodyPr>
          <a:lstStyle/>
          <a:p>
            <a:r>
              <a:rPr lang="en-US" sz="3800" dirty="0" smtClean="0"/>
              <a:t>Factual judgments differ from relations of ideas in all three respects:-</a:t>
            </a:r>
          </a:p>
          <a:p>
            <a:pPr>
              <a:buNone/>
            </a:pPr>
            <a:r>
              <a:rPr lang="en-US" sz="3800" dirty="0" smtClean="0"/>
              <a:t>	(1) </a:t>
            </a:r>
            <a:r>
              <a:rPr lang="en-US" sz="3800" dirty="0"/>
              <a:t>Because they concern real existence, </a:t>
            </a:r>
            <a:r>
              <a:rPr lang="en-US" sz="3800" dirty="0" smtClean="0"/>
              <a:t>their truth is not guaranteed by meaning alone. </a:t>
            </a:r>
            <a:r>
              <a:rPr lang="en-US" sz="3800" b="1" dirty="0" smtClean="0"/>
              <a:t>Whether they are true or false depends on how things are in the world</a:t>
            </a:r>
            <a:r>
              <a:rPr lang="en-US" sz="3800" dirty="0" smtClean="0"/>
              <a:t>: on whether the facts are as they represent them as being.</a:t>
            </a:r>
          </a:p>
          <a:p>
            <a:pPr>
              <a:buNone/>
            </a:pPr>
            <a:r>
              <a:rPr lang="en-US" sz="3800" dirty="0" smtClean="0"/>
              <a:t>	(2) </a:t>
            </a:r>
            <a:r>
              <a:rPr lang="en-US" sz="3800" b="1" dirty="0" smtClean="0"/>
              <a:t>No </a:t>
            </a:r>
            <a:r>
              <a:rPr lang="en-US" sz="3800" b="1" dirty="0"/>
              <a:t>factual judgment is necessarily </a:t>
            </a:r>
            <a:r>
              <a:rPr lang="en-US" sz="3800" b="1" dirty="0" smtClean="0"/>
              <a:t>true</a:t>
            </a:r>
            <a:r>
              <a:rPr lang="en-US" sz="3800" dirty="0" smtClean="0"/>
              <a:t>. Because their truth does not depend on meaning alone, factual claims can always be denied without contradiction. Some may so certain that it would be crazy to deny them. Nevertheless, doing so will never involve logical inconsistency.</a:t>
            </a:r>
          </a:p>
          <a:p>
            <a:pPr>
              <a:buNone/>
            </a:pPr>
            <a:r>
              <a:rPr lang="en-US" sz="3800" dirty="0" smtClean="0"/>
              <a:t>	(3) </a:t>
            </a:r>
            <a:r>
              <a:rPr lang="en-US" sz="3800" dirty="0"/>
              <a:t>, </a:t>
            </a:r>
            <a:r>
              <a:rPr lang="en-US" sz="3800" b="1" dirty="0"/>
              <a:t>No factual </a:t>
            </a:r>
            <a:r>
              <a:rPr lang="en-US" sz="3800" b="1" dirty="0" smtClean="0"/>
              <a:t>judgment </a:t>
            </a:r>
            <a:r>
              <a:rPr lang="en-US" sz="3800" b="1" dirty="0"/>
              <a:t>can be known </a:t>
            </a:r>
            <a:r>
              <a:rPr lang="en-US" sz="3800" b="1" i="1" dirty="0"/>
              <a:t>a </a:t>
            </a:r>
            <a:r>
              <a:rPr lang="en-US" sz="3800" b="1" i="1" dirty="0" smtClean="0"/>
              <a:t>priori</a:t>
            </a:r>
            <a:r>
              <a:rPr lang="en-US" sz="2400" dirty="0" smtClean="0"/>
              <a:t>.. </a:t>
            </a:r>
            <a:r>
              <a:rPr lang="en-US" sz="3800" dirty="0" smtClean="0"/>
              <a:t>Since they concern real existence and can always be denied without contradiction, factual judgments must be verified empirically: i.e. by investigating how things are in the world. Ultimately, they are established or refuted by observational evidence. In consequence</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Fork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Hume intends the distinction between relations of ideas and matters of fact to be exclusive and exhaustive. Every judgment must fall into one category or the other, and no judgment falls into both. The distinction is a dichotomy, sometimes referred to as “Hume’s Fork.”</a:t>
            </a:r>
          </a:p>
          <a:p>
            <a:r>
              <a:rPr lang="en-US" dirty="0" smtClean="0"/>
              <a:t>The fork’s critical potential should be obvious. Descartes, Leibniz and Spinoza all accept some version of the Ontological Argument for the existence of God. This is not </a:t>
            </a:r>
            <a:r>
              <a:rPr lang="en-US" dirty="0" err="1" smtClean="0"/>
              <a:t>Descartes’s</a:t>
            </a:r>
            <a:r>
              <a:rPr lang="en-US" dirty="0" smtClean="0"/>
              <a:t> only argument; Leibniz recognizes that the argument is more complex than generally recognized; and Spinoza’s version is unusual in that he does not distinguish between God and Nature. But if Hume’s dichotomy is accepted, no version of the argument can possibly be valid. If Hume is right, we cannot define </a:t>
            </a:r>
            <a:r>
              <a:rPr lang="en-US" i="1" dirty="0" smtClean="0"/>
              <a:t>anything </a:t>
            </a:r>
            <a:r>
              <a:rPr lang="en-US" dirty="0" smtClean="0"/>
              <a:t>into existence.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Metaphysics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t>
            </a:r>
            <a:r>
              <a:rPr lang="en-US" dirty="0" smtClean="0"/>
              <a:t>etaphysics aims </a:t>
            </a:r>
            <a:r>
              <a:rPr lang="en-US" dirty="0"/>
              <a:t>at </a:t>
            </a:r>
            <a:r>
              <a:rPr lang="en-US" dirty="0" smtClean="0"/>
              <a:t>discovering, </a:t>
            </a:r>
            <a:r>
              <a:rPr lang="en-US" dirty="0"/>
              <a:t>by the exercise of Reason </a:t>
            </a:r>
            <a:r>
              <a:rPr lang="en-US" dirty="0" smtClean="0"/>
              <a:t>alone, fundamental </a:t>
            </a:r>
            <a:r>
              <a:rPr lang="en-US" dirty="0"/>
              <a:t>truths that </a:t>
            </a:r>
            <a:r>
              <a:rPr lang="en-US" dirty="0" smtClean="0"/>
              <a:t>are (a) </a:t>
            </a:r>
            <a:r>
              <a:rPr lang="en-US" dirty="0"/>
              <a:t>substantive (have factual content) </a:t>
            </a:r>
            <a:r>
              <a:rPr lang="en-US" dirty="0" smtClean="0"/>
              <a:t>and (b) necessary</a:t>
            </a:r>
            <a:r>
              <a:rPr lang="en-US" dirty="0"/>
              <a:t>.</a:t>
            </a:r>
            <a:r>
              <a:rPr lang="en-US" dirty="0" smtClean="0"/>
              <a:t> </a:t>
            </a:r>
            <a:r>
              <a:rPr lang="en-US" b="1" dirty="0"/>
              <a:t>Hume’s Fork implies that metaphysics is impossible</a:t>
            </a:r>
            <a:r>
              <a:rPr lang="en-US" dirty="0"/>
              <a:t>.</a:t>
            </a:r>
          </a:p>
          <a:p>
            <a:r>
              <a:rPr lang="en-US" dirty="0"/>
              <a:t>Is the Fork just a dogmatic anti-metaphysical claim (as dogmatic as any of the claims of the metaphysicians)? Or does Hume offer reasons to accept </a:t>
            </a:r>
            <a:r>
              <a:rPr lang="en-US" dirty="0" err="1"/>
              <a:t>it</a:t>
            </a:r>
            <a:r>
              <a:rPr lang="en-US" dirty="0" err="1" smtClean="0"/>
              <a:t>?He</a:t>
            </a:r>
            <a:r>
              <a:rPr lang="en-US" dirty="0" smtClean="0"/>
              <a:t> </a:t>
            </a:r>
            <a:r>
              <a:rPr lang="en-US" dirty="0"/>
              <a:t>does, but they are complicated. To fully appreciate them, we must read the </a:t>
            </a:r>
            <a:r>
              <a:rPr lang="en-US" i="1" dirty="0"/>
              <a:t>Enquiry </a:t>
            </a:r>
            <a:r>
              <a:rPr lang="en-US" dirty="0"/>
              <a:t>through to the end. </a:t>
            </a:r>
          </a:p>
          <a:p>
            <a:endParaRPr lang="en-US" dirty="0"/>
          </a:p>
        </p:txBody>
      </p:sp>
    </p:spTree>
    <p:extLst>
      <p:ext uri="{BB962C8B-B14F-4D97-AF65-F5344CB8AC3E}">
        <p14:creationId xmlns:p14="http://schemas.microsoft.com/office/powerpoint/2010/main" val="3425300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Facts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Hume discovers (or invents) early modern philosophy’s second great skeptical problem. (Third, if we count the problem of other minds, though this problem was never as prominent.) Today, Hume’s problem is known as the </a:t>
            </a:r>
            <a:r>
              <a:rPr lang="en-US" b="1" dirty="0" smtClean="0"/>
              <a:t>Problem of Induction</a:t>
            </a:r>
            <a:r>
              <a:rPr lang="en-US" dirty="0" smtClean="0"/>
              <a:t>. Hume does not employ this terminology. He calls inductive inference “reasoning concerning causes and effects.”</a:t>
            </a:r>
          </a:p>
          <a:p>
            <a:r>
              <a:rPr lang="en-US" dirty="0" smtClean="0"/>
              <a:t>How do matters of fact come to be known?  Setting aside (for now) skeptical worries about knowledge of the external world, some are known directly (non-inferentially) through perception and memory.  But how do we know things that we neither perceive nor remember?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Causation and Inference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Hume’s answer is that such knowledge depends on </a:t>
            </a:r>
            <a:r>
              <a:rPr lang="en-US" b="1" dirty="0"/>
              <a:t>reasoning concerning causes and effects</a:t>
            </a:r>
            <a:r>
              <a:rPr lang="en-US" dirty="0"/>
              <a:t>. </a:t>
            </a:r>
            <a:r>
              <a:rPr lang="en-US" dirty="0" smtClean="0"/>
              <a:t>We </a:t>
            </a:r>
            <a:r>
              <a:rPr lang="en-US" dirty="0"/>
              <a:t>have extensive beliefs about how the world works </a:t>
            </a:r>
            <a:r>
              <a:rPr lang="en-US" i="1" dirty="0" smtClean="0"/>
              <a:t>generally</a:t>
            </a:r>
            <a:r>
              <a:rPr lang="en-US" dirty="0" smtClean="0"/>
              <a:t>.</a:t>
            </a:r>
          </a:p>
          <a:p>
            <a:r>
              <a:rPr lang="en-US" dirty="0" smtClean="0"/>
              <a:t>Someone </a:t>
            </a:r>
            <a:r>
              <a:rPr lang="en-US" dirty="0"/>
              <a:t>who found a watch on a desert island would conclude that someone had been there before him, because he knows that watches don’t—</a:t>
            </a:r>
            <a:r>
              <a:rPr lang="en-US" i="1" dirty="0"/>
              <a:t>can’t possibly</a:t>
            </a:r>
            <a:r>
              <a:rPr lang="en-US" dirty="0"/>
              <a:t>--grow spontaneously out of the earth: they have to be manufactured. </a:t>
            </a:r>
            <a:r>
              <a:rPr lang="en-US" dirty="0" smtClean="0"/>
              <a:t>Someone else </a:t>
            </a:r>
            <a:r>
              <a:rPr lang="en-US" i="1" dirty="0" smtClean="0"/>
              <a:t>must </a:t>
            </a:r>
            <a:r>
              <a:rPr lang="en-US" dirty="0"/>
              <a:t>have dropped it. </a:t>
            </a:r>
            <a:r>
              <a:rPr lang="en-US" dirty="0" smtClean="0"/>
              <a:t>(</a:t>
            </a:r>
            <a:r>
              <a:rPr lang="en-US" dirty="0"/>
              <a:t>T</a:t>
            </a:r>
            <a:r>
              <a:rPr lang="en-US" dirty="0" smtClean="0"/>
              <a:t>his is </a:t>
            </a:r>
            <a:r>
              <a:rPr lang="en-US" dirty="0"/>
              <a:t>a sly reference to the Argument from Design.</a:t>
            </a:r>
            <a:r>
              <a:rPr lang="en-US" dirty="0" smtClean="0"/>
              <a:t>)</a:t>
            </a:r>
          </a:p>
          <a:p>
            <a:r>
              <a:rPr lang="en-US" dirty="0" smtClean="0"/>
              <a:t>Note </a:t>
            </a:r>
            <a:r>
              <a:rPr lang="en-US" dirty="0"/>
              <a:t>the modal claim: some things </a:t>
            </a:r>
            <a:r>
              <a:rPr lang="en-US" i="1" dirty="0"/>
              <a:t>can’t/must </a:t>
            </a:r>
            <a:r>
              <a:rPr lang="en-US" dirty="0"/>
              <a:t>be so. We are dealing with </a:t>
            </a:r>
            <a:r>
              <a:rPr lang="en-US" i="1" dirty="0"/>
              <a:t>necessity </a:t>
            </a:r>
            <a:r>
              <a:rPr lang="en-US" dirty="0"/>
              <a:t>here but </a:t>
            </a:r>
            <a:r>
              <a:rPr lang="en-US" i="1" dirty="0"/>
              <a:t>also </a:t>
            </a:r>
            <a:r>
              <a:rPr lang="en-US" dirty="0"/>
              <a:t>with factual matters.</a:t>
            </a:r>
          </a:p>
          <a:p>
            <a:r>
              <a:rPr lang="en-US" dirty="0"/>
              <a:t>So how do we come to know about causal relations?</a:t>
            </a:r>
          </a:p>
          <a:p>
            <a:endParaRPr lang="en-US" dirty="0"/>
          </a:p>
        </p:txBody>
      </p:sp>
    </p:spTree>
    <p:extLst>
      <p:ext uri="{BB962C8B-B14F-4D97-AF65-F5344CB8AC3E}">
        <p14:creationId xmlns:p14="http://schemas.microsoft.com/office/powerpoint/2010/main" val="4130763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Against </a:t>
            </a:r>
            <a:r>
              <a:rPr lang="en-US" i="1" dirty="0" smtClean="0"/>
              <a:t>A </a:t>
            </a:r>
            <a:r>
              <a:rPr lang="en-US" i="1" dirty="0" err="1" smtClean="0"/>
              <a:t>Priorism</a:t>
            </a:r>
            <a:r>
              <a:rPr lang="en-US" dirty="0" smtClean="0"/>
              <a:t> (1): “Reason” versus Experience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Recall the Rationalist conception of “Reason”. Reason is the source of </a:t>
            </a:r>
            <a:r>
              <a:rPr lang="en-US" i="1" dirty="0"/>
              <a:t>a priori </a:t>
            </a:r>
            <a:r>
              <a:rPr lang="en-US" dirty="0"/>
              <a:t>knowledge. This faculty serves (a) to provide rational insight into the truth of certain fundamental propositions: propositions that “stand to reason.”; and (b) to provide insight into logical relations, particularly logical entailment (the relation that holds between “premises” and “conclusion” when it is impossible that all the premises be true and the conclusion false. A priori reasoning is demonstrative.</a:t>
            </a:r>
          </a:p>
          <a:p>
            <a:r>
              <a:rPr lang="en-US" dirty="0"/>
              <a:t>Hume: in no case is knowledge of causal relations attained by </a:t>
            </a:r>
            <a:r>
              <a:rPr lang="en-US" i="1" dirty="0"/>
              <a:t>a priori </a:t>
            </a:r>
            <a:r>
              <a:rPr lang="en-US" dirty="0"/>
              <a:t>reasoning but depends entirely on experience</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Against </a:t>
            </a:r>
            <a:r>
              <a:rPr lang="en-US" i="1" dirty="0"/>
              <a:t>A </a:t>
            </a:r>
            <a:r>
              <a:rPr lang="en-US" i="1" dirty="0" err="1"/>
              <a:t>Priorism</a:t>
            </a:r>
            <a:r>
              <a:rPr lang="en-US" dirty="0"/>
              <a:t> </a:t>
            </a:r>
            <a:r>
              <a:rPr lang="en-US" dirty="0" smtClean="0"/>
              <a:t>(2)</a:t>
            </a:r>
            <a:r>
              <a:rPr lang="en-US" dirty="0"/>
              <a:t>: </a:t>
            </a:r>
            <a:r>
              <a:rPr lang="en-US" dirty="0" smtClean="0"/>
              <a:t>Familiarity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proposition will be readily granted with respect to phenomena that we remember having once been entirely unknown (atmospheric pressure; magnetism) or with causal relations presumed to depend on “intricate machinery” (the nutritional properties of bread).</a:t>
            </a:r>
          </a:p>
          <a:p>
            <a:r>
              <a:rPr lang="en-US" dirty="0"/>
              <a:t>The point may seem less obvious with respect to phenomena that are extremely familiar, thus in not at all surprising. Custom (repeated experience) is </a:t>
            </a:r>
            <a:r>
              <a:rPr lang="en-US" i="1" dirty="0"/>
              <a:t>self-concealing</a:t>
            </a:r>
            <a:r>
              <a:rPr lang="en-US" dirty="0"/>
              <a:t>: the more it operates, the less we are aware of it (because we can’t recall a specific instance of discovering that this is how things work). The feeling that certain causal relations “stand to reason” is just </a:t>
            </a:r>
            <a:r>
              <a:rPr lang="en-US" i="1" dirty="0"/>
              <a:t>familiarity in disguise</a:t>
            </a:r>
            <a:endParaRPr lang="en-US" dirty="0"/>
          </a:p>
        </p:txBody>
      </p:sp>
    </p:spTree>
    <p:extLst>
      <p:ext uri="{BB962C8B-B14F-4D97-AF65-F5344CB8AC3E}">
        <p14:creationId xmlns:p14="http://schemas.microsoft.com/office/powerpoint/2010/main" val="1925507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Against </a:t>
            </a:r>
            <a:r>
              <a:rPr lang="en-US" i="1" dirty="0" smtClean="0"/>
              <a:t>A </a:t>
            </a:r>
            <a:r>
              <a:rPr lang="en-US" i="1" dirty="0" err="1" smtClean="0"/>
              <a:t>Priorism</a:t>
            </a:r>
            <a:r>
              <a:rPr lang="en-US" i="1" dirty="0" smtClean="0"/>
              <a:t> </a:t>
            </a:r>
            <a:r>
              <a:rPr lang="en-US" dirty="0" smtClean="0"/>
              <a:t>(3): Conceivability and Possibility</a:t>
            </a:r>
            <a:endParaRPr lang="en-US" dirty="0"/>
          </a:p>
        </p:txBody>
      </p:sp>
      <p:sp>
        <p:nvSpPr>
          <p:cNvPr id="3" name="Content Placeholder 2"/>
          <p:cNvSpPr>
            <a:spLocks noGrp="1"/>
          </p:cNvSpPr>
          <p:nvPr>
            <p:ph idx="1"/>
          </p:nvPr>
        </p:nvSpPr>
        <p:spPr/>
        <p:txBody>
          <a:bodyPr>
            <a:noAutofit/>
          </a:bodyPr>
          <a:lstStyle/>
          <a:p>
            <a:r>
              <a:rPr lang="en-US" sz="2400" dirty="0" smtClean="0"/>
              <a:t>Take two events believed to be causally related: e.g. a billiard ball strikes another, causing it to move. The cause and effect are different events.</a:t>
            </a:r>
          </a:p>
          <a:p>
            <a:r>
              <a:rPr lang="en-US" sz="2400" dirty="0" smtClean="0"/>
              <a:t>These events are logically </a:t>
            </a:r>
            <a:r>
              <a:rPr lang="en-US" sz="2400" dirty="0" smtClean="0"/>
              <a:t>independent</a:t>
            </a:r>
            <a:r>
              <a:rPr lang="en-US" sz="2400" dirty="0" smtClean="0"/>
              <a:t>. Each can be conceived in such a way as to ensure that the proposition that the cause occurred, though its customary effect did not, involves no contradiction.</a:t>
            </a:r>
          </a:p>
          <a:p>
            <a:r>
              <a:rPr lang="en-US" sz="2400" dirty="0" smtClean="0"/>
              <a:t>The balls collide. But as far as logic is concerned, </a:t>
            </a:r>
            <a:r>
              <a:rPr lang="en-US" sz="2400" i="1" dirty="0" smtClean="0"/>
              <a:t>anyth</a:t>
            </a:r>
            <a:r>
              <a:rPr lang="en-US" sz="2400" i="1" dirty="0"/>
              <a:t>i</a:t>
            </a:r>
            <a:r>
              <a:rPr lang="en-US" sz="2400" i="1" dirty="0" smtClean="0"/>
              <a:t>ng </a:t>
            </a:r>
            <a:r>
              <a:rPr lang="en-US" sz="2400" dirty="0" smtClean="0"/>
              <a:t>could happen next. </a:t>
            </a:r>
            <a:r>
              <a:rPr lang="en-US" sz="2400" i="1" dirty="0" smtClean="0"/>
              <a:t>Experience alone </a:t>
            </a:r>
            <a:r>
              <a:rPr lang="en-US" sz="2400" dirty="0" smtClean="0"/>
              <a:t>can tell us what actually happens. </a:t>
            </a:r>
            <a:r>
              <a:rPr lang="en-US" sz="2400" i="1" dirty="0" smtClean="0"/>
              <a:t>A priori</a:t>
            </a:r>
            <a:r>
              <a:rPr lang="en-US" sz="2400" dirty="0" smtClean="0"/>
              <a:t>, anything is possible.</a:t>
            </a:r>
          </a:p>
          <a:p>
            <a:r>
              <a:rPr lang="en-US" sz="2400" dirty="0" smtClean="0"/>
              <a:t>To think otherwise is to exhibit a lack of imagination.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Significance of Hume’s Philosophy</a:t>
            </a:r>
            <a:endParaRPr lang="en-US" dirty="0"/>
          </a:p>
        </p:txBody>
      </p:sp>
      <p:sp>
        <p:nvSpPr>
          <p:cNvPr id="3" name="Content Placeholder 2"/>
          <p:cNvSpPr>
            <a:spLocks noGrp="1"/>
          </p:cNvSpPr>
          <p:nvPr>
            <p:ph idx="1"/>
          </p:nvPr>
        </p:nvSpPr>
        <p:spPr>
          <a:xfrm>
            <a:off x="660400" y="1600200"/>
            <a:ext cx="8229600" cy="4525963"/>
          </a:xfrm>
        </p:spPr>
        <p:txBody>
          <a:bodyPr>
            <a:normAutofit fontScale="92500" lnSpcReduction="20000"/>
          </a:bodyPr>
          <a:lstStyle/>
          <a:p>
            <a:r>
              <a:rPr lang="en-US" dirty="0" smtClean="0"/>
              <a:t>Hume’s philosophical work represents a turning point in the history of early modern philosophy. Arguably, Hume is the most revolutionary figure since Descartes.</a:t>
            </a:r>
          </a:p>
          <a:p>
            <a:r>
              <a:rPr lang="en-US" dirty="0"/>
              <a:t> Kant, who probably knew Hume through the </a:t>
            </a:r>
            <a:r>
              <a:rPr lang="en-US" i="1" dirty="0"/>
              <a:t>Enquiry</a:t>
            </a:r>
            <a:r>
              <a:rPr lang="en-US" dirty="0"/>
              <a:t>, says that Hume woke him from his ‘dogmatic slumbers’</a:t>
            </a:r>
            <a:r>
              <a:rPr lang="en-US" dirty="0" smtClean="0"/>
              <a:t>.</a:t>
            </a:r>
          </a:p>
          <a:p>
            <a:r>
              <a:rPr lang="en-US" dirty="0" smtClean="0"/>
              <a:t>We noted a pragmatic anti-metaphysical strain the the work of Locke. However, Hume develops </a:t>
            </a:r>
            <a:r>
              <a:rPr lang="en-US" b="1" dirty="0" smtClean="0"/>
              <a:t>a systematic attack on the very possibility of metaphysics</a:t>
            </a:r>
            <a:r>
              <a:rPr lang="en-US" dirty="0" smtClean="0"/>
              <a:t>.</a:t>
            </a:r>
          </a:p>
          <a:p>
            <a:endParaRPr lang="en-US" dirty="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to Explanation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should stop looking for “ultimate” principles.  We can explain causal laws in terms of deeper laws or mechanisms. But however deep we go, in the end we come upon “unexplained explainers.” These will not be demonstrable </a:t>
            </a:r>
            <a:r>
              <a:rPr lang="en-US" i="1" dirty="0"/>
              <a:t>a priori</a:t>
            </a:r>
            <a:r>
              <a:rPr lang="en-US" dirty="0"/>
              <a:t>. In  science, we must accept </a:t>
            </a:r>
            <a:r>
              <a:rPr lang="en-US" b="1" dirty="0"/>
              <a:t>contingency all the way down</a:t>
            </a:r>
            <a:r>
              <a:rPr lang="en-US" dirty="0"/>
              <a:t>.</a:t>
            </a:r>
          </a:p>
          <a:p>
            <a:r>
              <a:rPr lang="en-US" dirty="0"/>
              <a:t>The fact that scientific laws (Hume is thinking of Newtonian physics) can be given </a:t>
            </a:r>
            <a:r>
              <a:rPr lang="en-US" i="1" dirty="0"/>
              <a:t>precise mathematical expression </a:t>
            </a:r>
            <a:r>
              <a:rPr lang="en-US" dirty="0"/>
              <a:t>does not make them </a:t>
            </a:r>
            <a:r>
              <a:rPr lang="en-US" i="1" dirty="0"/>
              <a:t>mathematical theorems</a:t>
            </a:r>
            <a:r>
              <a:rPr lang="en-US" dirty="0"/>
              <a:t>. That gravitation obeys an inverse square law is a contingent fact. (In modern terms, we must distinguish between </a:t>
            </a:r>
            <a:r>
              <a:rPr lang="en-US" i="1" dirty="0"/>
              <a:t>pure </a:t>
            </a:r>
            <a:r>
              <a:rPr lang="en-US" dirty="0"/>
              <a:t>and </a:t>
            </a:r>
            <a:r>
              <a:rPr lang="en-US" i="1" dirty="0"/>
              <a:t>applied </a:t>
            </a:r>
            <a:r>
              <a:rPr lang="en-US" dirty="0"/>
              <a:t>mathematics.)</a:t>
            </a:r>
          </a:p>
          <a:p>
            <a:endParaRPr lang="en-US" dirty="0"/>
          </a:p>
        </p:txBody>
      </p:sp>
    </p:spTree>
    <p:extLst>
      <p:ext uri="{BB962C8B-B14F-4D97-AF65-F5344CB8AC3E}">
        <p14:creationId xmlns:p14="http://schemas.microsoft.com/office/powerpoint/2010/main" val="3160876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from Experience</a:t>
            </a:r>
            <a:endParaRPr lang="en-US" dirty="0"/>
          </a:p>
        </p:txBody>
      </p:sp>
      <p:sp>
        <p:nvSpPr>
          <p:cNvPr id="3" name="Content Placeholder 2"/>
          <p:cNvSpPr>
            <a:spLocks noGrp="1"/>
          </p:cNvSpPr>
          <p:nvPr>
            <p:ph idx="1"/>
          </p:nvPr>
        </p:nvSpPr>
        <p:spPr/>
        <p:txBody>
          <a:bodyPr>
            <a:noAutofit/>
          </a:bodyPr>
          <a:lstStyle/>
          <a:p>
            <a:r>
              <a:rPr lang="en-US" sz="2400" dirty="0" smtClean="0"/>
              <a:t>We know objects through their sensible (observable) properties. Experience of objects does not give us insight into their inner workings (“secret powers”). Experience informs us </a:t>
            </a:r>
            <a:r>
              <a:rPr lang="en-US" sz="2400" i="1" dirty="0" smtClean="0"/>
              <a:t>that </a:t>
            </a:r>
            <a:r>
              <a:rPr lang="en-US" sz="2400" dirty="0" smtClean="0"/>
              <a:t>bread (a substance with a certain weight, consistency, etc.) nourishes but not </a:t>
            </a:r>
            <a:r>
              <a:rPr lang="en-US" sz="2400" i="1" dirty="0" smtClean="0"/>
              <a:t>why</a:t>
            </a:r>
            <a:r>
              <a:rPr lang="en-US" sz="2400" dirty="0" smtClean="0"/>
              <a:t>. So far, this is familiar from Locke.</a:t>
            </a:r>
          </a:p>
          <a:p>
            <a:r>
              <a:rPr lang="en-US" sz="2400" dirty="0" smtClean="0"/>
              <a:t>Examining experience more carefully, we see that it gives us </a:t>
            </a:r>
            <a:r>
              <a:rPr lang="en-US" sz="2400" i="1" dirty="0" smtClean="0"/>
              <a:t>direct </a:t>
            </a:r>
            <a:r>
              <a:rPr lang="en-US" sz="2400" dirty="0" smtClean="0"/>
              <a:t>and </a:t>
            </a:r>
            <a:r>
              <a:rPr lang="en-US" sz="2400" i="1" dirty="0" smtClean="0"/>
              <a:t>certain </a:t>
            </a:r>
            <a:r>
              <a:rPr lang="en-US" sz="2400" dirty="0" smtClean="0"/>
              <a:t>knowledge only of (putatively) causal relations that we have actually encountered. It does not tell us what happens generally.</a:t>
            </a:r>
          </a:p>
          <a:p>
            <a:r>
              <a:rPr lang="en-US" sz="2400" dirty="0" smtClean="0"/>
              <a:t>Beliefs that go beyond our personal experience depend on some kind of </a:t>
            </a:r>
            <a:r>
              <a:rPr lang="en-US" sz="2400" i="1" dirty="0" smtClean="0"/>
              <a:t>inference</a:t>
            </a:r>
            <a:r>
              <a:rPr lang="en-US" sz="2400" dirty="0" smtClean="0"/>
              <a:t>. But what kind?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 Powers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Locke holds that experience leads us to conclude that substances have secret </a:t>
            </a:r>
            <a:r>
              <a:rPr lang="en-US" dirty="0" smtClean="0"/>
              <a:t>powers: dispositional properties with a non-observable basis (their atomic constitution).</a:t>
            </a:r>
          </a:p>
          <a:p>
            <a:r>
              <a:rPr lang="en-US" dirty="0"/>
              <a:t>B</a:t>
            </a:r>
            <a:r>
              <a:rPr lang="en-US" dirty="0" smtClean="0"/>
              <a:t>read </a:t>
            </a:r>
            <a:r>
              <a:rPr lang="en-US" dirty="0"/>
              <a:t>has the power to nourish. So when I encounter a piece of bread, I conclude that it will nourish. But just because pieces of bread I have previously encountered have had the power to nourish, what entitles me to conclude that</a:t>
            </a:r>
            <a:r>
              <a:rPr lang="en-US" b="1" dirty="0"/>
              <a:t> this </a:t>
            </a:r>
            <a:r>
              <a:rPr lang="en-US" dirty="0"/>
              <a:t>piece also has </a:t>
            </a:r>
            <a:r>
              <a:rPr lang="en-US" dirty="0" smtClean="0"/>
              <a:t>it.</a:t>
            </a:r>
          </a:p>
          <a:p>
            <a:r>
              <a:rPr lang="en-US" dirty="0" smtClean="0"/>
              <a:t>We </a:t>
            </a:r>
            <a:r>
              <a:rPr lang="en-US" dirty="0"/>
              <a:t>might say, the attribution of a power is another way of endorsing the inference beyond experience (e.g. from bread to nourishment): it does not explain or justify it. I can imagine that this piece of bread (identified by its </a:t>
            </a:r>
            <a:r>
              <a:rPr lang="en-US" dirty="0" smtClean="0"/>
              <a:t>observable properties</a:t>
            </a:r>
            <a:r>
              <a:rPr lang="en-US" dirty="0"/>
              <a:t>) will poison me.</a:t>
            </a:r>
          </a:p>
          <a:p>
            <a:endParaRPr lang="en-US" dirty="0"/>
          </a:p>
        </p:txBody>
      </p:sp>
    </p:spTree>
    <p:extLst>
      <p:ext uri="{BB962C8B-B14F-4D97-AF65-F5344CB8AC3E}">
        <p14:creationId xmlns:p14="http://schemas.microsoft.com/office/powerpoint/2010/main" val="297204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Projective Inference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Consider these propositions:-</a:t>
            </a:r>
          </a:p>
          <a:p>
            <a:pPr>
              <a:buNone/>
            </a:pPr>
            <a:r>
              <a:rPr lang="en-US" dirty="0" smtClean="0"/>
              <a:t>			(1) I have found that such an object has always been attended with such an effect.</a:t>
            </a:r>
          </a:p>
          <a:p>
            <a:pPr>
              <a:buNone/>
            </a:pPr>
            <a:r>
              <a:rPr lang="en-US" dirty="0" smtClean="0"/>
              <a:t>			(2) Other objects which are similar in appearance will be 	attended with similar effects.</a:t>
            </a:r>
          </a:p>
          <a:p>
            <a:pPr>
              <a:buNone/>
            </a:pPr>
            <a:r>
              <a:rPr lang="en-US" dirty="0" smtClean="0"/>
              <a:t>	Let us call the inference from (1) to (2) “projective inference.” How can it be justified?</a:t>
            </a:r>
          </a:p>
          <a:p>
            <a:r>
              <a:rPr lang="en-US" dirty="0" smtClean="0"/>
              <a:t>(1) does not logical imply (2). So if we logically infer (2) from (1,) we must be relying on some extra premise (Hume says a “medium”). But what could this premise be? Now the Fork makes itself felt.</a:t>
            </a:r>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Uniformity</a:t>
            </a:r>
            <a:endParaRPr lang="en-US" dirty="0"/>
          </a:p>
        </p:txBody>
      </p:sp>
      <p:sp>
        <p:nvSpPr>
          <p:cNvPr id="3" name="Content Placeholder 2"/>
          <p:cNvSpPr>
            <a:spLocks noGrp="1"/>
          </p:cNvSpPr>
          <p:nvPr>
            <p:ph idx="1"/>
          </p:nvPr>
        </p:nvSpPr>
        <p:spPr/>
        <p:txBody>
          <a:bodyPr>
            <a:noAutofit/>
          </a:bodyPr>
          <a:lstStyle/>
          <a:p>
            <a:r>
              <a:rPr lang="en-US" sz="2400" dirty="0"/>
              <a:t>Inductive inference is projective inference. </a:t>
            </a:r>
            <a:r>
              <a:rPr lang="en-US" sz="2400" dirty="0" smtClean="0"/>
              <a:t>In </a:t>
            </a:r>
            <a:r>
              <a:rPr lang="en-US" sz="2400" dirty="0"/>
              <a:t>making projective inferences, we seem to assume that the future will be like the past. </a:t>
            </a:r>
            <a:r>
              <a:rPr lang="en-US" sz="2400" dirty="0" smtClean="0"/>
              <a:t>Call </a:t>
            </a:r>
            <a:r>
              <a:rPr lang="en-US" sz="2400" dirty="0"/>
              <a:t>this the “Uniformity </a:t>
            </a:r>
            <a:r>
              <a:rPr lang="en-US" sz="2400" dirty="0" smtClean="0"/>
              <a:t>Principle”.</a:t>
            </a:r>
          </a:p>
          <a:p>
            <a:r>
              <a:rPr lang="en-US" sz="2400" dirty="0" smtClean="0"/>
              <a:t>We cannot </a:t>
            </a:r>
            <a:r>
              <a:rPr lang="en-US" sz="2400" i="1" dirty="0" smtClean="0"/>
              <a:t>demonstrate </a:t>
            </a:r>
            <a:r>
              <a:rPr lang="en-US" sz="2400" dirty="0" smtClean="0"/>
              <a:t>that the future will resemble the past. We cam </a:t>
            </a:r>
            <a:r>
              <a:rPr lang="en-US" sz="2400" dirty="0" err="1" smtClean="0"/>
              <a:t>omagine</a:t>
            </a:r>
            <a:r>
              <a:rPr lang="en-US" sz="2400" dirty="0" smtClean="0"/>
              <a:t> without contradiction</a:t>
            </a:r>
            <a:r>
              <a:rPr lang="en-US" sz="2400" dirty="0"/>
              <a:t> </a:t>
            </a:r>
            <a:r>
              <a:rPr lang="en-US" sz="2400" dirty="0" smtClean="0"/>
              <a:t>that the course of nature changes: familiar sequences </a:t>
            </a:r>
            <a:r>
              <a:rPr lang="en-US" sz="2400" i="1" dirty="0" smtClean="0"/>
              <a:t>break down</a:t>
            </a:r>
            <a:r>
              <a:rPr lang="en-US" sz="2400" dirty="0" smtClean="0"/>
              <a:t>.</a:t>
            </a:r>
          </a:p>
          <a:p>
            <a:r>
              <a:rPr lang="en-US" sz="2400" dirty="0" smtClean="0"/>
              <a:t>It follows the only possible justification of causal reasoning is “moral” or “probable”: we would say “inductive.” but to argue that since projective inference has worked in the past, it will continue to work is an instance of the very form of inference we are seeking to justify.</a:t>
            </a:r>
            <a:r>
              <a:rPr lang="en-US" sz="2400" b="1" dirty="0" smtClean="0"/>
              <a:t> To justify projective inference by projective inference is </a:t>
            </a:r>
            <a:r>
              <a:rPr lang="en-US" sz="2400" b="1" i="1" dirty="0" smtClean="0"/>
              <a:t>circular</a:t>
            </a:r>
            <a:r>
              <a:rPr lang="en-US" sz="2400" b="1" dirty="0" smtClean="0"/>
              <a:t>.</a:t>
            </a:r>
          </a:p>
          <a:p>
            <a:r>
              <a:rPr lang="en-US" sz="2400" dirty="0" smtClean="0"/>
              <a:t> The Principle cannot be supported by any kind of reasoning.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1417638"/>
            <a:ext cx="8229600" cy="4525963"/>
          </a:xfrm>
        </p:spPr>
        <p:txBody>
          <a:bodyPr>
            <a:normAutofit fontScale="62500" lnSpcReduction="20000"/>
          </a:bodyPr>
          <a:lstStyle/>
          <a:p>
            <a:r>
              <a:rPr lang="en-US" dirty="0" smtClean="0"/>
              <a:t> Consider:-</a:t>
            </a:r>
          </a:p>
          <a:p>
            <a:pPr>
              <a:buNone/>
            </a:pPr>
            <a:r>
              <a:rPr lang="en-US" dirty="0" smtClean="0"/>
              <a:t>			(1) In my experience so far—i.e. my past experience--the future has 		been like the past: nature has operated according to unchanging</a:t>
            </a:r>
          </a:p>
          <a:p>
            <a:pPr>
              <a:buNone/>
            </a:pPr>
            <a:r>
              <a:rPr lang="en-US" dirty="0" smtClean="0"/>
              <a:t> 			principles.</a:t>
            </a:r>
          </a:p>
          <a:p>
            <a:pPr>
              <a:buNone/>
            </a:pPr>
            <a:r>
              <a:rPr lang="en-US" dirty="0" smtClean="0"/>
              <a:t>			(2) The future will be like the past: nature will continue to operate 			according to unchanging principles.</a:t>
            </a:r>
          </a:p>
          <a:p>
            <a:pPr>
              <a:buNone/>
            </a:pPr>
            <a:r>
              <a:rPr lang="en-US" dirty="0" smtClean="0"/>
              <a:t>	We can imagine, without contradiction, the laws of nature breaking down or changing. So it is logically possible for (1) to be true and (2) to be false. This means that (1) alone does not logically imply (2).</a:t>
            </a:r>
          </a:p>
          <a:p>
            <a:r>
              <a:rPr lang="en-US" dirty="0" smtClean="0"/>
              <a:t>We need a premise. But what could it be? The only suitable premise is that the future will be like the past.  But that is the very thing we are trying to prove. If we add this premise to an empirical </a:t>
            </a:r>
            <a:r>
              <a:rPr lang="en-US" dirty="0" err="1" smtClean="0"/>
              <a:t>defence</a:t>
            </a:r>
            <a:r>
              <a:rPr lang="en-US" dirty="0" smtClean="0"/>
              <a:t> of induction, the argument becomes explicitly circular.</a:t>
            </a:r>
          </a:p>
          <a:p>
            <a:r>
              <a:rPr lang="en-US" dirty="0" smtClean="0"/>
              <a:t>All we know for sure is that in the past the (then) future was (more or less) like the past. To affirm the Principle generally is to make a projective inference: to invoke the very kind of reasoning we are trying to rationalize.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Further considerations</a:t>
            </a:r>
            <a:endParaRPr lang="en-US" dirty="0"/>
          </a:p>
        </p:txBody>
      </p:sp>
      <p:sp>
        <p:nvSpPr>
          <p:cNvPr id="3" name="Content Placeholder 2"/>
          <p:cNvSpPr>
            <a:spLocks noGrp="1"/>
          </p:cNvSpPr>
          <p:nvPr>
            <p:ph idx="1"/>
          </p:nvPr>
        </p:nvSpPr>
        <p:spPr/>
        <p:txBody>
          <a:bodyPr>
            <a:noAutofit/>
          </a:bodyPr>
          <a:lstStyle/>
          <a:p>
            <a:r>
              <a:rPr lang="en-US" sz="2000" dirty="0" smtClean="0"/>
              <a:t>If causal relations could be grasped by reason (rational intuition), we would be able to derive the existence of such a relation from a single case. But we have seen that this is impossible.</a:t>
            </a:r>
          </a:p>
          <a:p>
            <a:r>
              <a:rPr lang="en-US" sz="2000" dirty="0" smtClean="0"/>
              <a:t>To say that from past experience we infer a connection between observable properties and secret powers is no help. To suppose that future objects, identified by the observable properties, have the same powers is to make a projective inference and so cannot justify projective inference.</a:t>
            </a:r>
          </a:p>
          <a:p>
            <a:r>
              <a:rPr lang="en-US" sz="2000" dirty="0" smtClean="0"/>
              <a:t>The secret nature (i.e. unobserved inner structure) can change without any change in their observable properties. “Can” here means that such a change is logically possible: implies no contradiction.</a:t>
            </a:r>
          </a:p>
          <a:p>
            <a:r>
              <a:rPr lang="en-US" sz="2000" dirty="0" smtClean="0"/>
              <a:t>Children, the uneducated and even animals display the capacity for projective inference even though they know nothing of “rational principles” as philosophers understand. The basis of such inference cannot be anything arcane.</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 versus Locke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Hume says he is presenting “skeptical doubts” concerning human understanding. But how skeptical are these doubts? Some philosophers think: not very.</a:t>
            </a:r>
          </a:p>
          <a:p>
            <a:r>
              <a:rPr lang="en-US" dirty="0" smtClean="0"/>
              <a:t>One argument is that Hume is shares Locke’s “skeptical realism.” Locke thinks that objects and substances in the natural world have hidden (unobservable) microstructures. If we had knowledge of these inner mechanisms, we would understand why things </a:t>
            </a:r>
            <a:r>
              <a:rPr lang="en-US" i="1" dirty="0" smtClean="0"/>
              <a:t>must </a:t>
            </a:r>
            <a:r>
              <a:rPr lang="en-US" dirty="0" smtClean="0"/>
              <a:t>work as they do. </a:t>
            </a:r>
            <a:r>
              <a:rPr lang="en-US" dirty="0"/>
              <a:t>S</a:t>
            </a:r>
            <a:r>
              <a:rPr lang="en-US" dirty="0" smtClean="0"/>
              <a:t>ince we lack “microscopic eyes,” we lack such knowledge and must make do with correlations at the observational level (which is in any case more practically useful). We are empiricists </a:t>
            </a:r>
            <a:r>
              <a:rPr lang="en-US" i="1" dirty="0" err="1" smtClean="0"/>
              <a:t>faute</a:t>
            </a:r>
            <a:r>
              <a:rPr lang="en-US" i="1" dirty="0" smtClean="0"/>
              <a:t> de </a:t>
            </a:r>
            <a:r>
              <a:rPr lang="en-US" i="1" dirty="0" err="1" smtClean="0"/>
              <a:t>mieux</a:t>
            </a:r>
            <a:r>
              <a:rPr lang="en-US" dirty="0" smtClean="0"/>
              <a:t>.</a:t>
            </a:r>
          </a:p>
          <a:p>
            <a:r>
              <a:rPr lang="en-US" dirty="0" smtClean="0"/>
              <a:t>Hume does talk in ways that suggest </a:t>
            </a:r>
            <a:r>
              <a:rPr lang="en-US" dirty="0" err="1" smtClean="0"/>
              <a:t>Lockean</a:t>
            </a:r>
            <a:r>
              <a:rPr lang="en-US" dirty="0" smtClean="0"/>
              <a:t> skepticism: we are “ignorant of ultimate principles.” But where Locke thinks that “rational mechanics” is an intelligible ideal, Hume argues for contingency all the way down. Even if we were vouchsafed knowledge of events at the micro level, we would still be able to conceive their operating on different principles, or breaking down. We cannot determine scientific laws at any level by reason alone. Rational mechanics is an </a:t>
            </a:r>
            <a:r>
              <a:rPr lang="en-US" i="1" dirty="0" smtClean="0"/>
              <a:t>illusion</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Skeptical?</a:t>
            </a:r>
            <a:endParaRPr lang="en-US" dirty="0"/>
          </a:p>
        </p:txBody>
      </p:sp>
      <p:sp>
        <p:nvSpPr>
          <p:cNvPr id="3" name="Content Placeholder 2"/>
          <p:cNvSpPr>
            <a:spLocks noGrp="1"/>
          </p:cNvSpPr>
          <p:nvPr>
            <p:ph idx="1"/>
          </p:nvPr>
        </p:nvSpPr>
        <p:spPr/>
        <p:txBody>
          <a:bodyPr>
            <a:normAutofit fontScale="25000" lnSpcReduction="20000"/>
          </a:bodyPr>
          <a:lstStyle/>
          <a:p>
            <a:r>
              <a:rPr lang="en-US" sz="7200" dirty="0" smtClean="0"/>
              <a:t>Another charge is that Hume identifies “reasoning” with deduction. So all he has shown is that induction is not deduction. He has not shown that it is not a rational form of inference. This charge underestimates the power of Hume’s argument.</a:t>
            </a:r>
          </a:p>
          <a:p>
            <a:r>
              <a:rPr lang="en-US" sz="7200" dirty="0" smtClean="0"/>
              <a:t>Projective inferences can go wrong (e.g. through unrepresentative samples). Before Captain Cook visited Australia, Englishmen thought that all swans (identified by a characteristic body shape, behavioral patterns etc) are white. But in Australia there are birds that otherwise look just like swans but are black. So consider:</a:t>
            </a:r>
          </a:p>
          <a:p>
            <a:pPr>
              <a:buNone/>
            </a:pPr>
            <a:r>
              <a:rPr lang="en-US" sz="7200" dirty="0" smtClean="0"/>
              <a:t>			(1) All swans so far observed so far have been white.</a:t>
            </a:r>
          </a:p>
          <a:p>
            <a:pPr>
              <a:buNone/>
            </a:pPr>
            <a:r>
              <a:rPr lang="en-US" sz="7200" dirty="0" smtClean="0"/>
              <a:t>			(2) Nature is uniform (in space and time).</a:t>
            </a:r>
          </a:p>
          <a:p>
            <a:pPr>
              <a:buNone/>
            </a:pPr>
            <a:r>
              <a:rPr lang="en-US" sz="7200" dirty="0" smtClean="0"/>
              <a:t>			(3) All swans are white.</a:t>
            </a:r>
          </a:p>
          <a:p>
            <a:pPr>
              <a:buNone/>
            </a:pPr>
            <a:r>
              <a:rPr lang="en-US" sz="7200" dirty="0" smtClean="0"/>
              <a:t>	But the (3) is false. So there are two possibilities: either (2) is false, or the argument was never (deductively) valid. We would choose the latter option.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Skeptical</a:t>
            </a:r>
            <a:endParaRPr lang="en-US" dirty="0"/>
          </a:p>
        </p:txBody>
      </p:sp>
      <p:sp>
        <p:nvSpPr>
          <p:cNvPr id="3" name="Content Placeholder 2"/>
          <p:cNvSpPr>
            <a:spLocks noGrp="1"/>
          </p:cNvSpPr>
          <p:nvPr>
            <p:ph idx="1"/>
          </p:nvPr>
        </p:nvSpPr>
        <p:spPr/>
        <p:txBody>
          <a:bodyPr>
            <a:normAutofit fontScale="92500" lnSpcReduction="10000"/>
          </a:bodyPr>
          <a:lstStyle/>
          <a:p>
            <a:r>
              <a:rPr lang="en-US" dirty="0"/>
              <a:t>Hume says that we “proceed upon the supposition” that the future (or elsewhere) will be like the past (or here)</a:t>
            </a:r>
            <a:r>
              <a:rPr lang="en-US" dirty="0" smtClean="0"/>
              <a:t>.</a:t>
            </a:r>
          </a:p>
          <a:p>
            <a:r>
              <a:rPr lang="en-US" dirty="0" smtClean="0"/>
              <a:t>This </a:t>
            </a:r>
            <a:r>
              <a:rPr lang="en-US" dirty="0"/>
              <a:t>cannot mean accept a premise that turns an inductive argument into one that is deductively valid, since there is no such </a:t>
            </a:r>
            <a:r>
              <a:rPr lang="en-US" dirty="0" smtClean="0"/>
              <a:t>principle.</a:t>
            </a:r>
          </a:p>
          <a:p>
            <a:r>
              <a:rPr lang="en-US" dirty="0" smtClean="0"/>
              <a:t>It </a:t>
            </a:r>
            <a:r>
              <a:rPr lang="en-US" dirty="0"/>
              <a:t>must mean something like “make projective inference a reasonable procedure.</a:t>
            </a:r>
            <a:r>
              <a:rPr lang="en-US" dirty="0" smtClean="0"/>
              <a:t>”</a:t>
            </a:r>
          </a:p>
          <a:p>
            <a:r>
              <a:rPr lang="en-US" dirty="0" smtClean="0"/>
              <a:t>Hume’s argues </a:t>
            </a:r>
            <a:r>
              <a:rPr lang="en-US" dirty="0"/>
              <a:t>that there is no </a:t>
            </a:r>
            <a:r>
              <a:rPr lang="en-US" b="1" dirty="0" smtClean="0"/>
              <a:t>epistemic</a:t>
            </a:r>
            <a:r>
              <a:rPr lang="en-US" dirty="0" smtClean="0"/>
              <a:t> </a:t>
            </a:r>
            <a:r>
              <a:rPr lang="en-US" dirty="0" err="1" smtClean="0"/>
              <a:t>jsutification</a:t>
            </a:r>
            <a:r>
              <a:rPr lang="en-US" dirty="0" smtClean="0"/>
              <a:t> for this </a:t>
            </a:r>
            <a:r>
              <a:rPr lang="en-US" dirty="0"/>
              <a:t>commitment</a:t>
            </a:r>
            <a:r>
              <a:rPr lang="en-US" sz="2400" dirty="0"/>
              <a:t>.</a:t>
            </a:r>
          </a:p>
          <a:p>
            <a:endParaRPr lang="en-US" dirty="0"/>
          </a:p>
        </p:txBody>
      </p:sp>
    </p:spTree>
    <p:extLst>
      <p:ext uri="{BB962C8B-B14F-4D97-AF65-F5344CB8AC3E}">
        <p14:creationId xmlns:p14="http://schemas.microsoft.com/office/powerpoint/2010/main" val="257974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a:t>
            </a:r>
            <a:r>
              <a:rPr lang="en-US" i="1" dirty="0" smtClean="0"/>
              <a:t>Enquiry</a:t>
            </a:r>
            <a:endParaRPr lang="en-US" i="1" dirty="0"/>
          </a:p>
        </p:txBody>
      </p:sp>
      <p:sp>
        <p:nvSpPr>
          <p:cNvPr id="3" name="Content Placeholder 2"/>
          <p:cNvSpPr>
            <a:spLocks noGrp="1"/>
          </p:cNvSpPr>
          <p:nvPr>
            <p:ph idx="1"/>
          </p:nvPr>
        </p:nvSpPr>
        <p:spPr/>
        <p:txBody>
          <a:bodyPr>
            <a:normAutofit fontScale="85000" lnSpcReduction="10000"/>
          </a:bodyPr>
          <a:lstStyle/>
          <a:p>
            <a:r>
              <a:rPr lang="en-US" dirty="0"/>
              <a:t>Hume published his major philosophical work, </a:t>
            </a:r>
            <a:r>
              <a:rPr lang="en-US" i="1" dirty="0"/>
              <a:t>A Treatise of Human Nature</a:t>
            </a:r>
            <a:r>
              <a:rPr lang="en-US" dirty="0"/>
              <a:t>, as a young man. He was acutely disappointed by its </a:t>
            </a:r>
            <a:r>
              <a:rPr lang="en-US" dirty="0" smtClean="0"/>
              <a:t>reception.</a:t>
            </a:r>
          </a:p>
          <a:p>
            <a:r>
              <a:rPr lang="en-US" i="1" dirty="0" smtClean="0"/>
              <a:t>An </a:t>
            </a:r>
            <a:r>
              <a:rPr lang="en-US" i="1" dirty="0"/>
              <a:t>Enquiry Concerning Human Understanding </a:t>
            </a:r>
            <a:r>
              <a:rPr lang="en-US" dirty="0"/>
              <a:t>and </a:t>
            </a:r>
            <a:r>
              <a:rPr lang="en-US" i="1" dirty="0"/>
              <a:t>An Enquiry Concerning the Principles of Morals </a:t>
            </a:r>
            <a:r>
              <a:rPr lang="en-US" dirty="0"/>
              <a:t>were meant to present his central doctrines in a more accessible way, without changing anything </a:t>
            </a:r>
            <a:r>
              <a:rPr lang="en-US" dirty="0" smtClean="0"/>
              <a:t>essential.</a:t>
            </a:r>
            <a:endParaRPr lang="en-US" dirty="0"/>
          </a:p>
          <a:p>
            <a:r>
              <a:rPr lang="en-US" i="1" dirty="0" smtClean="0"/>
              <a:t> An </a:t>
            </a:r>
            <a:r>
              <a:rPr lang="en-US" i="1" dirty="0"/>
              <a:t>Enquiry Concerning Human Understanding </a:t>
            </a:r>
            <a:r>
              <a:rPr lang="en-US" dirty="0" smtClean="0"/>
              <a:t>is not just a </a:t>
            </a:r>
            <a:r>
              <a:rPr lang="en-US" dirty="0"/>
              <a:t>simplified version of Book 1 of the </a:t>
            </a:r>
            <a:r>
              <a:rPr lang="en-US" i="1" dirty="0" smtClean="0"/>
              <a:t>Treatise</a:t>
            </a:r>
            <a:r>
              <a:rPr lang="en-US" dirty="0" smtClean="0"/>
              <a:t>. It </a:t>
            </a:r>
            <a:r>
              <a:rPr lang="en-US" dirty="0"/>
              <a:t>contains additional material, and some of its clarifications amount to theoretical advances</a:t>
            </a:r>
            <a:r>
              <a:rPr lang="en-US" dirty="0" smtClean="0"/>
              <a:t>.</a:t>
            </a:r>
            <a:endParaRPr lang="en-US" dirty="0"/>
          </a:p>
        </p:txBody>
      </p:sp>
    </p:spTree>
    <p:extLst>
      <p:ext uri="{BB962C8B-B14F-4D97-AF65-F5344CB8AC3E}">
        <p14:creationId xmlns:p14="http://schemas.microsoft.com/office/powerpoint/2010/main" val="1329820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 of Philosophy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Hume contrasts two kinds of philosophy. One is practical/moral. It is “literary” and popular. The other is “speculative” (theoretical). Theoretical philosophy investigates the “foundations” of morals, reasoning and criticism.  Because it is abstruse and difficult, it can never be popular. (Hume was disappointed by the reception of his </a:t>
            </a:r>
            <a:r>
              <a:rPr lang="en-US" i="1" dirty="0" smtClean="0"/>
              <a:t>Treatise</a:t>
            </a:r>
            <a:r>
              <a:rPr lang="en-US" dirty="0" smtClean="0"/>
              <a:t>.)</a:t>
            </a:r>
          </a:p>
          <a:p>
            <a:r>
              <a:rPr lang="en-US" dirty="0" smtClean="0"/>
              <a:t>Theoretical philosophy can have no influence outside the study.  (This point will be very important later, in connection with skepticism.) But popular philosophy is more effective when based on correct theoretical understanding.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Metaphysics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Theoretical philosophy is criticized not only for being boring. Because it is itself so disputed, it creates uncertainty. Metaphysics is not a (genuine) science. But the only way forward is to investigate the powers of human understanding. (Cf. Locke.) However, it is difficult even to get a correct of the powers of the </a:t>
            </a:r>
            <a:r>
              <a:rPr lang="en-US" i="1" dirty="0"/>
              <a:t>description </a:t>
            </a:r>
            <a:r>
              <a:rPr lang="en-US" dirty="0"/>
              <a:t> mind.</a:t>
            </a:r>
          </a:p>
          <a:p>
            <a:r>
              <a:rPr lang="en-US" dirty="0"/>
              <a:t>Hume aims to avoid unnecessary </a:t>
            </a:r>
            <a:r>
              <a:rPr lang="en-US" dirty="0" smtClean="0"/>
              <a:t>complications (thinking </a:t>
            </a:r>
            <a:r>
              <a:rPr lang="en-US" dirty="0"/>
              <a:t>of his </a:t>
            </a:r>
            <a:r>
              <a:rPr lang="en-US" i="1" dirty="0"/>
              <a:t>Treatise</a:t>
            </a:r>
            <a:r>
              <a:rPr lang="en-US" dirty="0"/>
              <a:t>).  The best result: unite profundity and truth with novelty, serving practical ends by undermining pernicious forms of abstruse </a:t>
            </a:r>
            <a:r>
              <a:rPr lang="en-US" dirty="0" smtClean="0"/>
              <a:t>philosophy.</a:t>
            </a:r>
          </a:p>
          <a:p>
            <a:r>
              <a:rPr lang="en-US" dirty="0" smtClean="0"/>
              <a:t>The </a:t>
            </a:r>
            <a:r>
              <a:rPr lang="en-US" dirty="0"/>
              <a:t>strain of skepticism about metaphysics we saw in Locke is much more prominent and hard-edged in Hume</a:t>
            </a:r>
            <a:r>
              <a:rPr lang="en-US" dirty="0" smtClean="0"/>
              <a:t>.</a:t>
            </a:r>
            <a:endParaRPr lang="en-US" dirty="0"/>
          </a:p>
        </p:txBody>
      </p:sp>
    </p:spTree>
    <p:extLst>
      <p:ext uri="{BB962C8B-B14F-4D97-AF65-F5344CB8AC3E}">
        <p14:creationId xmlns:p14="http://schemas.microsoft.com/office/powerpoint/2010/main" val="2440356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 of Ideas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Like Locke and Berkeley, Hume is a concept-empiricist. Ideas (as concepts) are not innate but arise from sense-experience. Hume’s concept-empiricism is a stripped down version of Locke’s. (The same is true in the </a:t>
            </a:r>
            <a:r>
              <a:rPr lang="en-US" i="1" dirty="0" smtClean="0"/>
              <a:t>Treatise</a:t>
            </a:r>
            <a:r>
              <a:rPr lang="en-US" dirty="0" smtClean="0"/>
              <a:t>, though in that book Hume struggles against the limitation of his theory and ends up modifying his initial statement of the theory in complicated ways, which he avoids in the </a:t>
            </a:r>
            <a:r>
              <a:rPr lang="en-US" i="1" dirty="0" smtClean="0"/>
              <a:t>Enquiry</a:t>
            </a:r>
            <a:r>
              <a:rPr lang="en-US" dirty="0" smtClean="0"/>
              <a:t>.)</a:t>
            </a:r>
          </a:p>
          <a:p>
            <a:r>
              <a:rPr lang="en-US" dirty="0" smtClean="0"/>
              <a:t>“Ideas” (thoughts, imaginings) are distinguished from “impressions” (perceptual experiences) by being fainter:  having less “force and vivacity.” Force and vivacity do a lot of work in Hume’s theory of mind.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Copy Principle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Simple </a:t>
            </a:r>
            <a:r>
              <a:rPr lang="en-US" dirty="0"/>
              <a:t>ideas are </a:t>
            </a:r>
            <a:r>
              <a:rPr lang="en-US" i="1" dirty="0"/>
              <a:t>copies </a:t>
            </a:r>
            <a:r>
              <a:rPr lang="en-US" dirty="0"/>
              <a:t>of simple </a:t>
            </a:r>
            <a:r>
              <a:rPr lang="en-US" dirty="0" smtClean="0"/>
              <a:t>impressions.</a:t>
            </a:r>
          </a:p>
          <a:p>
            <a:r>
              <a:rPr lang="en-US" dirty="0" smtClean="0"/>
              <a:t>At </a:t>
            </a:r>
            <a:r>
              <a:rPr lang="en-US" dirty="0"/>
              <a:t>the level of complex ideas, we can represent things we have never experienced by </a:t>
            </a:r>
            <a:r>
              <a:rPr lang="en-US" dirty="0" smtClean="0"/>
              <a:t>combining </a:t>
            </a:r>
            <a:r>
              <a:rPr lang="en-US" dirty="0"/>
              <a:t>simple ideas in novel ways. But all ideas must be traceable to simple ideas, thus ultimately to impressions.</a:t>
            </a:r>
          </a:p>
          <a:p>
            <a:r>
              <a:rPr lang="en-US" dirty="0"/>
              <a:t>Words </a:t>
            </a:r>
            <a:r>
              <a:rPr lang="en-US" dirty="0" smtClean="0"/>
              <a:t>that </a:t>
            </a:r>
            <a:r>
              <a:rPr lang="en-US" dirty="0"/>
              <a:t>lack this connection to experience are </a:t>
            </a:r>
            <a:r>
              <a:rPr lang="en-US" dirty="0" smtClean="0"/>
              <a:t>meaningless.</a:t>
            </a:r>
          </a:p>
          <a:p>
            <a:r>
              <a:rPr lang="en-US" dirty="0" smtClean="0"/>
              <a:t>Many </a:t>
            </a:r>
            <a:r>
              <a:rPr lang="en-US" dirty="0"/>
              <a:t>philosophical disputes are interminable because key words in them are mere verbiage. Hume is far more willing than Locke to use his concept-empiricism for critical ends.</a:t>
            </a:r>
          </a:p>
          <a:p>
            <a:endParaRPr lang="en-US" dirty="0"/>
          </a:p>
        </p:txBody>
      </p:sp>
    </p:spTree>
    <p:extLst>
      <p:ext uri="{BB962C8B-B14F-4D97-AF65-F5344CB8AC3E}">
        <p14:creationId xmlns:p14="http://schemas.microsoft.com/office/powerpoint/2010/main" val="2251193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Although we can freely recombine ideas to imagine things we have never experienced, for the most part we think in term of stable complexes.</a:t>
            </a:r>
          </a:p>
          <a:p>
            <a:r>
              <a:rPr lang="en-US" dirty="0" smtClean="0"/>
              <a:t>The source of this stability is learned association. Ideas become associated on the basis of three relations between impressions: resemblance, contiguity (in time or place) and cause and effect (experienced correlation).</a:t>
            </a:r>
          </a:p>
          <a:p>
            <a:r>
              <a:rPr lang="en-US" dirty="0" smtClean="0"/>
              <a:t>The last is the most important.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and Judgments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Hume uses “idea” widely to designate not only concepts but judgments (expressed by complete sentences and thus capable of being true or false.</a:t>
            </a:r>
          </a:p>
          <a:p>
            <a:r>
              <a:rPr lang="en-US" dirty="0"/>
              <a:t>As a result, impressions are not just the experiential source of concepts: they are also the observational basis of beliefs. (An impression can be a perceptual belief)</a:t>
            </a:r>
            <a:r>
              <a:rPr lang="en-US" dirty="0" smtClean="0"/>
              <a:t>.</a:t>
            </a:r>
          </a:p>
          <a:p>
            <a:r>
              <a:rPr lang="en-US" dirty="0" smtClean="0"/>
              <a:t>Association </a:t>
            </a:r>
            <a:r>
              <a:rPr lang="en-US" dirty="0"/>
              <a:t>is thus not only conceptual glue (as in Locke’s account of our complex ideas of substances): it is also a principle of inference (i.e. it leads from one belief to another).</a:t>
            </a:r>
          </a:p>
          <a:p>
            <a:r>
              <a:rPr lang="en-US" dirty="0"/>
              <a:t>Hume is </a:t>
            </a:r>
            <a:r>
              <a:rPr lang="en-US" dirty="0" smtClean="0"/>
              <a:t>both a </a:t>
            </a:r>
            <a:r>
              <a:rPr lang="en-US" dirty="0"/>
              <a:t>concept-</a:t>
            </a:r>
            <a:r>
              <a:rPr lang="en-US" dirty="0" smtClean="0"/>
              <a:t>empiricist</a:t>
            </a:r>
            <a:r>
              <a:rPr lang="en-US" dirty="0"/>
              <a:t> </a:t>
            </a:r>
            <a:r>
              <a:rPr lang="en-US" dirty="0" smtClean="0"/>
              <a:t>and </a:t>
            </a:r>
            <a:r>
              <a:rPr lang="en-US" dirty="0"/>
              <a:t>a thoroughgoing epistemic </a:t>
            </a:r>
            <a:r>
              <a:rPr lang="en-US" dirty="0" smtClean="0"/>
              <a:t>empiricist. All beliefs must ultimately be based on observational evidence.</a:t>
            </a:r>
            <a:endParaRPr lang="en-US" dirty="0"/>
          </a:p>
          <a:p>
            <a:endParaRPr lang="en-US" dirty="0"/>
          </a:p>
        </p:txBody>
      </p:sp>
    </p:spTree>
    <p:extLst>
      <p:ext uri="{BB962C8B-B14F-4D97-AF65-F5344CB8AC3E}">
        <p14:creationId xmlns:p14="http://schemas.microsoft.com/office/powerpoint/2010/main" val="2387828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2818</TotalTime>
  <Words>2903</Words>
  <Application>Microsoft Macintosh PowerPoint</Application>
  <PresentationFormat>On-screen Show (4:3)</PresentationFormat>
  <Paragraphs>127</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Arial</vt:lpstr>
      <vt:lpstr>Office Theme</vt:lpstr>
      <vt:lpstr>Hume 1</vt:lpstr>
      <vt:lpstr>The Significance of Hume’s Philosophy</vt:lpstr>
      <vt:lpstr>Hume’s Enquiry</vt:lpstr>
      <vt:lpstr>Two Kinds of Philosophy</vt:lpstr>
      <vt:lpstr>The Problem of Metaphysics</vt:lpstr>
      <vt:lpstr>The Origin of Ideas</vt:lpstr>
      <vt:lpstr>The Copy Principle</vt:lpstr>
      <vt:lpstr>Association</vt:lpstr>
      <vt:lpstr>Concepts and Judgments</vt:lpstr>
      <vt:lpstr>Relations of Ideas (1)</vt:lpstr>
      <vt:lpstr>Relations of Ideas (2)</vt:lpstr>
      <vt:lpstr>Matters of Fact</vt:lpstr>
      <vt:lpstr>Hume’s Fork</vt:lpstr>
      <vt:lpstr>Against Metaphysics</vt:lpstr>
      <vt:lpstr>Knowing Facts</vt:lpstr>
      <vt:lpstr>Causation and Inference</vt:lpstr>
      <vt:lpstr>Against A Priorism (1): “Reason” versus Experience</vt:lpstr>
      <vt:lpstr>Against A Priorism (2): Familiarity</vt:lpstr>
      <vt:lpstr>Against A Priorism (3): Conceivability and Possibility</vt:lpstr>
      <vt:lpstr>Limits to Explanation</vt:lpstr>
      <vt:lpstr>Reasoning from Experience</vt:lpstr>
      <vt:lpstr>Secret Powers</vt:lpstr>
      <vt:lpstr>Projective Inference</vt:lpstr>
      <vt:lpstr>Uniformity</vt:lpstr>
      <vt:lpstr>…continued</vt:lpstr>
      <vt:lpstr>Further considerations</vt:lpstr>
      <vt:lpstr>Hume versus Locke</vt:lpstr>
      <vt:lpstr>How Skeptical?</vt:lpstr>
      <vt:lpstr>Very Skeptical</vt:lpstr>
    </vt:vector>
  </TitlesOfParts>
  <Company>JHU</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Hume</dc:title>
  <dc:creator>Michael Williams</dc:creator>
  <cp:lastModifiedBy>刘苏怡</cp:lastModifiedBy>
  <cp:revision>57</cp:revision>
  <dcterms:created xsi:type="dcterms:W3CDTF">2014-10-28T14:33:36Z</dcterms:created>
  <dcterms:modified xsi:type="dcterms:W3CDTF">2017-05-16T00:59:16Z</dcterms:modified>
</cp:coreProperties>
</file>