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3" r:id="rId4"/>
    <p:sldId id="274" r:id="rId5"/>
    <p:sldId id="258" r:id="rId6"/>
    <p:sldId id="259" r:id="rId7"/>
    <p:sldId id="275" r:id="rId8"/>
    <p:sldId id="260" r:id="rId9"/>
    <p:sldId id="276" r:id="rId10"/>
    <p:sldId id="261" r:id="rId11"/>
    <p:sldId id="277" r:id="rId12"/>
    <p:sldId id="262" r:id="rId13"/>
    <p:sldId id="278" r:id="rId14"/>
    <p:sldId id="263" r:id="rId15"/>
    <p:sldId id="279" r:id="rId16"/>
    <p:sldId id="264" r:id="rId17"/>
    <p:sldId id="280" r:id="rId18"/>
    <p:sldId id="265" r:id="rId19"/>
    <p:sldId id="266" r:id="rId20"/>
    <p:sldId id="267" r:id="rId21"/>
    <p:sldId id="268" r:id="rId22"/>
    <p:sldId id="269" r:id="rId23"/>
    <p:sldId id="271" r:id="rId24"/>
    <p:sldId id="270" r:id="rId25"/>
    <p:sldId id="27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5"/>
    <p:restoredTop sz="94636"/>
  </p:normalViewPr>
  <p:slideViewPr>
    <p:cSldViewPr snapToGrid="0" snapToObjects="1">
      <p:cViewPr varScale="1">
        <p:scale>
          <a:sx n="88" d="100"/>
          <a:sy n="88" d="100"/>
        </p:scale>
        <p:origin x="43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1F059-01ED-F047-8A8B-D9A0FEFFAE5E}" type="datetimeFigureOut">
              <a:rPr lang="en-US" smtClean="0"/>
              <a:pPr/>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1F059-01ED-F047-8A8B-D9A0FEFFAE5E}" type="datetimeFigureOut">
              <a:rPr lang="en-US" smtClean="0"/>
              <a:pPr/>
              <a:t>5/15/17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C17B7-CA48-5343-8125-8F7CA384F3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Hume 2</a:t>
            </a:r>
            <a:endParaRPr lang="en-US" dirty="0"/>
          </a:p>
        </p:txBody>
      </p:sp>
      <p:sp>
        <p:nvSpPr>
          <p:cNvPr id="3" name="Subtitle 2"/>
          <p:cNvSpPr>
            <a:spLocks noGrp="1"/>
          </p:cNvSpPr>
          <p:nvPr>
            <p:ph type="subTitle" idx="1"/>
          </p:nvPr>
        </p:nvSpPr>
        <p:spPr/>
        <p:txBody>
          <a:bodyPr/>
          <a:lstStyle/>
          <a:p>
            <a:r>
              <a:rPr lang="en-US" dirty="0" smtClean="0"/>
              <a:t>Inference and Necessity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and Instinct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Ideas become beliefs through being “enlivened.” Enlivening depends on association with a present impressions. Impressions are defined by their superior  “force and vivacity”), so they have the capacity to enliven ideas with which they become associated.</a:t>
            </a:r>
          </a:p>
          <a:p>
            <a:r>
              <a:rPr lang="en-US" dirty="0" smtClean="0"/>
              <a:t> Three relations in our experience influence association: resemblance, contiguity (in time or place) and cause and effect (constant conjunction).  All three can enliven ideas, leading to belief.  However, by far the most forceful and significant relation is causation (exposure to constant conjunction).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Wisdom of Nature</a:t>
            </a:r>
            <a:endParaRPr lang="en-US" dirty="0"/>
          </a:p>
        </p:txBody>
      </p:sp>
      <p:sp>
        <p:nvSpPr>
          <p:cNvPr id="3" name="Content Placeholder 2"/>
          <p:cNvSpPr>
            <a:spLocks noGrp="1"/>
          </p:cNvSpPr>
          <p:nvPr>
            <p:ph idx="1"/>
          </p:nvPr>
        </p:nvSpPr>
        <p:spPr/>
        <p:txBody>
          <a:bodyPr>
            <a:normAutofit fontScale="70000" lnSpcReduction="20000"/>
          </a:bodyPr>
          <a:lstStyle/>
          <a:p>
            <a:r>
              <a:rPr lang="en-US" dirty="0"/>
              <a:t>Associative learning produces a kind of “pre-established harmony” between our thoughts and events in the world: conjunctions of event/properties produce corresponding conjunctions between ideas, or impressions and ideas. “Pre-established harmony” ironic reference to Leibniz: Hume’s harmony of ideas and events in the world is an entirely natural phenomenon. Or is it?</a:t>
            </a:r>
          </a:p>
          <a:p>
            <a:r>
              <a:rPr lang="en-US" dirty="0"/>
              <a:t>We are better off being guided by automatic mechanism (an instinct) than we would be if we were dependent on self-conscious reasoning.  Reasoning is slow in its operation, takes a long time to develop (children don’t have much capacity for it), and is seriously mistake-prone. Hume refers this to “the wisdom of Nature.</a:t>
            </a:r>
            <a:r>
              <a:rPr lang="en-US" dirty="0" smtClean="0"/>
              <a:t>”</a:t>
            </a:r>
          </a:p>
          <a:p>
            <a:r>
              <a:rPr lang="en-US" dirty="0" smtClean="0"/>
              <a:t>Note</a:t>
            </a:r>
            <a:r>
              <a:rPr lang="en-US" dirty="0"/>
              <a:t>, however, that Hume does not have an evolutionary perspective on the emergence of this instinct. Does Hume still believe in some form of Providence? </a:t>
            </a:r>
          </a:p>
          <a:p>
            <a:endParaRPr lang="en-US" dirty="0"/>
          </a:p>
        </p:txBody>
      </p:sp>
    </p:spTree>
    <p:extLst>
      <p:ext uri="{BB962C8B-B14F-4D97-AF65-F5344CB8AC3E}">
        <p14:creationId xmlns:p14="http://schemas.microsoft.com/office/powerpoint/2010/main" val="79351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Hume sometimes calls all non-demonstrative reasoning “probable reasoning. However, he also recognizes a different and more specific notion of probability: chance or likelihood.</a:t>
            </a:r>
          </a:p>
          <a:p>
            <a:r>
              <a:rPr lang="en-US" dirty="0" smtClean="0"/>
              <a:t>The universe may be deterministic: everywhere governed by strict causal laws. But even if there is no such thing as (objective) chance, ignorance of causes has the same effect on our thinking.</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Kinds</a:t>
            </a:r>
            <a:endParaRPr lang="en-US" dirty="0"/>
          </a:p>
        </p:txBody>
      </p:sp>
      <p:sp>
        <p:nvSpPr>
          <p:cNvPr id="3" name="Content Placeholder 2"/>
          <p:cNvSpPr>
            <a:spLocks noGrp="1"/>
          </p:cNvSpPr>
          <p:nvPr>
            <p:ph idx="1"/>
          </p:nvPr>
        </p:nvSpPr>
        <p:spPr/>
        <p:txBody>
          <a:bodyPr>
            <a:noAutofit/>
          </a:bodyPr>
          <a:lstStyle/>
          <a:p>
            <a:r>
              <a:rPr lang="en-US" sz="2400" dirty="0" smtClean="0"/>
              <a:t>The </a:t>
            </a:r>
            <a:r>
              <a:rPr lang="en-US" sz="2400" dirty="0"/>
              <a:t>probability of chances (</a:t>
            </a:r>
            <a:r>
              <a:rPr lang="en-US" sz="2400" i="1" dirty="0"/>
              <a:t>a priori </a:t>
            </a:r>
            <a:r>
              <a:rPr lang="en-US" sz="2400" dirty="0"/>
              <a:t>probability) is based on the idea of </a:t>
            </a:r>
            <a:r>
              <a:rPr lang="en-US" sz="2400" dirty="0" err="1"/>
              <a:t>equiprobability</a:t>
            </a:r>
            <a:r>
              <a:rPr lang="en-US" sz="2400" dirty="0"/>
              <a:t> (as in a die). We tend to expect the event with more (equal) chances of </a:t>
            </a:r>
            <a:r>
              <a:rPr lang="en-US" sz="2400" dirty="0" smtClean="0"/>
              <a:t>happening.</a:t>
            </a:r>
          </a:p>
          <a:p>
            <a:r>
              <a:rPr lang="en-US" sz="2400" dirty="0" smtClean="0"/>
              <a:t>In </a:t>
            </a:r>
            <a:r>
              <a:rPr lang="en-US" sz="2400" dirty="0"/>
              <a:t>the calculus of chances, our </a:t>
            </a:r>
            <a:r>
              <a:rPr lang="en-US" sz="2400" i="1" dirty="0"/>
              <a:t>reasoning </a:t>
            </a:r>
            <a:r>
              <a:rPr lang="en-US" sz="2400" dirty="0"/>
              <a:t>is deductive. But when when we apply this reasoning to a real case, our expectations fall short of </a:t>
            </a:r>
            <a:r>
              <a:rPr lang="en-US" sz="2400" dirty="0" smtClean="0"/>
              <a:t>certainty.</a:t>
            </a:r>
          </a:p>
          <a:p>
            <a:r>
              <a:rPr lang="en-US" sz="2400" dirty="0" smtClean="0"/>
              <a:t>The </a:t>
            </a:r>
            <a:r>
              <a:rPr lang="en-US" sz="2400" dirty="0"/>
              <a:t>probability of causes. </a:t>
            </a:r>
            <a:r>
              <a:rPr lang="en-US" sz="2400" dirty="0" smtClean="0"/>
              <a:t>When </a:t>
            </a:r>
            <a:r>
              <a:rPr lang="en-US" sz="2400" dirty="0"/>
              <a:t>e</a:t>
            </a:r>
            <a:r>
              <a:rPr lang="en-US" sz="2400" dirty="0" smtClean="0"/>
              <a:t>xperience </a:t>
            </a:r>
            <a:r>
              <a:rPr lang="en-US" sz="2400" dirty="0"/>
              <a:t>acquaints us with less-than-perfect </a:t>
            </a:r>
            <a:r>
              <a:rPr lang="en-US" sz="2400" dirty="0" smtClean="0"/>
              <a:t>correlations, how strongly we expect the </a:t>
            </a:r>
            <a:r>
              <a:rPr lang="en-US" sz="2400" dirty="0"/>
              <a:t>occurrence of the “effect</a:t>
            </a:r>
            <a:r>
              <a:rPr lang="en-US" sz="2400" dirty="0" smtClean="0"/>
              <a:t>” </a:t>
            </a:r>
            <a:r>
              <a:rPr lang="en-US" sz="2400" dirty="0"/>
              <a:t>depends on the frequency with which “effect” follows “cause.”</a:t>
            </a:r>
          </a:p>
          <a:p>
            <a:r>
              <a:rPr lang="en-US" sz="2400" dirty="0"/>
              <a:t>In modern terms, Hume anticipates “subjectivism,” which treats probability as degree of belief</a:t>
            </a:r>
            <a:r>
              <a:rPr lang="en-US" sz="2400" dirty="0" smtClean="0"/>
              <a:t>.</a:t>
            </a:r>
            <a:endParaRPr lang="en-US" sz="2400" dirty="0"/>
          </a:p>
        </p:txBody>
      </p:sp>
    </p:spTree>
    <p:extLst>
      <p:ext uri="{BB962C8B-B14F-4D97-AF65-F5344CB8AC3E}">
        <p14:creationId xmlns:p14="http://schemas.microsoft.com/office/powerpoint/2010/main" val="287340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Necessity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Section VII, Hume takes up the undeniable fact that we treat causal relations as involving some kind of </a:t>
            </a:r>
            <a:r>
              <a:rPr lang="en-US" b="1" dirty="0" smtClean="0"/>
              <a:t>necessary connection</a:t>
            </a:r>
            <a:r>
              <a:rPr lang="en-US" dirty="0" smtClean="0"/>
              <a:t>. As in his treatment of inductive inference, his argument has a negative followed by a positive phase.</a:t>
            </a:r>
          </a:p>
          <a:p>
            <a:r>
              <a:rPr lang="en-US" dirty="0" smtClean="0"/>
              <a:t>In a broad sense of “logical,” Hume can be taken to hold that all necessity is logical necessity. “Broad” because not all logical necessity is </a:t>
            </a:r>
            <a:r>
              <a:rPr lang="en-US" i="1" dirty="0" smtClean="0"/>
              <a:t>formal (</a:t>
            </a:r>
            <a:r>
              <a:rPr lang="en-US" dirty="0" smtClean="0"/>
              <a:t>as in </a:t>
            </a:r>
            <a:r>
              <a:rPr lang="en-US" i="1" dirty="0" smtClean="0"/>
              <a:t>Either it is raining or it is not raining)</a:t>
            </a:r>
            <a:r>
              <a:rPr lang="en-US" dirty="0" smtClean="0"/>
              <a:t>. Relations of ideas are the source of non-formal but nevertheless logical truths (As in </a:t>
            </a:r>
            <a:r>
              <a:rPr lang="en-US" i="1" dirty="0" smtClean="0"/>
              <a:t>Bachelors are unmarried males</a:t>
            </a:r>
            <a:r>
              <a:rPr lang="en-US" dirty="0" smtClean="0"/>
              <a: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Mathematics poses a problem. Mostly, truths based on relations of ideas are trivial and lead nowhere. But </a:t>
            </a:r>
            <a:r>
              <a:rPr lang="en-US" dirty="0" smtClean="0"/>
              <a:t>mathematics</a:t>
            </a:r>
            <a:r>
              <a:rPr lang="en-US" dirty="0"/>
              <a:t>, though wholly dependent on relations of ideas, involves elaborate reasoning and unexpected results. </a:t>
            </a:r>
          </a:p>
          <a:p>
            <a:r>
              <a:rPr lang="en-US" dirty="0"/>
              <a:t>Hume traces this unique feature of mathematics to the clarity of mathematical (as against moral) </a:t>
            </a:r>
            <a:r>
              <a:rPr lang="en-US" dirty="0" smtClean="0"/>
              <a:t>ideas.</a:t>
            </a:r>
          </a:p>
          <a:p>
            <a:r>
              <a:rPr lang="en-US" dirty="0" smtClean="0"/>
              <a:t>Kant </a:t>
            </a:r>
            <a:r>
              <a:rPr lang="en-US" dirty="0"/>
              <a:t>will argue that mathematical necessity is the Achilles heel of Hume’s  philosophy</a:t>
            </a:r>
          </a:p>
        </p:txBody>
      </p:sp>
    </p:spTree>
    <p:extLst>
      <p:ext uri="{BB962C8B-B14F-4D97-AF65-F5344CB8AC3E}">
        <p14:creationId xmlns:p14="http://schemas.microsoft.com/office/powerpoint/2010/main" val="259017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 Not Observed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Among our more obscure ideas are members of the family containing “power” and “necessity” </a:t>
            </a:r>
            <a:r>
              <a:rPr lang="en-US" i="1" dirty="0" smtClean="0"/>
              <a:t>as employed outside mathematics</a:t>
            </a:r>
            <a:r>
              <a:rPr lang="en-US" dirty="0" smtClean="0"/>
              <a:t>. The Copy Principle indicates how to clarify them: identify the original </a:t>
            </a:r>
            <a:r>
              <a:rPr lang="en-US" dirty="0" err="1" smtClean="0"/>
              <a:t>impression(s</a:t>
            </a:r>
            <a:r>
              <a:rPr lang="en-US" dirty="0" smtClean="0"/>
              <a:t>) from which they are derived.</a:t>
            </a:r>
          </a:p>
          <a:p>
            <a:r>
              <a:rPr lang="en-US" dirty="0" smtClean="0"/>
              <a:t>Hume argues that in a single instance of a causal relation we experience </a:t>
            </a:r>
            <a:r>
              <a:rPr lang="en-US" b="1" dirty="0" smtClean="0"/>
              <a:t>conjunction or sequence</a:t>
            </a:r>
            <a:r>
              <a:rPr lang="en-US" dirty="0" smtClean="0"/>
              <a:t> but </a:t>
            </a:r>
            <a:r>
              <a:rPr lang="en-US" b="1" dirty="0" smtClean="0"/>
              <a:t>not connection</a:t>
            </a:r>
            <a:r>
              <a:rPr lang="en-US" dirty="0" smtClean="0"/>
              <a:t>.  (Note the criticism of Locke in the footnote.) This seems to entail that there is no idea of power (or necessary </a:t>
            </a:r>
            <a:r>
              <a:rPr lang="en-US" dirty="0" err="1" smtClean="0"/>
              <a:t>connexion</a:t>
            </a:r>
            <a:r>
              <a:rPr lang="en-US" dirty="0" smtClean="0"/>
              <a:t>).</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or Observable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Hume </a:t>
            </a:r>
            <a:r>
              <a:rPr lang="en-US" dirty="0" err="1" smtClean="0"/>
              <a:t>butresses</a:t>
            </a:r>
            <a:r>
              <a:rPr lang="en-US" dirty="0" smtClean="0"/>
              <a:t> this conclusion with </a:t>
            </a:r>
            <a:r>
              <a:rPr lang="en-US" dirty="0"/>
              <a:t>an argument that we met in connection with </a:t>
            </a:r>
            <a:r>
              <a:rPr lang="en-US" dirty="0" smtClean="0"/>
              <a:t>his </a:t>
            </a:r>
            <a:r>
              <a:rPr lang="en-US" dirty="0"/>
              <a:t>(theoretical) inductive </a:t>
            </a:r>
            <a:r>
              <a:rPr lang="en-US" dirty="0" smtClean="0"/>
              <a:t>skepticism.</a:t>
            </a:r>
          </a:p>
          <a:p>
            <a:r>
              <a:rPr lang="en-US" dirty="0" smtClean="0"/>
              <a:t>If </a:t>
            </a:r>
            <a:r>
              <a:rPr lang="en-US" dirty="0"/>
              <a:t>we observed power in a single instance, we could predict future sequences from a single observation. But this has been shown to be impossible. We can always conceive experiencing a “cause” without its “effect</a:t>
            </a:r>
            <a:r>
              <a:rPr lang="en-US"/>
              <a:t>.</a:t>
            </a:r>
            <a:r>
              <a:rPr lang="en-US" smtClean="0"/>
              <a:t>”</a:t>
            </a:r>
          </a:p>
          <a:p>
            <a:r>
              <a:rPr lang="en-US" smtClean="0"/>
              <a:t>If </a:t>
            </a:r>
            <a:r>
              <a:rPr lang="en-US" dirty="0"/>
              <a:t>this is right, there could not be a perception of necessity in relations between events in the world.</a:t>
            </a:r>
          </a:p>
          <a:p>
            <a:endParaRPr lang="en-US" dirty="0"/>
          </a:p>
        </p:txBody>
      </p:sp>
    </p:spTree>
    <p:extLst>
      <p:ext uri="{BB962C8B-B14F-4D97-AF65-F5344CB8AC3E}">
        <p14:creationId xmlns:p14="http://schemas.microsoft.com/office/powerpoint/2010/main" val="336224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 and Will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Some philosophers think that we get the idea of power from our exercise of will. (Recall Berkeley on “activity.”) But (a) The mind-body connection is wholly mysterious; (</a:t>
            </a:r>
            <a:r>
              <a:rPr lang="en-US" dirty="0" err="1" smtClean="0"/>
              <a:t>b</a:t>
            </a:r>
            <a:r>
              <a:rPr lang="en-US" dirty="0" smtClean="0"/>
              <a:t>) we discover empirically which bodily events are and are not subject to the will; and (</a:t>
            </a:r>
            <a:r>
              <a:rPr lang="en-US" dirty="0" err="1" smtClean="0"/>
              <a:t>c</a:t>
            </a:r>
            <a:r>
              <a:rPr lang="en-US" dirty="0" smtClean="0"/>
              <a:t>) we are not even aware of the motion of nerves and muscles which is the immediate consequence of willing. So no help here.</a:t>
            </a:r>
          </a:p>
          <a:p>
            <a:r>
              <a:rPr lang="en-US" dirty="0" smtClean="0"/>
              <a:t>Do we experience power in the mind’s internal goings-on? No. (a) We don’t experience connection even here: just the sequence of events. (</a:t>
            </a:r>
            <a:r>
              <a:rPr lang="en-US" dirty="0" err="1" smtClean="0"/>
              <a:t>b</a:t>
            </a:r>
            <a:r>
              <a:rPr lang="en-US" dirty="0" smtClean="0"/>
              <a:t>) We do not have unlimited power over our minds. The extent our of control is an empirical matter, learned through protracted experience. (</a:t>
            </a:r>
            <a:r>
              <a:rPr lang="en-US" dirty="0" err="1" smtClean="0"/>
              <a:t>c</a:t>
            </a:r>
            <a:r>
              <a:rPr lang="en-US" dirty="0" smtClean="0"/>
              <a:t>) Self-command is variable. (</a:t>
            </a:r>
            <a:r>
              <a:rPr lang="en-US" dirty="0" err="1" smtClean="0"/>
              <a:t>d</a:t>
            </a:r>
            <a:r>
              <a:rPr lang="en-US" dirty="0" smtClean="0"/>
              <a:t>) That we have any at all is surprising.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Sense versus Philosophy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Ordinary people are not puzzled by the idea of power or a connection between events in the world. Experience produces settled expectations with respect to the course of nature, so that ordinarily we “hardly conceive it possible” that cause should fail to be followed by effect.  In other words, having settled expectations means bare logical possibilities of deviance are not taken seriously. </a:t>
            </a:r>
          </a:p>
          <a:p>
            <a:r>
              <a:rPr lang="en-US" dirty="0" smtClean="0"/>
              <a:t>Philosophers by contrast are aware that the ideas of power and necessity (in then world) are metaphysically problematic, especially with regard to mind-body interaction.  As a result, many are tempted to trace all true power to mind: in some cases, the Divine mind. (Leibniz, Malebranche, Berkeley.) We would honor the Creator more by </a:t>
            </a:r>
            <a:r>
              <a:rPr lang="en-US" i="1" dirty="0" smtClean="0"/>
              <a:t>not </a:t>
            </a:r>
            <a:r>
              <a:rPr lang="en-US" dirty="0" smtClean="0"/>
              <a:t>supposing that he has to constantly tend the machine.</a:t>
            </a:r>
          </a:p>
          <a:p>
            <a:r>
              <a:rPr lang="en-US" dirty="0" smtClean="0"/>
              <a:t>More philosophically, such arguments </a:t>
            </a:r>
            <a:r>
              <a:rPr lang="en-US" i="1" dirty="0" smtClean="0"/>
              <a:t>stray too far from common experience to be convincing</a:t>
            </a:r>
            <a:r>
              <a:rPr lang="en-US" dirty="0" smtClean="0"/>
              <a:t>. They are philosophical fantasies. Hume’s anti-metaphysical skepticism surfaces. In the background is his theory of belief. Experience is the original source of beliefs (lively ideas).  The farther we get from experience, the less lively (forceful, convincing) our ideas (judgments) become.</a:t>
            </a:r>
          </a:p>
          <a:p>
            <a:r>
              <a:rPr lang="en-US" dirty="0" smtClean="0"/>
              <a:t>In any case, our idea of God’s power is no clearer than our idea of the powers in bodies.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Skeptical Solution</a:t>
            </a:r>
            <a:endParaRPr lang="en-US" dirty="0"/>
          </a:p>
        </p:txBody>
      </p:sp>
      <p:sp>
        <p:nvSpPr>
          <p:cNvPr id="3" name="Content Placeholder 2"/>
          <p:cNvSpPr>
            <a:spLocks noGrp="1"/>
          </p:cNvSpPr>
          <p:nvPr>
            <p:ph idx="1"/>
          </p:nvPr>
        </p:nvSpPr>
        <p:spPr/>
        <p:txBody>
          <a:bodyPr>
            <a:normAutofit fontScale="40000" lnSpcReduction="20000"/>
          </a:bodyPr>
          <a:lstStyle/>
          <a:p>
            <a:r>
              <a:rPr lang="en-US" sz="6400" dirty="0" smtClean="0"/>
              <a:t>In Section V of EHU, Hume offers a “skeptical” solution to the skeptical doubts of Section IV.</a:t>
            </a:r>
          </a:p>
          <a:p>
            <a:r>
              <a:rPr lang="en-US" sz="6400" dirty="0" smtClean="0"/>
              <a:t>He introduces his solution by reminding us the </a:t>
            </a:r>
            <a:r>
              <a:rPr lang="en-US" sz="6400" dirty="0"/>
              <a:t>moral significance of </a:t>
            </a:r>
            <a:r>
              <a:rPr lang="en-US" sz="6400" dirty="0" smtClean="0"/>
              <a:t>philosophy, even speculative )theoretical) philosophy.</a:t>
            </a:r>
          </a:p>
          <a:p>
            <a:r>
              <a:rPr lang="en-US" sz="6400" dirty="0" smtClean="0"/>
              <a:t>His models of philosophical thought </a:t>
            </a:r>
            <a:r>
              <a:rPr lang="en-US" sz="6400" dirty="0"/>
              <a:t>are the </a:t>
            </a:r>
            <a:r>
              <a:rPr lang="en-US" sz="6400" dirty="0" smtClean="0"/>
              <a:t>ancient (Hellenistic) schools such Stoicism.</a:t>
            </a:r>
          </a:p>
          <a:p>
            <a:r>
              <a:rPr lang="en-US" sz="6400" dirty="0" smtClean="0"/>
              <a:t>His point is to prepare the ground for a certain version of skepticism. To describe a position as “skeptical” was likely to provoke a hostile reception. Hume wants to ensure that his ideas get a fair hearing.</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 and Inference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Hume does not deny that ideas of power or necessity are embedded in our ordinary thinking about causal relations. In Part II of Section VII, Hume offers his positive account of the origin and character of that idea, which have been misunderstood.</a:t>
            </a:r>
          </a:p>
          <a:p>
            <a:r>
              <a:rPr lang="en-US" dirty="0" smtClean="0"/>
              <a:t>The problem is that when  we reflect on our experience of causal relations, we realize that (logically speaking) </a:t>
            </a:r>
            <a:r>
              <a:rPr lang="en-US" i="1" dirty="0" smtClean="0"/>
              <a:t>anything can happen</a:t>
            </a:r>
            <a:r>
              <a:rPr lang="en-US" dirty="0" smtClean="0"/>
              <a:t>. Things seem </a:t>
            </a:r>
            <a:r>
              <a:rPr lang="en-US" i="1" dirty="0" smtClean="0"/>
              <a:t>conjoined </a:t>
            </a:r>
            <a:r>
              <a:rPr lang="en-US" dirty="0" smtClean="0"/>
              <a:t>but not </a:t>
            </a:r>
            <a:r>
              <a:rPr lang="en-US" i="1" dirty="0" smtClean="0"/>
              <a:t>connected</a:t>
            </a:r>
            <a:r>
              <a:rPr lang="en-US" dirty="0" smtClean="0"/>
              <a:t>.</a:t>
            </a:r>
          </a:p>
          <a:p>
            <a:r>
              <a:rPr lang="en-US" dirty="0" smtClean="0"/>
              <a:t>Since we do have an idea of necessary </a:t>
            </a:r>
            <a:r>
              <a:rPr lang="en-US" dirty="0" err="1" smtClean="0"/>
              <a:t>connexion</a:t>
            </a:r>
            <a:r>
              <a:rPr lang="en-US" dirty="0" smtClean="0"/>
              <a:t>, and since there is no single-case impression of necessity, the idea must somehow arise from repeated experience of similar sequences of events.</a:t>
            </a:r>
          </a:p>
          <a:p>
            <a:r>
              <a:rPr lang="en-US" dirty="0" smtClean="0"/>
              <a:t>In his skeptical solution to the skeptical problem concerning projective inference, Hume argues that experience (</a:t>
            </a:r>
            <a:r>
              <a:rPr lang="en-US" i="1" dirty="0" smtClean="0"/>
              <a:t>via </a:t>
            </a:r>
            <a:r>
              <a:rPr lang="en-US" dirty="0" smtClean="0"/>
              <a:t>the mechanism of association) produces inferential habits: when we perceive a cause, we can’t help expecting its customary effect. </a:t>
            </a:r>
            <a:r>
              <a:rPr lang="en-US" i="1" dirty="0" smtClean="0"/>
              <a:t>The feeling of a </a:t>
            </a:r>
            <a:r>
              <a:rPr lang="en-US" i="1" dirty="0" err="1" smtClean="0"/>
              <a:t>connexion</a:t>
            </a:r>
            <a:r>
              <a:rPr lang="en-US" i="1" dirty="0" smtClean="0"/>
              <a:t> between </a:t>
            </a:r>
            <a:r>
              <a:rPr lang="en-US" b="1" i="1" dirty="0" smtClean="0"/>
              <a:t>events </a:t>
            </a:r>
            <a:r>
              <a:rPr lang="en-US" i="1" dirty="0" smtClean="0"/>
              <a:t>arises from the inferential (associational) relation between their </a:t>
            </a:r>
            <a:r>
              <a:rPr lang="en-US" b="1" i="1" dirty="0" smtClean="0"/>
              <a:t>ideas</a:t>
            </a:r>
            <a:r>
              <a:rPr lang="en-US" i="1" dirty="0" smtClean="0"/>
              <a:t>. In this sense, </a:t>
            </a:r>
            <a:r>
              <a:rPr lang="en-US" dirty="0" smtClean="0"/>
              <a:t>necessity is the the mind. It is a reflection of our inferential habits, rather than an objective feature of the world. Necessity is in the mind in the way that beauty is sometimes said to be in the eye of the beholder. (This </a:t>
            </a:r>
            <a:r>
              <a:rPr lang="en-US" i="1" dirty="0" smtClean="0"/>
              <a:t>is</a:t>
            </a:r>
            <a:r>
              <a:rPr lang="en-US" dirty="0" smtClean="0"/>
              <a:t> Hume’s view of value, whether moral or aesthetic.)</a:t>
            </a:r>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Definition</a:t>
            </a:r>
            <a:endParaRPr lang="en-US" dirty="0"/>
          </a:p>
        </p:txBody>
      </p:sp>
      <p:sp>
        <p:nvSpPr>
          <p:cNvPr id="3" name="Content Placeholder 2"/>
          <p:cNvSpPr>
            <a:spLocks noGrp="1"/>
          </p:cNvSpPr>
          <p:nvPr>
            <p:ph idx="1"/>
          </p:nvPr>
        </p:nvSpPr>
        <p:spPr/>
        <p:txBody>
          <a:bodyPr>
            <a:noAutofit/>
          </a:bodyPr>
          <a:lstStyle/>
          <a:p>
            <a:r>
              <a:rPr lang="en-US" sz="1600" dirty="0" smtClean="0"/>
              <a:t>Hume sums up his position by offering two definitions of cause. “Definition” is an unfortunate term, since the two are obviously not equivalent either in meaning or the set of things they apply to.</a:t>
            </a:r>
          </a:p>
          <a:p>
            <a:r>
              <a:rPr lang="en-US" sz="1600" dirty="0" smtClean="0"/>
              <a:t>The First Definition:</a:t>
            </a:r>
          </a:p>
          <a:p>
            <a:pPr>
              <a:buNone/>
            </a:pPr>
            <a:r>
              <a:rPr lang="en-US" sz="1600" dirty="0" smtClean="0"/>
              <a:t>	1. A cause = “an object, followed by another, and where all the objects similar to the first are followed by objects similar to the second. Or in other words where, if the first object had not been the second never had existed.”</a:t>
            </a:r>
          </a:p>
          <a:p>
            <a:r>
              <a:rPr lang="en-US" sz="1600" dirty="0" smtClean="0"/>
              <a:t>The first clause gives a regularity analysis of the causal relation. A causal sequence is an instance of a rule. (Here “rule” refers to what happens as a rule: it is NOT a normative notion. A rule is just a regularity.)</a:t>
            </a:r>
          </a:p>
          <a:p>
            <a:r>
              <a:rPr lang="en-US" sz="1600" dirty="0" smtClean="0"/>
              <a:t>The second clause (or in other words…) is NOT equivalent to the first. The first definition can be expressed by an indicative conditional. The second involves a subjunctive conditional. In effect, it is already modal (implying the impossibility of getting the effect without the cause. (This definition is also problematic: e.g. in cases of causal over-determination. On the other hand, the first definition seems to miss something (necessity).</a:t>
            </a:r>
          </a:p>
          <a:p>
            <a:r>
              <a:rPr lang="en-US" sz="1600" dirty="0" smtClean="0"/>
              <a:t>Hume has a naïve attitude towards similarity. He needs relevant similarity, but gives no indication as to what determines relevance. This is a deep problem with not only with his definition of “cause” but with his theory of induction, since it is arguable that any conception of relevance requires that we already have ideas about how the world works.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Second Definition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cause = “an object followed by another and whose appearance always convey the thought to that other.”</a:t>
            </a:r>
          </a:p>
          <a:p>
            <a:r>
              <a:rPr lang="en-US" dirty="0" smtClean="0"/>
              <a:t>We </a:t>
            </a:r>
            <a:r>
              <a:rPr lang="en-US" i="1" dirty="0" smtClean="0"/>
              <a:t>call </a:t>
            </a:r>
            <a:r>
              <a:rPr lang="en-US" dirty="0" smtClean="0"/>
              <a:t>something a “cause” when it figures in an entrenched pattern of inductive inference.  Again, a cause gets called such in virtue of a rule. But here the focus is on what </a:t>
            </a:r>
            <a:r>
              <a:rPr lang="en-US" i="1" dirty="0" smtClean="0"/>
              <a:t>we</a:t>
            </a:r>
            <a:r>
              <a:rPr lang="en-US" dirty="0" smtClean="0"/>
              <a:t> do, not what </a:t>
            </a:r>
            <a:r>
              <a:rPr lang="en-US" i="1" dirty="0" smtClean="0"/>
              <a:t>it</a:t>
            </a:r>
            <a:r>
              <a:rPr lang="en-US" dirty="0" smtClean="0"/>
              <a:t> does. </a:t>
            </a:r>
          </a:p>
          <a:p>
            <a:r>
              <a:rPr lang="en-US" dirty="0" smtClean="0"/>
              <a:t>Hume senses that the first clause of the first definition doesn’t quite get the idea of cause, which is that of </a:t>
            </a:r>
            <a:r>
              <a:rPr lang="en-US" i="1" dirty="0" smtClean="0"/>
              <a:t>necessary </a:t>
            </a:r>
            <a:r>
              <a:rPr lang="en-US" dirty="0" smtClean="0"/>
              <a:t>sequence. That’s why he adds the second clause.  But he also needs to “deflate” the idea of necessity.  That’s why he offers the second “definition.” This “definition” is Hume’s account of why we </a:t>
            </a:r>
            <a:r>
              <a:rPr lang="en-US" i="1" dirty="0" smtClean="0"/>
              <a:t>feel </a:t>
            </a:r>
            <a:r>
              <a:rPr lang="en-US" dirty="0" smtClean="0"/>
              <a:t>cause and effect to be connected, even though (as the first definition insists) they are only invariably conjoined. </a:t>
            </a:r>
          </a:p>
          <a:p>
            <a:r>
              <a:rPr lang="en-US" dirty="0" smtClean="0"/>
              <a:t>As Hume points out, both definitions are drawn from ”extraneous” circumstances. In both cases, a particular event is (or is called) a “cause” because it falls under a general rule. We have no experience (hence no idea) of causal power as an “intrinsic” property of events in the world. Indeed, being a cause is not a matter of an event’s having some special character: it depends on its relation to </a:t>
            </a:r>
            <a:r>
              <a:rPr lang="en-US" b="1" dirty="0" smtClean="0"/>
              <a:t>other</a:t>
            </a:r>
            <a:r>
              <a:rPr lang="en-US" dirty="0" smtClean="0"/>
              <a:t> events.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While better in some respects (e.g. the clarification of the ways in which his position is and is not skeptical), Hume’s discussion of induction and causation in EHU is better than than in his </a:t>
            </a:r>
            <a:r>
              <a:rPr lang="en-US" i="1" dirty="0" smtClean="0"/>
              <a:t>Treatise</a:t>
            </a:r>
            <a:r>
              <a:rPr lang="en-US" dirty="0" smtClean="0"/>
              <a:t>. But in other ways it is a </a:t>
            </a:r>
            <a:r>
              <a:rPr lang="en-US" smtClean="0"/>
              <a:t>step back.</a:t>
            </a:r>
            <a:endParaRPr lang="en-US" dirty="0" smtClean="0"/>
          </a:p>
          <a:p>
            <a:r>
              <a:rPr lang="en-US" dirty="0" smtClean="0"/>
              <a:t>Hume says that “When we say…that one object is connected with another, we mean only that they have acquired a connection in our thought and give rise to this inference by which they become proofs of each others’ existence.” This connection in thought may be what we are actually referring to, but it certainly isn’t what most people (including all Hume’s opponents” </a:t>
            </a:r>
            <a:r>
              <a:rPr lang="en-US" i="1" dirty="0" smtClean="0"/>
              <a:t>think </a:t>
            </a:r>
            <a:r>
              <a:rPr lang="en-US" dirty="0" smtClean="0"/>
              <a:t>they are referring to. In that sense, what Hume says we mean is certainly </a:t>
            </a:r>
            <a:r>
              <a:rPr lang="en-US" i="1" dirty="0" smtClean="0"/>
              <a:t>not </a:t>
            </a:r>
            <a:r>
              <a:rPr lang="en-US" dirty="0" smtClean="0"/>
              <a:t>what we mean.</a:t>
            </a:r>
          </a:p>
          <a:p>
            <a:r>
              <a:rPr lang="en-US" dirty="0" smtClean="0"/>
              <a:t>Hume is clearer about this in the </a:t>
            </a:r>
            <a:r>
              <a:rPr lang="en-US" i="1" dirty="0" smtClean="0"/>
              <a:t>Treatise </a:t>
            </a:r>
            <a:r>
              <a:rPr lang="en-US" dirty="0" smtClean="0"/>
              <a:t>(though maybe not completely clear even there). In the earlier work, he argues that well-entrenched inductive inferences, though only based on association, feel just as compelling as deductive inferences based on the perception of relations of ideas. We thus confuse the two, leading to the confused idea of necessary </a:t>
            </a:r>
            <a:r>
              <a:rPr lang="en-US" dirty="0" err="1" smtClean="0"/>
              <a:t>connexions</a:t>
            </a:r>
            <a:r>
              <a:rPr lang="en-US" dirty="0" smtClean="0"/>
              <a:t> between events in the world.</a:t>
            </a:r>
          </a:p>
          <a:p>
            <a:r>
              <a:rPr lang="en-US" dirty="0" smtClean="0"/>
              <a:t>He also invokes a “propensity of the mind to spread itself on external things.” By this he means that our inferential habits (non-logically relating ideas) become projected on to the events those ideas represent. He takes a similar view of value. Moral value is rooted in moral sentiments. Aesthetic value (beauty) is rooted in taste. But in ordinary, unreflective contexts, we experience good an evil, or beauty and ugliness, as properties of things themselves.</a:t>
            </a:r>
          </a:p>
          <a:p>
            <a:r>
              <a:rPr lang="en-US" dirty="0" smtClean="0"/>
              <a:t>The way Hume states his position could use some cleaning up. Still, Hume is a real pioneer here. It is possible to fix Hume’s analysis without changing its essential spirit. He is a precursor of what is today known as “</a:t>
            </a:r>
            <a:r>
              <a:rPr lang="en-US" dirty="0" err="1" smtClean="0"/>
              <a:t>expressivism</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Thumbnail Version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Hume’s argument is worth recapitulating: it is a turning point in philosophy. Here it is, somewhat cleaned up in the light of problems just mentioned:-</a:t>
            </a:r>
          </a:p>
          <a:p>
            <a:pPr>
              <a:buNone/>
            </a:pPr>
            <a:r>
              <a:rPr lang="en-US" dirty="0" smtClean="0"/>
              <a:t>	(</a:t>
            </a:r>
            <a:r>
              <a:rPr lang="en-US" dirty="0" err="1" smtClean="0"/>
              <a:t>i</a:t>
            </a:r>
            <a:r>
              <a:rPr lang="en-US" dirty="0" smtClean="0"/>
              <a:t>) We experience constant conjunctions between events in the world.</a:t>
            </a:r>
          </a:p>
          <a:p>
            <a:pPr>
              <a:buNone/>
            </a:pPr>
            <a:r>
              <a:rPr lang="en-US" dirty="0" smtClean="0"/>
              <a:t>	(ii) An experience of constant conjunction gives rise to a habit of expecting the effect, given an experience of the cause. Or even in thought alone, thinking of the cause leads automatically to thinking of its usual attendant.</a:t>
            </a:r>
          </a:p>
          <a:p>
            <a:r>
              <a:rPr lang="en-US" dirty="0" smtClean="0"/>
              <a:t>(iii) Expectations (inferential habits) are involuntary. We can’t help expecting the effect, given an experience of its usual cause. This is the origin of the idea of necessity. Its origin lies not in our perception of some intrinsic quality or objective relation between events in the world, which in itself shows only sequence (“one damn thing after another”). </a:t>
            </a:r>
          </a:p>
          <a:p>
            <a:r>
              <a:rPr lang="en-US" dirty="0" smtClean="0"/>
              <a:t>(iv) We project our inferential habits on to objects in the world. We acquire a feeling that, given the cause, the effect </a:t>
            </a:r>
            <a:r>
              <a:rPr lang="en-US" i="1" dirty="0" smtClean="0"/>
              <a:t>must</a:t>
            </a:r>
            <a:r>
              <a:rPr lang="en-US" dirty="0" smtClean="0"/>
              <a:t> follow. (So there is a kind of confusion in philosophical talk of objective or mind-independent causal necessity.)</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Challenge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Metaphysically, Rationalists hold that there are objective necessary </a:t>
            </a:r>
            <a:r>
              <a:rPr lang="en-US" dirty="0" err="1" smtClean="0"/>
              <a:t>connexions</a:t>
            </a:r>
            <a:r>
              <a:rPr lang="en-US" dirty="0" smtClean="0"/>
              <a:t> between events (though where to locate them may be a matter of controversy). Epistemologically, we can gain insight into such connections through the exercise of Reason alone. Metaphysics underlies (and justifies) our knowledge of necessary truths</a:t>
            </a:r>
          </a:p>
          <a:p>
            <a:r>
              <a:rPr lang="en-US" b="1" dirty="0" smtClean="0"/>
              <a:t>Hume reverses the direction of explanation. </a:t>
            </a:r>
            <a:r>
              <a:rPr lang="en-US" dirty="0" smtClean="0"/>
              <a:t>All necessity is logical necessity, which concerns our ideas, not what they represent. In the case of substantive truth concerning relations between actually existing events/objects, experience of constant conjunction leads non-logically to habits of projective inference. In turn, these non-logical relations of ideas (as mental events, rather than as contents) give rise to a feeling of connection between the events/objects represented.  For Rationalists, the perception of necessary </a:t>
            </a:r>
            <a:r>
              <a:rPr lang="en-US" dirty="0" err="1" smtClean="0"/>
              <a:t>connexion</a:t>
            </a:r>
            <a:r>
              <a:rPr lang="en-US" dirty="0" smtClean="0"/>
              <a:t> </a:t>
            </a:r>
            <a:r>
              <a:rPr lang="en-US" dirty="0" err="1" smtClean="0"/>
              <a:t>justfied</a:t>
            </a:r>
            <a:r>
              <a:rPr lang="en-US" dirty="0" smtClean="0"/>
              <a:t> the inference from cause to effect.  For Hume, the inference produces the (illusory) feeling of necessary </a:t>
            </a:r>
            <a:r>
              <a:rPr lang="en-US" dirty="0" err="1" smtClean="0"/>
              <a:t>connexion</a:t>
            </a:r>
            <a:r>
              <a:rPr lang="en-US" dirty="0" smtClean="0"/>
              <a:t>.</a:t>
            </a:r>
          </a:p>
          <a:p>
            <a:r>
              <a:rPr lang="en-US" dirty="0" smtClean="0"/>
              <a:t>As Kant sees</a:t>
            </a:r>
            <a:r>
              <a:rPr lang="en-US" smtClean="0"/>
              <a:t>, </a:t>
            </a:r>
            <a:r>
              <a:rPr lang="en-US" dirty="0" smtClean="0"/>
              <a:t>u</a:t>
            </a:r>
            <a:r>
              <a:rPr lang="en-US" smtClean="0"/>
              <a:t>nchallenged</a:t>
            </a:r>
            <a:r>
              <a:rPr lang="en-US" dirty="0" smtClean="0"/>
              <a:t>, Hume’s argument delivers a death blow to Rationalism on both an epistemological and a metaphysical level.</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Stoics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Stoicism inculcates an ideal of rational self-sufficiency.  The idea is to see things as they really</a:t>
            </a:r>
            <a:r>
              <a:rPr lang="en-US" dirty="0" smtClean="0"/>
              <a:t>) are</a:t>
            </a:r>
            <a:r>
              <a:rPr lang="en-US" dirty="0"/>
              <a:t>, thereby appreciating their true worth: to value what is good, repudiate what is bad and to be indifferent to what is </a:t>
            </a:r>
            <a:r>
              <a:rPr lang="en-US" dirty="0" smtClean="0"/>
              <a:t>neither.</a:t>
            </a:r>
          </a:p>
          <a:p>
            <a:r>
              <a:rPr lang="en-US" dirty="0" smtClean="0"/>
              <a:t>Stoics </a:t>
            </a:r>
            <a:r>
              <a:rPr lang="en-US" dirty="0"/>
              <a:t>to cultivate an attitude of indifference (</a:t>
            </a:r>
            <a:r>
              <a:rPr lang="en-US" i="1" dirty="0" err="1"/>
              <a:t>apatheia</a:t>
            </a:r>
            <a:r>
              <a:rPr lang="en-US" dirty="0"/>
              <a:t>) to most ordinary concerns and pleasures, which are themselves neither particularly good nor bad. Hume charges that his philosophical ideal degenerates into a “refined system of selfishness.</a:t>
            </a:r>
            <a:r>
              <a:rPr lang="en-US" dirty="0" smtClean="0"/>
              <a:t>”</a:t>
            </a:r>
          </a:p>
          <a:p>
            <a:pPr marL="0" indent="0">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Hume </a:t>
            </a:r>
            <a:r>
              <a:rPr lang="en-US" dirty="0"/>
              <a:t>praises the moral effects of the ancient school of Academic skepticism (as opposed to </a:t>
            </a:r>
            <a:r>
              <a:rPr lang="en-US" dirty="0" err="1"/>
              <a:t>Pyrrhonism</a:t>
            </a:r>
            <a:r>
              <a:rPr lang="en-US" dirty="0"/>
              <a:t>)</a:t>
            </a:r>
            <a:r>
              <a:rPr lang="en-US" dirty="0" smtClean="0"/>
              <a:t>.</a:t>
            </a:r>
          </a:p>
          <a:p>
            <a:r>
              <a:rPr lang="en-US" dirty="0" smtClean="0"/>
              <a:t>Academic </a:t>
            </a:r>
            <a:r>
              <a:rPr lang="en-US" dirty="0"/>
              <a:t>skepticism, which traced its lineage to Socrates, teaches epistemic modesty. It does not pander to the passions (whether for indulgence or self-denial).  The only passion is does not “mortify” is the love of </a:t>
            </a:r>
            <a:r>
              <a:rPr lang="en-US" dirty="0" smtClean="0"/>
              <a:t>truth.</a:t>
            </a:r>
          </a:p>
          <a:p>
            <a:r>
              <a:rPr lang="en-US" dirty="0" smtClean="0"/>
              <a:t>From </a:t>
            </a:r>
            <a:r>
              <a:rPr lang="en-US" dirty="0"/>
              <a:t>a modern scholarly point of view, Hume has more in common with </a:t>
            </a:r>
            <a:r>
              <a:rPr lang="en-US" dirty="0" err="1"/>
              <a:t>Pyrrhonian</a:t>
            </a:r>
            <a:r>
              <a:rPr lang="en-US" dirty="0"/>
              <a:t> skepticism </a:t>
            </a:r>
            <a:r>
              <a:rPr lang="en-US" dirty="0" smtClean="0"/>
              <a:t>than </a:t>
            </a:r>
            <a:r>
              <a:rPr lang="en-US" dirty="0"/>
              <a:t>he </a:t>
            </a:r>
            <a:r>
              <a:rPr lang="en-US" dirty="0" smtClean="0"/>
              <a:t>recognizes.</a:t>
            </a:r>
            <a:endParaRPr lang="en-US" dirty="0"/>
          </a:p>
        </p:txBody>
      </p:sp>
    </p:spTree>
    <p:extLst>
      <p:ext uri="{BB962C8B-B14F-4D97-AF65-F5344CB8AC3E}">
        <p14:creationId xmlns:p14="http://schemas.microsoft.com/office/powerpoint/2010/main" val="213594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and Practical</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How can there be a </a:t>
            </a:r>
            <a:r>
              <a:rPr lang="en-US" dirty="0"/>
              <a:t>“skeptical” solution </a:t>
            </a:r>
            <a:r>
              <a:rPr lang="en-US" dirty="0" smtClean="0"/>
              <a:t>to </a:t>
            </a:r>
            <a:r>
              <a:rPr lang="en-US" dirty="0"/>
              <a:t>“</a:t>
            </a:r>
            <a:r>
              <a:rPr lang="en-US" dirty="0" smtClean="0"/>
              <a:t>skeptical doubts.” Surely, an account of inductive inference is skeptical, it can’t be a solution. Hume’s suggestion makes sense only if </a:t>
            </a:r>
            <a:r>
              <a:rPr lang="en-US" dirty="0"/>
              <a:t>t</a:t>
            </a:r>
            <a:r>
              <a:rPr lang="en-US" dirty="0" smtClean="0"/>
              <a:t>here </a:t>
            </a:r>
            <a:r>
              <a:rPr lang="en-US" smtClean="0"/>
              <a:t>are di</a:t>
            </a:r>
            <a:r>
              <a:rPr lang="en-US" altLang="zh-CN" smtClean="0"/>
              <a:t>f</a:t>
            </a:r>
            <a:r>
              <a:rPr lang="en-US" smtClean="0"/>
              <a:t>ferent </a:t>
            </a:r>
            <a:r>
              <a:rPr lang="en-US" dirty="0" smtClean="0"/>
              <a:t>ways of being skeptical.</a:t>
            </a:r>
          </a:p>
          <a:p>
            <a:r>
              <a:rPr lang="en-US" dirty="0" smtClean="0"/>
              <a:t>A theoretical (doctrinal) skeptic asserts (or at least does not deny one or another negative epistemic verdict on some important class of beliefs or some epistemic procedure (i.e. a procedure by which we form beliefs and which we take to justify them</a:t>
            </a:r>
            <a:r>
              <a:rPr lang="en-US" dirty="0"/>
              <a:t>)</a:t>
            </a:r>
            <a:r>
              <a:rPr lang="en-US" dirty="0" smtClean="0"/>
              <a:t>.</a:t>
            </a:r>
          </a:p>
          <a:p>
            <a:r>
              <a:rPr lang="en-US" dirty="0" smtClean="0"/>
              <a:t>A practical (</a:t>
            </a:r>
            <a:r>
              <a:rPr lang="en-US" dirty="0" err="1" smtClean="0"/>
              <a:t>suspensive</a:t>
            </a:r>
            <a:r>
              <a:rPr lang="en-US" dirty="0" smtClean="0"/>
              <a:t>) skeptic gives something up: for example stops claiming that some beliefs are rationally based or amount to knowledge. In the extreme case, he abandons certain widely-accepted beliefs or epistemic procedures altogether.</a:t>
            </a:r>
          </a:p>
          <a:p>
            <a:r>
              <a:rPr lang="en-US" dirty="0" smtClean="0"/>
              <a:t>When philosophical, practical skepticism is never just an attitude but is argumentatively based. Standardly, a philosopher’s practical skepticism is rationalized by his arguments for theoretical skepticism. (Think of Descartes at the end of the </a:t>
            </a:r>
            <a:r>
              <a:rPr lang="en-US" i="1" dirty="0" smtClean="0"/>
              <a:t>First Meditation</a:t>
            </a: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 and Doubt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Distinguishing the two kinds of skeptical attitude is the key to Hume’s position.</a:t>
            </a:r>
          </a:p>
          <a:p>
            <a:r>
              <a:rPr lang="en-US" dirty="0" smtClean="0">
                <a:solidFill>
                  <a:schemeClr val="accent2">
                    <a:lumMod val="75000"/>
                  </a:schemeClr>
                </a:solidFill>
              </a:rPr>
              <a:t>The skeptical argument of Section IV shows that inductive inference is not based on any kind of logical reasoning (in Hume’s terms, any “operation of the understanding’).  This theoretical point will not be disputed: indeed it will be used in Hume’s argument. But Hume will argue that such theoretical arguments have no effect on our actual use of inductive inference.  Theoretical skepticism does not lead to practical skepticism.</a:t>
            </a:r>
          </a:p>
          <a:p>
            <a:r>
              <a:rPr lang="en-US" dirty="0" smtClean="0"/>
              <a:t>Why? Because in general our propensity to form experience-based expectations is not under voluntary control. (Contrast Descartes on judgment.) In that sense, skeptical </a:t>
            </a:r>
            <a:r>
              <a:rPr lang="en-US" b="1" dirty="0" smtClean="0"/>
              <a:t>conclusions</a:t>
            </a:r>
            <a:r>
              <a:rPr lang="en-US" dirty="0" smtClean="0"/>
              <a:t>, even if unassailable, do not lead to real skeptical </a:t>
            </a:r>
            <a:r>
              <a:rPr lang="en-US" b="1" dirty="0" smtClean="0"/>
              <a:t>doubts</a:t>
            </a:r>
            <a:r>
              <a:rPr lang="en-US" dirty="0" smtClean="0"/>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a:t>
            </a:r>
            <a:endParaRPr lang="en-US" dirty="0"/>
          </a:p>
        </p:txBody>
      </p:sp>
      <p:sp>
        <p:nvSpPr>
          <p:cNvPr id="3" name="Content Placeholder 2"/>
          <p:cNvSpPr>
            <a:spLocks noGrp="1"/>
          </p:cNvSpPr>
          <p:nvPr>
            <p:ph idx="1"/>
          </p:nvPr>
        </p:nvSpPr>
        <p:spPr/>
        <p:txBody>
          <a:bodyPr>
            <a:normAutofit fontScale="85000" lnSpcReduction="20000"/>
          </a:bodyPr>
          <a:lstStyle/>
          <a:p>
            <a:r>
              <a:rPr lang="en-US" dirty="0"/>
              <a:t>Given this point, inductive inference must be guided by some other, </a:t>
            </a:r>
            <a:r>
              <a:rPr lang="en-US" b="1" dirty="0"/>
              <a:t>non-rational principle</a:t>
            </a:r>
            <a:r>
              <a:rPr lang="en-US" dirty="0"/>
              <a:t>.  That principle is </a:t>
            </a:r>
            <a:r>
              <a:rPr lang="en-US" b="1" dirty="0"/>
              <a:t>habit or custom</a:t>
            </a:r>
            <a:r>
              <a:rPr lang="en-US" dirty="0"/>
              <a:t>.  An experience of </a:t>
            </a:r>
            <a:r>
              <a:rPr lang="en-US" b="1" dirty="0"/>
              <a:t>constant conjunction</a:t>
            </a:r>
            <a:r>
              <a:rPr lang="en-US" dirty="0"/>
              <a:t> between observable events/properties leads to their becoming associated in our minds, so that </a:t>
            </a:r>
            <a:r>
              <a:rPr lang="en-US" b="1" dirty="0"/>
              <a:t>a perception of one leads automatically to an expectation of the other</a:t>
            </a:r>
            <a:r>
              <a:rPr lang="en-US" dirty="0"/>
              <a:t>. </a:t>
            </a:r>
          </a:p>
          <a:p>
            <a:r>
              <a:rPr lang="en-US" dirty="0" smtClean="0"/>
              <a:t>Evidence for this: customary </a:t>
            </a:r>
            <a:r>
              <a:rPr lang="en-US" dirty="0"/>
              <a:t>inference requires repetition. Reason doesn’t. </a:t>
            </a:r>
            <a:r>
              <a:rPr lang="en-US" dirty="0" smtClean="0"/>
              <a:t>Here </a:t>
            </a:r>
            <a:r>
              <a:rPr lang="en-US" dirty="0"/>
              <a:t>Hume is harking back to his claim that we see no necessary connections between events in the world.) All causal inference begins with actual experience  of regular sequence/correlation.</a:t>
            </a:r>
          </a:p>
          <a:p>
            <a:endParaRPr lang="en-US" dirty="0"/>
          </a:p>
        </p:txBody>
      </p:sp>
    </p:spTree>
    <p:extLst>
      <p:ext uri="{BB962C8B-B14F-4D97-AF65-F5344CB8AC3E}">
        <p14:creationId xmlns:p14="http://schemas.microsoft.com/office/powerpoint/2010/main" val="166339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Belief and the Will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 an inferential habit is well-established, a perception of the cause does more that </a:t>
            </a:r>
            <a:r>
              <a:rPr lang="en-US" i="1" dirty="0" smtClean="0"/>
              <a:t>suggest the idea </a:t>
            </a:r>
            <a:r>
              <a:rPr lang="en-US" dirty="0" smtClean="0"/>
              <a:t>of its customary effect. In causal reasoning, expectation amounts to belief: we </a:t>
            </a:r>
            <a:r>
              <a:rPr lang="en-US" i="1" dirty="0" smtClean="0"/>
              <a:t>believe </a:t>
            </a:r>
            <a:r>
              <a:rPr lang="en-US" dirty="0" smtClean="0"/>
              <a:t>that the effect will follow. What is the difference between merely imagining or supposing (”fiction”) and really believing?</a:t>
            </a:r>
          </a:p>
          <a:p>
            <a:r>
              <a:rPr lang="en-US" dirty="0" smtClean="0"/>
              <a:t>Belief is not a distinctive idea (say of reality). If it were, we could voluntary conjoin it with any arbitrary idea and believe whatever we like (the “liberty of the imagination”).  But we can’t believe whatever we like.</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and Action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Belief is a matter of </a:t>
            </a:r>
            <a:r>
              <a:rPr lang="en-US" b="1" dirty="0"/>
              <a:t>how</a:t>
            </a:r>
            <a:r>
              <a:rPr lang="en-US" dirty="0"/>
              <a:t> we conceive things: our attitude towards them. (Contemporary philosophers call belief a “propositional attitude.)  Hume says that belief is a “sentiment or feeling.” It cannot be defined: it must be experienced.</a:t>
            </a:r>
          </a:p>
          <a:p>
            <a:r>
              <a:rPr lang="en-US" dirty="0" smtClean="0"/>
              <a:t>Hume’s account has a </a:t>
            </a:r>
            <a:r>
              <a:rPr lang="en-US" dirty="0"/>
              <a:t>phenomenological and a functional </a:t>
            </a:r>
            <a:r>
              <a:rPr lang="en-US" dirty="0" smtClean="0"/>
              <a:t>aspect. </a:t>
            </a:r>
            <a:r>
              <a:rPr lang="en-US" dirty="0"/>
              <a:t>Beliefs have “more weight and influence.” We act on our beliefs. They are the basis for further beliefs, inferring things from </a:t>
            </a:r>
            <a:r>
              <a:rPr lang="en-US" dirty="0" smtClean="0"/>
              <a:t>them.</a:t>
            </a:r>
          </a:p>
          <a:p>
            <a:r>
              <a:rPr lang="en-US" dirty="0" smtClean="0"/>
              <a:t>Belief has a special feel: </a:t>
            </a:r>
            <a:r>
              <a:rPr lang="en-US" dirty="0"/>
              <a:t>a feeling of reality. But we can’t produce it will.</a:t>
            </a:r>
          </a:p>
          <a:p>
            <a:endParaRPr lang="en-US" dirty="0"/>
          </a:p>
        </p:txBody>
      </p:sp>
    </p:spTree>
    <p:extLst>
      <p:ext uri="{BB962C8B-B14F-4D97-AF65-F5344CB8AC3E}">
        <p14:creationId xmlns:p14="http://schemas.microsoft.com/office/powerpoint/2010/main" val="2742769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904</TotalTime>
  <Words>2983</Words>
  <Application>Microsoft Macintosh PowerPoint</Application>
  <PresentationFormat>On-screen Show (4:3)</PresentationFormat>
  <Paragraphs>105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宋体</vt:lpstr>
      <vt:lpstr>Arial</vt:lpstr>
      <vt:lpstr>Office Theme</vt:lpstr>
      <vt:lpstr>Hume 2</vt:lpstr>
      <vt:lpstr>A Skeptical Solution</vt:lpstr>
      <vt:lpstr>Stoics</vt:lpstr>
      <vt:lpstr>Skeptics</vt:lpstr>
      <vt:lpstr>Theoretical and Practical</vt:lpstr>
      <vt:lpstr>Skepticism and Doubt</vt:lpstr>
      <vt:lpstr>“Custom”</vt:lpstr>
      <vt:lpstr>Belief and the Will</vt:lpstr>
      <vt:lpstr>Inference and Action</vt:lpstr>
      <vt:lpstr>Force and Instinct</vt:lpstr>
      <vt:lpstr>The Wisdom of Nature</vt:lpstr>
      <vt:lpstr>Probability</vt:lpstr>
      <vt:lpstr>Two Kinds</vt:lpstr>
      <vt:lpstr>Necessity</vt:lpstr>
      <vt:lpstr>Mathematics</vt:lpstr>
      <vt:lpstr>Necessity Not Observed</vt:lpstr>
      <vt:lpstr>… or Observable</vt:lpstr>
      <vt:lpstr>Necessity and Will</vt:lpstr>
      <vt:lpstr>Common Sense versus Philosophy</vt:lpstr>
      <vt:lpstr>Necessity and Inference</vt:lpstr>
      <vt:lpstr>The First Definition</vt:lpstr>
      <vt:lpstr>The Second Definition</vt:lpstr>
      <vt:lpstr>Complications</vt:lpstr>
      <vt:lpstr>The Thumbnail Version</vt:lpstr>
      <vt:lpstr>Hume’s Challenge</vt:lpstr>
    </vt:vector>
  </TitlesOfParts>
  <Company>JHU</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Hume 2</dc:title>
  <dc:creator>Michael Williams</dc:creator>
  <cp:lastModifiedBy>刘苏怡</cp:lastModifiedBy>
  <cp:revision>39</cp:revision>
  <dcterms:created xsi:type="dcterms:W3CDTF">2013-04-17T14:58:21Z</dcterms:created>
  <dcterms:modified xsi:type="dcterms:W3CDTF">2017-05-16T01:22:54Z</dcterms:modified>
</cp:coreProperties>
</file>