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73" r:id="rId4"/>
    <p:sldId id="264" r:id="rId5"/>
    <p:sldId id="274" r:id="rId6"/>
    <p:sldId id="265" r:id="rId7"/>
    <p:sldId id="266" r:id="rId8"/>
    <p:sldId id="275" r:id="rId9"/>
    <p:sldId id="267" r:id="rId10"/>
    <p:sldId id="276" r:id="rId11"/>
    <p:sldId id="279" r:id="rId12"/>
    <p:sldId id="268" r:id="rId13"/>
    <p:sldId id="277" r:id="rId14"/>
    <p:sldId id="280" r:id="rId15"/>
    <p:sldId id="269" r:id="rId16"/>
    <p:sldId id="282" r:id="rId17"/>
    <p:sldId id="281" r:id="rId18"/>
    <p:sldId id="271" r:id="rId19"/>
    <p:sldId id="278" r:id="rId20"/>
    <p:sldId id="270" r:id="rId21"/>
    <p:sldId id="27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07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1F059-01ED-F047-8A8B-D9A0FEFFAE5E}" type="datetimeFigureOut">
              <a:rPr lang="en-US" smtClean="0"/>
              <a:pPr/>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1C17B7-CA48-5343-8125-8F7CA384F3B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1F059-01ED-F047-8A8B-D9A0FEFFAE5E}" type="datetimeFigureOut">
              <a:rPr lang="en-US" smtClean="0"/>
              <a:pPr/>
              <a:t>4/19/17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C17B7-CA48-5343-8125-8F7CA384F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Hume 3</a:t>
            </a:r>
            <a:endParaRPr lang="en-US" dirty="0"/>
          </a:p>
        </p:txBody>
      </p:sp>
      <p:sp>
        <p:nvSpPr>
          <p:cNvPr id="3" name="Subtitle 2"/>
          <p:cNvSpPr>
            <a:spLocks noGrp="1"/>
          </p:cNvSpPr>
          <p:nvPr>
            <p:ph type="subTitle" idx="1"/>
          </p:nvPr>
        </p:nvSpPr>
        <p:spPr/>
        <p:txBody>
          <a:bodyPr/>
          <a:lstStyle/>
          <a:p>
            <a:r>
              <a:rPr lang="en-US" dirty="0" smtClean="0"/>
              <a:t>Causation and Necessity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his skeptical solution to the skeptical problem concerning projective inference, Hume argues that experience (</a:t>
            </a:r>
            <a:r>
              <a:rPr lang="en-US" i="1" dirty="0"/>
              <a:t>via </a:t>
            </a:r>
            <a:r>
              <a:rPr lang="en-US" dirty="0"/>
              <a:t>the mechanism of association) produces inferential habits: when we perceive a cause, we can’t help expecting its customary </a:t>
            </a:r>
            <a:r>
              <a:rPr lang="en-US" dirty="0" smtClean="0"/>
              <a:t>effect.</a:t>
            </a:r>
          </a:p>
          <a:p>
            <a:r>
              <a:rPr lang="en-US" i="1" dirty="0" smtClean="0"/>
              <a:t>The </a:t>
            </a:r>
            <a:r>
              <a:rPr lang="en-US" i="1" dirty="0"/>
              <a:t>feeling of a </a:t>
            </a:r>
            <a:r>
              <a:rPr lang="en-US" i="1" dirty="0" err="1"/>
              <a:t>connexion</a:t>
            </a:r>
            <a:r>
              <a:rPr lang="en-US" i="1" dirty="0"/>
              <a:t> between </a:t>
            </a:r>
            <a:r>
              <a:rPr lang="en-US" b="1" i="1" dirty="0"/>
              <a:t>events </a:t>
            </a:r>
            <a:r>
              <a:rPr lang="en-US" i="1" dirty="0"/>
              <a:t>arises from the inferential (associational) relation between their </a:t>
            </a:r>
            <a:r>
              <a:rPr lang="en-US" b="1" i="1" dirty="0"/>
              <a:t>ideas</a:t>
            </a:r>
            <a:r>
              <a:rPr lang="en-US" i="1" dirty="0"/>
              <a:t>. In this sense, </a:t>
            </a:r>
            <a:r>
              <a:rPr lang="en-US" dirty="0"/>
              <a:t>necessity is the the mind. It is a reflection of our inferential habits, rather than an objective feature of the </a:t>
            </a:r>
            <a:r>
              <a:rPr lang="en-US" dirty="0" smtClean="0"/>
              <a:t>world.</a:t>
            </a:r>
          </a:p>
          <a:p>
            <a:r>
              <a:rPr lang="en-US" dirty="0" smtClean="0"/>
              <a:t>Necessity </a:t>
            </a:r>
            <a:r>
              <a:rPr lang="en-US" dirty="0"/>
              <a:t>is in the mind in the way that beauty is sometimes said to be in the eye of the beholder. (This </a:t>
            </a:r>
            <a:r>
              <a:rPr lang="en-US" i="1" dirty="0"/>
              <a:t>is</a:t>
            </a:r>
            <a:r>
              <a:rPr lang="en-US" dirty="0"/>
              <a:t> Hume’s view of value, whether moral or aesthetic.)</a:t>
            </a:r>
          </a:p>
          <a:p>
            <a:endParaRPr lang="en-US" dirty="0"/>
          </a:p>
        </p:txBody>
      </p:sp>
    </p:spTree>
    <p:extLst>
      <p:ext uri="{BB962C8B-B14F-4D97-AF65-F5344CB8AC3E}">
        <p14:creationId xmlns:p14="http://schemas.microsoft.com/office/powerpoint/2010/main" val="69837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‘Definitions’</a:t>
            </a:r>
            <a:endParaRPr lang="en-US" dirty="0"/>
          </a:p>
        </p:txBody>
      </p:sp>
      <p:sp>
        <p:nvSpPr>
          <p:cNvPr id="3" name="Content Placeholder 2"/>
          <p:cNvSpPr>
            <a:spLocks noGrp="1"/>
          </p:cNvSpPr>
          <p:nvPr>
            <p:ph idx="1"/>
          </p:nvPr>
        </p:nvSpPr>
        <p:spPr/>
        <p:txBody>
          <a:bodyPr/>
          <a:lstStyle/>
          <a:p>
            <a:r>
              <a:rPr lang="en-US" dirty="0"/>
              <a:t>Hume sums up his position by offering </a:t>
            </a:r>
            <a:r>
              <a:rPr lang="en-US" u="sng" dirty="0"/>
              <a:t>two</a:t>
            </a:r>
            <a:r>
              <a:rPr lang="en-US" dirty="0"/>
              <a:t> definitions of cause</a:t>
            </a:r>
            <a:r>
              <a:rPr lang="en-US" dirty="0" smtClean="0"/>
              <a:t>.</a:t>
            </a:r>
          </a:p>
          <a:p>
            <a:r>
              <a:rPr lang="en-US" dirty="0" smtClean="0"/>
              <a:t>“</a:t>
            </a:r>
            <a:r>
              <a:rPr lang="en-US" dirty="0"/>
              <a:t>Definition” is an unfortunate term, since the two are </a:t>
            </a:r>
            <a:r>
              <a:rPr lang="en-US" dirty="0" smtClean="0"/>
              <a:t>not equivalent</a:t>
            </a:r>
          </a:p>
          <a:p>
            <a:r>
              <a:rPr lang="en-US" dirty="0" smtClean="0"/>
              <a:t>They are obviously not equivalent in meaning.</a:t>
            </a:r>
          </a:p>
          <a:p>
            <a:r>
              <a:rPr lang="en-US" dirty="0" smtClean="0"/>
              <a:t>But also, they do not even apply </a:t>
            </a:r>
            <a:r>
              <a:rPr lang="en-US" dirty="0"/>
              <a:t>to the same things.</a:t>
            </a:r>
          </a:p>
          <a:p>
            <a:endParaRPr lang="en-US" dirty="0"/>
          </a:p>
        </p:txBody>
      </p:sp>
    </p:spTree>
    <p:extLst>
      <p:ext uri="{BB962C8B-B14F-4D97-AF65-F5344CB8AC3E}">
        <p14:creationId xmlns:p14="http://schemas.microsoft.com/office/powerpoint/2010/main" val="98977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Definition</a:t>
            </a:r>
            <a:endParaRPr lang="en-US" dirty="0"/>
          </a:p>
        </p:txBody>
      </p:sp>
      <p:sp>
        <p:nvSpPr>
          <p:cNvPr id="3" name="Content Placeholder 2"/>
          <p:cNvSpPr>
            <a:spLocks noGrp="1"/>
          </p:cNvSpPr>
          <p:nvPr>
            <p:ph idx="1"/>
          </p:nvPr>
        </p:nvSpPr>
        <p:spPr/>
        <p:txBody>
          <a:bodyPr>
            <a:noAutofit/>
          </a:bodyPr>
          <a:lstStyle/>
          <a:p>
            <a:r>
              <a:rPr lang="en-US" sz="2400" dirty="0" smtClean="0"/>
              <a:t>The </a:t>
            </a:r>
            <a:r>
              <a:rPr lang="en-US" sz="2400" dirty="0" smtClean="0"/>
              <a:t>First Definition:</a:t>
            </a:r>
          </a:p>
          <a:p>
            <a:pPr>
              <a:buNone/>
            </a:pPr>
            <a:r>
              <a:rPr lang="en-US" sz="2400" dirty="0" smtClean="0"/>
              <a:t>	1. A cause = “an object, followed by another, and where all the objects similar to the first are followed by objects similar to the second. Or in other words where, if the first object had not been the second never had existed.”</a:t>
            </a:r>
          </a:p>
          <a:p>
            <a:r>
              <a:rPr lang="en-US" sz="2400" dirty="0" smtClean="0"/>
              <a:t>The first clause gives a regularity analysis of the causal relation. A causal sequence is an instance of a </a:t>
            </a:r>
            <a:r>
              <a:rPr lang="en-US" sz="2400" dirty="0" smtClean="0"/>
              <a:t>rule.</a:t>
            </a:r>
          </a:p>
          <a:p>
            <a:r>
              <a:rPr lang="en-US" sz="2400" dirty="0" smtClean="0"/>
              <a:t>N.B. Here </a:t>
            </a:r>
            <a:r>
              <a:rPr lang="en-US" sz="2400" dirty="0" smtClean="0"/>
              <a:t>“rule” refers to what happens </a:t>
            </a:r>
            <a:r>
              <a:rPr lang="en-US" sz="2400" b="1" dirty="0" smtClean="0"/>
              <a:t>as a </a:t>
            </a:r>
            <a:r>
              <a:rPr lang="en-US" sz="2400" b="1" dirty="0" smtClean="0"/>
              <a:t>rule</a:t>
            </a:r>
            <a:r>
              <a:rPr lang="en-US" sz="2400" dirty="0" smtClean="0"/>
              <a:t>: it </a:t>
            </a:r>
            <a:r>
              <a:rPr lang="en-US" sz="2400" dirty="0"/>
              <a:t>is just a regularity. </a:t>
            </a:r>
            <a:r>
              <a:rPr lang="en-US" sz="2400" dirty="0" smtClean="0"/>
              <a:t>It </a:t>
            </a:r>
            <a:r>
              <a:rPr lang="en-US" sz="2400" dirty="0" smtClean="0"/>
              <a:t>is </a:t>
            </a:r>
            <a:r>
              <a:rPr lang="en-US" sz="2400" b="1" dirty="0" smtClean="0"/>
              <a:t>NOT</a:t>
            </a:r>
            <a:r>
              <a:rPr lang="en-US" sz="2400" dirty="0" smtClean="0"/>
              <a:t> a normative </a:t>
            </a:r>
            <a:r>
              <a:rPr lang="en-US" sz="2400" dirty="0" smtClean="0"/>
              <a:t>notion</a:t>
            </a:r>
            <a:r>
              <a:rPr lang="en-US" sz="2400" dirty="0" smtClean="0"/>
              <a:t>: e.g. like the offside rule in football</a:t>
            </a:r>
            <a:r>
              <a:rPr lang="en-US" sz="2400" dirty="0" smtClean="0"/>
              <a:t>.</a:t>
            </a: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Modality</a:t>
            </a:r>
            <a:endParaRPr lang="en-US" dirty="0"/>
          </a:p>
        </p:txBody>
      </p:sp>
      <p:sp>
        <p:nvSpPr>
          <p:cNvPr id="3" name="Content Placeholder 2"/>
          <p:cNvSpPr>
            <a:spLocks noGrp="1"/>
          </p:cNvSpPr>
          <p:nvPr>
            <p:ph idx="1"/>
          </p:nvPr>
        </p:nvSpPr>
        <p:spPr/>
        <p:txBody>
          <a:bodyPr>
            <a:noAutofit/>
          </a:bodyPr>
          <a:lstStyle/>
          <a:p>
            <a:r>
              <a:rPr lang="en-US" sz="2400" dirty="0"/>
              <a:t>The second clause (or in other words…) is NOT equivalent to the </a:t>
            </a:r>
            <a:r>
              <a:rPr lang="en-US" sz="2400" dirty="0" smtClean="0"/>
              <a:t>first.</a:t>
            </a:r>
          </a:p>
          <a:p>
            <a:r>
              <a:rPr lang="en-US" sz="2400" dirty="0" smtClean="0"/>
              <a:t>The </a:t>
            </a:r>
            <a:r>
              <a:rPr lang="en-US" sz="2400" dirty="0"/>
              <a:t>first </a:t>
            </a:r>
            <a:r>
              <a:rPr lang="en-US" sz="2400" dirty="0" smtClean="0"/>
              <a:t>clause can </a:t>
            </a:r>
            <a:r>
              <a:rPr lang="en-US" sz="2400" dirty="0"/>
              <a:t>be expressed by an </a:t>
            </a:r>
            <a:r>
              <a:rPr lang="en-US" sz="2400" b="1" dirty="0"/>
              <a:t>indicative</a:t>
            </a:r>
            <a:r>
              <a:rPr lang="en-US" sz="2400" dirty="0"/>
              <a:t> conditional. The second involves a </a:t>
            </a:r>
            <a:r>
              <a:rPr lang="en-US" sz="2400" b="1" dirty="0"/>
              <a:t>subjunctive</a:t>
            </a:r>
            <a:r>
              <a:rPr lang="en-US" sz="2400" dirty="0"/>
              <a:t> </a:t>
            </a:r>
            <a:r>
              <a:rPr lang="en-US" sz="2400" dirty="0" smtClean="0"/>
              <a:t>conditional.</a:t>
            </a:r>
          </a:p>
          <a:p>
            <a:r>
              <a:rPr lang="en-US" sz="2400" dirty="0" smtClean="0"/>
              <a:t>In </a:t>
            </a:r>
            <a:r>
              <a:rPr lang="en-US" sz="2400" dirty="0"/>
              <a:t>effect</a:t>
            </a:r>
            <a:r>
              <a:rPr lang="en-US" sz="2400" dirty="0" smtClean="0"/>
              <a:t>, by by including the second clause, the first definition is </a:t>
            </a:r>
            <a:r>
              <a:rPr lang="en-US" sz="2400" dirty="0"/>
              <a:t>already </a:t>
            </a:r>
            <a:r>
              <a:rPr lang="en-US" sz="2400" dirty="0" smtClean="0"/>
              <a:t>modal: it implies the </a:t>
            </a:r>
            <a:r>
              <a:rPr lang="en-US" sz="2400" dirty="0"/>
              <a:t>impossibility of getting the effect without the </a:t>
            </a:r>
            <a:r>
              <a:rPr lang="en-US" sz="2400" dirty="0" smtClean="0"/>
              <a:t>cause.</a:t>
            </a:r>
          </a:p>
          <a:p>
            <a:r>
              <a:rPr lang="en-US" sz="2400" dirty="0" smtClean="0"/>
              <a:t>The second clause.</a:t>
            </a:r>
          </a:p>
          <a:p>
            <a:r>
              <a:rPr lang="en-US" sz="2400" dirty="0" smtClean="0"/>
              <a:t>On </a:t>
            </a:r>
            <a:r>
              <a:rPr lang="en-US" sz="2400" dirty="0"/>
              <a:t>the other hand, the first definition seems to miss </a:t>
            </a:r>
            <a:r>
              <a:rPr lang="en-US" sz="2400" dirty="0" smtClean="0"/>
              <a:t>something: necessity.  But Hume is OK with this.</a:t>
            </a:r>
            <a:endParaRPr lang="en-US" sz="2400" dirty="0"/>
          </a:p>
        </p:txBody>
      </p:sp>
    </p:spTree>
    <p:extLst>
      <p:ext uri="{BB962C8B-B14F-4D97-AF65-F5344CB8AC3E}">
        <p14:creationId xmlns:p14="http://schemas.microsoft.com/office/powerpoint/2010/main" val="332417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a:t>
            </a:r>
            <a:endParaRPr lang="en-US" dirty="0"/>
          </a:p>
        </p:txBody>
      </p:sp>
      <p:sp>
        <p:nvSpPr>
          <p:cNvPr id="3" name="Content Placeholder 2"/>
          <p:cNvSpPr>
            <a:spLocks noGrp="1"/>
          </p:cNvSpPr>
          <p:nvPr>
            <p:ph idx="1"/>
          </p:nvPr>
        </p:nvSpPr>
        <p:spPr/>
        <p:txBody>
          <a:bodyPr>
            <a:normAutofit lnSpcReduction="10000"/>
          </a:bodyPr>
          <a:lstStyle/>
          <a:p>
            <a:r>
              <a:rPr lang="en-US" dirty="0" smtClean="0"/>
              <a:t>A further problem: Hume </a:t>
            </a:r>
            <a:r>
              <a:rPr lang="en-US" dirty="0"/>
              <a:t>has a naïve attitude towards </a:t>
            </a:r>
            <a:r>
              <a:rPr lang="en-US" dirty="0" smtClean="0"/>
              <a:t>similarity.</a:t>
            </a:r>
          </a:p>
          <a:p>
            <a:r>
              <a:rPr lang="en-US" dirty="0" smtClean="0"/>
              <a:t>He </a:t>
            </a:r>
            <a:r>
              <a:rPr lang="en-US" dirty="0"/>
              <a:t>needs </a:t>
            </a:r>
            <a:r>
              <a:rPr lang="en-US" b="1" dirty="0"/>
              <a:t>relevant</a:t>
            </a:r>
            <a:r>
              <a:rPr lang="en-US" dirty="0"/>
              <a:t> similarity, but gives no indication as to what determines </a:t>
            </a:r>
            <a:r>
              <a:rPr lang="en-US" dirty="0" smtClean="0"/>
              <a:t>relevance.</a:t>
            </a:r>
          </a:p>
          <a:p>
            <a:r>
              <a:rPr lang="en-US" dirty="0" smtClean="0"/>
              <a:t>This </a:t>
            </a:r>
            <a:r>
              <a:rPr lang="en-US" dirty="0"/>
              <a:t>is a </a:t>
            </a:r>
            <a:r>
              <a:rPr lang="en-US" dirty="0" smtClean="0"/>
              <a:t>problem not </a:t>
            </a:r>
            <a:r>
              <a:rPr lang="en-US" dirty="0"/>
              <a:t>only </a:t>
            </a:r>
            <a:r>
              <a:rPr lang="en-US" dirty="0" smtClean="0"/>
              <a:t>for his </a:t>
            </a:r>
            <a:r>
              <a:rPr lang="en-US" dirty="0"/>
              <a:t>definition of “cause” but </a:t>
            </a:r>
            <a:r>
              <a:rPr lang="en-US" dirty="0" smtClean="0"/>
              <a:t>for his </a:t>
            </a:r>
            <a:r>
              <a:rPr lang="en-US" dirty="0"/>
              <a:t>theory of induction, since it is arguable that any conception of relevance requires that we already have ideas about how the world works.</a:t>
            </a:r>
          </a:p>
          <a:p>
            <a:endParaRPr lang="en-US" dirty="0"/>
          </a:p>
        </p:txBody>
      </p:sp>
    </p:spTree>
    <p:extLst>
      <p:ext uri="{BB962C8B-B14F-4D97-AF65-F5344CB8AC3E}">
        <p14:creationId xmlns:p14="http://schemas.microsoft.com/office/powerpoint/2010/main" val="1235929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Definition</a:t>
            </a:r>
            <a:endParaRPr lang="en-US" dirty="0"/>
          </a:p>
        </p:txBody>
      </p:sp>
      <p:sp>
        <p:nvSpPr>
          <p:cNvPr id="3" name="Content Placeholder 2"/>
          <p:cNvSpPr>
            <a:spLocks noGrp="1"/>
          </p:cNvSpPr>
          <p:nvPr>
            <p:ph idx="1"/>
          </p:nvPr>
        </p:nvSpPr>
        <p:spPr/>
        <p:txBody>
          <a:bodyPr>
            <a:normAutofit/>
          </a:bodyPr>
          <a:lstStyle/>
          <a:p>
            <a:r>
              <a:rPr lang="en-US" dirty="0" smtClean="0"/>
              <a:t>A cause = “an object followed by another and whose appearance always convey the thought to that other.”</a:t>
            </a:r>
          </a:p>
          <a:p>
            <a:r>
              <a:rPr lang="en-US" dirty="0" smtClean="0"/>
              <a:t>We </a:t>
            </a:r>
            <a:r>
              <a:rPr lang="en-US" i="1" dirty="0" smtClean="0"/>
              <a:t>call </a:t>
            </a:r>
            <a:r>
              <a:rPr lang="en-US" dirty="0" smtClean="0"/>
              <a:t>something a “cause” when it figures in an entrenched pattern of inductive inference.  Again, a cause gets called such in virtue of a rule. But here the focus is on what </a:t>
            </a:r>
            <a:r>
              <a:rPr lang="en-US" i="1" dirty="0" smtClean="0"/>
              <a:t>we</a:t>
            </a:r>
            <a:r>
              <a:rPr lang="en-US" dirty="0" smtClean="0"/>
              <a:t> do, not what </a:t>
            </a:r>
            <a:r>
              <a:rPr lang="en-US" i="1" dirty="0" smtClean="0"/>
              <a:t>it</a:t>
            </a:r>
            <a:r>
              <a:rPr lang="en-US" dirty="0" smtClean="0"/>
              <a:t> </a:t>
            </a:r>
            <a:r>
              <a:rPr lang="en-US" dirty="0" smtClean="0"/>
              <a:t>does. </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a:t>T</a:t>
            </a:r>
            <a:r>
              <a:rPr lang="en-US" dirty="0" smtClean="0"/>
              <a:t>wo?</a:t>
            </a:r>
            <a:endParaRPr lang="en-US" dirty="0"/>
          </a:p>
        </p:txBody>
      </p:sp>
      <p:sp>
        <p:nvSpPr>
          <p:cNvPr id="3" name="Content Placeholder 2"/>
          <p:cNvSpPr>
            <a:spLocks noGrp="1"/>
          </p:cNvSpPr>
          <p:nvPr>
            <p:ph idx="1"/>
          </p:nvPr>
        </p:nvSpPr>
        <p:spPr/>
        <p:txBody>
          <a:bodyPr>
            <a:normAutofit fontScale="92500" lnSpcReduction="20000"/>
          </a:bodyPr>
          <a:lstStyle/>
          <a:p>
            <a:r>
              <a:rPr lang="en-US" dirty="0"/>
              <a:t>Hume </a:t>
            </a:r>
            <a:r>
              <a:rPr lang="en-US" dirty="0" smtClean="0"/>
              <a:t>knows </a:t>
            </a:r>
            <a:r>
              <a:rPr lang="en-US" dirty="0"/>
              <a:t>that the first clause of the first definition doesn’t </a:t>
            </a:r>
            <a:r>
              <a:rPr lang="en-US" dirty="0" smtClean="0"/>
              <a:t>capture how we ordinarily think about causes, </a:t>
            </a:r>
            <a:r>
              <a:rPr lang="en-US" dirty="0"/>
              <a:t>which </a:t>
            </a:r>
            <a:r>
              <a:rPr lang="en-US" dirty="0" smtClean="0"/>
              <a:t>which </a:t>
            </a:r>
            <a:r>
              <a:rPr lang="en-US" dirty="0" err="1" smtClean="0"/>
              <a:t>ivolves</a:t>
            </a:r>
            <a:r>
              <a:rPr lang="en-US" dirty="0" smtClean="0"/>
              <a:t> the idea of </a:t>
            </a:r>
            <a:r>
              <a:rPr lang="en-US" i="1" dirty="0"/>
              <a:t>necessary </a:t>
            </a:r>
            <a:r>
              <a:rPr lang="en-US" dirty="0" smtClean="0"/>
              <a:t>connection.</a:t>
            </a:r>
          </a:p>
          <a:p>
            <a:r>
              <a:rPr lang="en-US" dirty="0" smtClean="0"/>
              <a:t>At the same time, he needs </a:t>
            </a:r>
            <a:r>
              <a:rPr lang="en-US" dirty="0"/>
              <a:t>to “deflate” the idea of </a:t>
            </a:r>
            <a:r>
              <a:rPr lang="en-US" dirty="0" smtClean="0"/>
              <a:t>necessity.</a:t>
            </a:r>
          </a:p>
          <a:p>
            <a:r>
              <a:rPr lang="en-US" dirty="0" smtClean="0"/>
              <a:t>The second </a:t>
            </a:r>
            <a:r>
              <a:rPr lang="en-US" dirty="0"/>
              <a:t>“</a:t>
            </a:r>
            <a:r>
              <a:rPr lang="en-US" dirty="0" smtClean="0"/>
              <a:t>definitio</a:t>
            </a:r>
            <a:r>
              <a:rPr lang="en-US" dirty="0"/>
              <a:t>n</a:t>
            </a:r>
            <a:r>
              <a:rPr lang="en-US" dirty="0" smtClean="0"/>
              <a:t>” </a:t>
            </a:r>
            <a:r>
              <a:rPr lang="en-US" dirty="0" err="1" smtClean="0"/>
              <a:t>solveshis</a:t>
            </a:r>
            <a:r>
              <a:rPr lang="en-US" dirty="0" smtClean="0"/>
              <a:t> problem by explaining why </a:t>
            </a:r>
            <a:r>
              <a:rPr lang="en-US" dirty="0"/>
              <a:t>we </a:t>
            </a:r>
            <a:r>
              <a:rPr lang="en-US" i="1" dirty="0"/>
              <a:t>feel </a:t>
            </a:r>
            <a:r>
              <a:rPr lang="en-US" dirty="0"/>
              <a:t>cause and effect to be connected, even though (as the first </a:t>
            </a:r>
            <a:r>
              <a:rPr lang="en-US" dirty="0" smtClean="0"/>
              <a:t>definition, first clause, </a:t>
            </a:r>
            <a:r>
              <a:rPr lang="en-US" dirty="0"/>
              <a:t>insists) they are only invariably conjoined</a:t>
            </a:r>
          </a:p>
        </p:txBody>
      </p:sp>
    </p:spTree>
    <p:extLst>
      <p:ext uri="{BB962C8B-B14F-4D97-AF65-F5344CB8AC3E}">
        <p14:creationId xmlns:p14="http://schemas.microsoft.com/office/powerpoint/2010/main" val="268992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as Relational</a:t>
            </a:r>
            <a:endParaRPr lang="en-US" dirty="0"/>
          </a:p>
        </p:txBody>
      </p:sp>
      <p:sp>
        <p:nvSpPr>
          <p:cNvPr id="3" name="Content Placeholder 2"/>
          <p:cNvSpPr>
            <a:spLocks noGrp="1"/>
          </p:cNvSpPr>
          <p:nvPr>
            <p:ph idx="1"/>
          </p:nvPr>
        </p:nvSpPr>
        <p:spPr/>
        <p:txBody>
          <a:bodyPr>
            <a:normAutofit fontScale="92500" lnSpcReduction="10000"/>
          </a:bodyPr>
          <a:lstStyle/>
          <a:p>
            <a:r>
              <a:rPr lang="en-US" dirty="0"/>
              <a:t>As Hume points out, both definitions are drawn from ”extraneous” circumstances. In both cases, a particular event is (or is called) a “cause” because it falls under a general </a:t>
            </a:r>
            <a:r>
              <a:rPr lang="en-US" dirty="0" smtClean="0"/>
              <a:t>rule.</a:t>
            </a:r>
          </a:p>
          <a:p>
            <a:r>
              <a:rPr lang="en-US" dirty="0" smtClean="0"/>
              <a:t>We </a:t>
            </a:r>
            <a:r>
              <a:rPr lang="en-US" dirty="0"/>
              <a:t>have no experience (hence no idea) of causal power as an “intrinsic” property of events in the </a:t>
            </a:r>
            <a:r>
              <a:rPr lang="en-US" dirty="0" smtClean="0"/>
              <a:t>world.</a:t>
            </a:r>
          </a:p>
          <a:p>
            <a:r>
              <a:rPr lang="en-US" dirty="0"/>
              <a:t>B</a:t>
            </a:r>
            <a:r>
              <a:rPr lang="en-US" dirty="0" smtClean="0"/>
              <a:t>eing </a:t>
            </a:r>
            <a:r>
              <a:rPr lang="en-US" dirty="0"/>
              <a:t>a cause is not a matter of an event’s having some special character: it depends on its relation to </a:t>
            </a:r>
            <a:r>
              <a:rPr lang="en-US" b="1" dirty="0"/>
              <a:t>other</a:t>
            </a:r>
            <a:r>
              <a:rPr lang="en-US" dirty="0"/>
              <a:t> events.</a:t>
            </a:r>
          </a:p>
          <a:p>
            <a:endParaRPr lang="en-US" dirty="0"/>
          </a:p>
        </p:txBody>
      </p:sp>
    </p:spTree>
    <p:extLst>
      <p:ext uri="{BB962C8B-B14F-4D97-AF65-F5344CB8AC3E}">
        <p14:creationId xmlns:p14="http://schemas.microsoft.com/office/powerpoint/2010/main" val="200111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Hume </a:t>
            </a:r>
            <a:r>
              <a:rPr lang="en-US" dirty="0" smtClean="0"/>
              <a:t>says that “When we say…that one object is connected with another, we mean only that they have acquired a connection in our thought and give rise to this inference by which they become proofs of each others’ existence.</a:t>
            </a:r>
            <a:r>
              <a:rPr lang="en-US" dirty="0" smtClean="0"/>
              <a:t>”</a:t>
            </a:r>
          </a:p>
          <a:p>
            <a:r>
              <a:rPr lang="en-US" dirty="0" smtClean="0"/>
              <a:t>This </a:t>
            </a:r>
            <a:r>
              <a:rPr lang="en-US" dirty="0" smtClean="0"/>
              <a:t>connection in thought may be what we are actually referring to, but it </a:t>
            </a:r>
            <a:r>
              <a:rPr lang="en-US" dirty="0" smtClean="0"/>
              <a:t>isn’t </a:t>
            </a:r>
            <a:r>
              <a:rPr lang="en-US" dirty="0" smtClean="0"/>
              <a:t>what most people (including all Hume’s </a:t>
            </a:r>
            <a:r>
              <a:rPr lang="en-US" dirty="0" smtClean="0"/>
              <a:t>opponents) </a:t>
            </a:r>
            <a:r>
              <a:rPr lang="en-US" i="1" dirty="0" smtClean="0"/>
              <a:t>think </a:t>
            </a:r>
            <a:r>
              <a:rPr lang="en-US" dirty="0" smtClean="0"/>
              <a:t>they are referring </a:t>
            </a:r>
            <a:r>
              <a:rPr lang="en-US" dirty="0" smtClean="0"/>
              <a:t>to.</a:t>
            </a:r>
          </a:p>
          <a:p>
            <a:r>
              <a:rPr lang="en-US" dirty="0" smtClean="0"/>
              <a:t>Talk of objective necessity in Nature is confused.</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Again</a:t>
            </a:r>
            <a:endParaRPr lang="en-US" dirty="0"/>
          </a:p>
        </p:txBody>
      </p:sp>
      <p:sp>
        <p:nvSpPr>
          <p:cNvPr id="3" name="Content Placeholder 2"/>
          <p:cNvSpPr>
            <a:spLocks noGrp="1"/>
          </p:cNvSpPr>
          <p:nvPr>
            <p:ph idx="1"/>
          </p:nvPr>
        </p:nvSpPr>
        <p:spPr/>
        <p:txBody>
          <a:bodyPr>
            <a:normAutofit fontScale="70000" lnSpcReduction="20000"/>
          </a:bodyPr>
          <a:lstStyle/>
          <a:p>
            <a:r>
              <a:rPr lang="en-US" dirty="0"/>
              <a:t>Hume is clearer about this in the </a:t>
            </a:r>
            <a:r>
              <a:rPr lang="en-US" i="1" dirty="0" smtClean="0"/>
              <a:t>Treatise</a:t>
            </a:r>
            <a:r>
              <a:rPr lang="en-US" dirty="0" smtClean="0"/>
              <a:t>)</a:t>
            </a:r>
            <a:r>
              <a:rPr lang="en-US" dirty="0"/>
              <a:t>. In the earlier work, he argues that well-entrenched inductive inferences, though only based on association, feel just as compelling as deductive inferences based on the perception of relations of ideas. We thus confuse the two, leading to the confused idea of necessary </a:t>
            </a:r>
            <a:r>
              <a:rPr lang="en-US" dirty="0" err="1"/>
              <a:t>connexions</a:t>
            </a:r>
            <a:r>
              <a:rPr lang="en-US" dirty="0"/>
              <a:t> between events in the world.</a:t>
            </a:r>
          </a:p>
          <a:p>
            <a:r>
              <a:rPr lang="en-US" dirty="0" smtClean="0"/>
              <a:t>In </a:t>
            </a:r>
            <a:r>
              <a:rPr lang="en-US" dirty="0" smtClean="0"/>
              <a:t>Treatise, Hume </a:t>
            </a:r>
            <a:r>
              <a:rPr lang="en-US" dirty="0"/>
              <a:t>invokes a “propensity of the mind to spread itself on external things.” By this he means that our inferential habits (non-logically relating ideas) become projected on to the events those ideas represent. He takes a similar view of value. Moral value is rooted in moral sentiments. Aesthetic value (beauty) is rooted in taste. But in ordinary, unreflective contexts, we experience good an evil, or beauty and ugliness, as properties of things themselves.</a:t>
            </a:r>
          </a:p>
          <a:p>
            <a:r>
              <a:rPr lang="en-US" dirty="0" smtClean="0"/>
              <a:t>Hume </a:t>
            </a:r>
            <a:r>
              <a:rPr lang="en-US" dirty="0"/>
              <a:t>is a real pioneer here. It is possible to fix Hume’s analysis without changing its essential spirit. He is a precursor of what is today known as “</a:t>
            </a:r>
            <a:r>
              <a:rPr lang="en-US" dirty="0" err="1"/>
              <a:t>expressivism</a:t>
            </a:r>
            <a:r>
              <a:rPr lang="en-US" dirty="0"/>
              <a:t>.</a:t>
            </a:r>
          </a:p>
        </p:txBody>
      </p:sp>
    </p:spTree>
    <p:extLst>
      <p:ext uri="{BB962C8B-B14F-4D97-AF65-F5344CB8AC3E}">
        <p14:creationId xmlns:p14="http://schemas.microsoft.com/office/powerpoint/2010/main" val="204424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Necessity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Section VII, Hume takes up the undeniable fact that we treat causal relations as involving some kind of necessary </a:t>
            </a:r>
            <a:r>
              <a:rPr lang="en-US" dirty="0" smtClean="0"/>
              <a:t>connection. </a:t>
            </a:r>
            <a:r>
              <a:rPr lang="en-US" dirty="0" smtClean="0"/>
              <a:t>As in his treatment of inductive inference, his argument has a negative followed by a positive phase.</a:t>
            </a:r>
          </a:p>
          <a:p>
            <a:r>
              <a:rPr lang="en-US" dirty="0" smtClean="0"/>
              <a:t>In a broad sense of “logical,” Hume can be taken to hold that all necessity is logical necessity. “Broad” because not all logical necessity is </a:t>
            </a:r>
            <a:r>
              <a:rPr lang="en-US" i="1" dirty="0" smtClean="0"/>
              <a:t>formal (</a:t>
            </a:r>
            <a:r>
              <a:rPr lang="en-US" dirty="0" smtClean="0"/>
              <a:t>as in </a:t>
            </a:r>
            <a:r>
              <a:rPr lang="en-US" i="1" dirty="0" smtClean="0"/>
              <a:t>Either it is raining or it is not raining)</a:t>
            </a:r>
            <a:r>
              <a:rPr lang="en-US" dirty="0" smtClean="0"/>
              <a:t>. Relations of ideas are the source of non-formal but nevertheless logical truths (As in </a:t>
            </a:r>
            <a:r>
              <a:rPr lang="en-US" i="1" dirty="0" smtClean="0"/>
              <a:t>Bachelors are unmarried males</a:t>
            </a:r>
            <a:r>
              <a:rPr lang="en-US" dirty="0" smtClean="0"/>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Thumbnail Version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Hume’s argument is worth recapitulating: it is a turning point in philosophy. Here it is, somewhat cleaned up in the light of problems just mentioned:-</a:t>
            </a:r>
          </a:p>
          <a:p>
            <a:pPr>
              <a:buNone/>
            </a:pPr>
            <a:r>
              <a:rPr lang="en-US" dirty="0" smtClean="0"/>
              <a:t>	(</a:t>
            </a:r>
            <a:r>
              <a:rPr lang="en-US" dirty="0" err="1" smtClean="0"/>
              <a:t>i</a:t>
            </a:r>
            <a:r>
              <a:rPr lang="en-US" dirty="0" smtClean="0"/>
              <a:t>) We experience constant conjunctions between events in the world.</a:t>
            </a:r>
          </a:p>
          <a:p>
            <a:pPr>
              <a:buNone/>
            </a:pPr>
            <a:r>
              <a:rPr lang="en-US" dirty="0" smtClean="0"/>
              <a:t>	(ii) An experience of constant conjunction gives rise to a habit of expecting the effect, given an experience of the cause. Or even in thought alone, thinking of the cause leads automatically to thinking of its usual attendant.</a:t>
            </a:r>
          </a:p>
          <a:p>
            <a:r>
              <a:rPr lang="en-US" dirty="0" smtClean="0"/>
              <a:t>(iii) Expectations (inferential habits) are involuntary. We can’t help expecting the effect, given an experience of its usual cause. This is the origin of the idea of necessity. Its origin lies not in our perception of some intrinsic quality or objective relation between events in the world, which in itself shows only sequence (“one damn thing after another”). </a:t>
            </a:r>
          </a:p>
          <a:p>
            <a:r>
              <a:rPr lang="en-US" dirty="0" smtClean="0"/>
              <a:t>(iv) We project our inferential habits on to objects in the world. We acquire a feeling that, given the cause, the effect </a:t>
            </a:r>
            <a:r>
              <a:rPr lang="en-US" i="1" dirty="0" smtClean="0"/>
              <a:t>must</a:t>
            </a:r>
            <a:r>
              <a:rPr lang="en-US" dirty="0" smtClean="0"/>
              <a:t> follow. (So there is a kind of confusion in philosophical talk of objective or mind-independent causal necessity.)</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Challenge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Metaphysically, Rationalists hold that there are objective necessary </a:t>
            </a:r>
            <a:r>
              <a:rPr lang="en-US" dirty="0" err="1" smtClean="0"/>
              <a:t>connexions</a:t>
            </a:r>
            <a:r>
              <a:rPr lang="en-US" dirty="0" smtClean="0"/>
              <a:t> between events (though where to locate them may be a matter of controversy). Epistemologically, we can gain insight into such connections through the exercise of Reason alone. Metaphysics underlies (and justifies) our knowledge of necessary truths</a:t>
            </a:r>
          </a:p>
          <a:p>
            <a:r>
              <a:rPr lang="en-US" b="1" dirty="0" smtClean="0"/>
              <a:t>Hume reverses the direction of explanation. </a:t>
            </a:r>
            <a:r>
              <a:rPr lang="en-US" dirty="0" smtClean="0"/>
              <a:t>All necessity is logical necessity, which concerns our ideas, not what they represent. In the case of substantive truth concerning relations between actually existing events/objects, experience of constant conjunction leads non-logically to habits of projective inference. In turn, these non-logical relations of ideas (as mental events, rather than as contents) give rise to a feeling of connection between the events/objects represented.  For Rationalists, the perception of necessary </a:t>
            </a:r>
            <a:r>
              <a:rPr lang="en-US" dirty="0" err="1" smtClean="0"/>
              <a:t>connexion</a:t>
            </a:r>
            <a:r>
              <a:rPr lang="en-US" dirty="0" smtClean="0"/>
              <a:t> </a:t>
            </a:r>
            <a:r>
              <a:rPr lang="en-US" dirty="0" err="1" smtClean="0"/>
              <a:t>justfied</a:t>
            </a:r>
            <a:r>
              <a:rPr lang="en-US" dirty="0" smtClean="0"/>
              <a:t> the inference from cause to effect.  For Hume, the inference produces the (illusory) feeling of necessary </a:t>
            </a:r>
            <a:r>
              <a:rPr lang="en-US" dirty="0" err="1" smtClean="0"/>
              <a:t>connexion</a:t>
            </a:r>
            <a:r>
              <a:rPr lang="en-US" dirty="0" smtClean="0"/>
              <a:t>.</a:t>
            </a:r>
          </a:p>
          <a:p>
            <a:r>
              <a:rPr lang="en-US" dirty="0" smtClean="0"/>
              <a:t>As Kant sees, </a:t>
            </a:r>
            <a:r>
              <a:rPr lang="en-US" dirty="0" smtClean="0"/>
              <a:t>Hume’s argument</a:t>
            </a:r>
            <a:r>
              <a:rPr lang="en-US" smtClean="0"/>
              <a:t>, unchallenged, </a:t>
            </a:r>
            <a:r>
              <a:rPr lang="en-US" dirty="0" smtClean="0"/>
              <a:t>delivers a death blow to Rationalism on both an epistemological and a metaphysical level.</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Mostly</a:t>
            </a:r>
            <a:r>
              <a:rPr lang="en-US" dirty="0"/>
              <a:t>, truths based on relations of ideas are trivial and lead nowhere. But in mathematics, though wholly dependent on relations of ideas, involves elaborate reasoning and unexpected results. </a:t>
            </a:r>
            <a:r>
              <a:rPr lang="en-US" dirty="0" smtClean="0"/>
              <a:t>This is a </a:t>
            </a:r>
            <a:r>
              <a:rPr lang="en-US" dirty="0" err="1" smtClean="0"/>
              <a:t>prpblem</a:t>
            </a:r>
            <a:r>
              <a:rPr lang="en-US" dirty="0" smtClean="0"/>
              <a:t>.</a:t>
            </a:r>
            <a:endParaRPr lang="en-US" dirty="0"/>
          </a:p>
          <a:p>
            <a:r>
              <a:rPr lang="en-US" dirty="0"/>
              <a:t>Hume traces this unique feature of mathematics to the clarity of mathematical (as against moral) ideas. </a:t>
            </a:r>
            <a:r>
              <a:rPr lang="en-US" dirty="0" smtClean="0"/>
              <a:t>But why should clarity entail complexity?</a:t>
            </a:r>
          </a:p>
          <a:p>
            <a:r>
              <a:rPr lang="en-US" dirty="0" smtClean="0"/>
              <a:t>Kant </a:t>
            </a:r>
            <a:r>
              <a:rPr lang="en-US" dirty="0"/>
              <a:t>will argue that mathematical necessity is the Achilles heel of Hume’s  philosophy.</a:t>
            </a:r>
          </a:p>
          <a:p>
            <a:endParaRPr lang="en-US" dirty="0"/>
          </a:p>
        </p:txBody>
      </p:sp>
    </p:spTree>
    <p:extLst>
      <p:ext uri="{BB962C8B-B14F-4D97-AF65-F5344CB8AC3E}">
        <p14:creationId xmlns:p14="http://schemas.microsoft.com/office/powerpoint/2010/main" val="17200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Not Observed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Among our more obscure ideas are members of the family containing “power” and “necessity” </a:t>
            </a:r>
            <a:r>
              <a:rPr lang="en-US" i="1" dirty="0" smtClean="0"/>
              <a:t>as employed outside mathematics</a:t>
            </a:r>
            <a:r>
              <a:rPr lang="en-US" dirty="0" smtClean="0"/>
              <a:t>. The Copy Principle indicates how to clarify them: identify the original </a:t>
            </a:r>
            <a:r>
              <a:rPr lang="en-US" dirty="0" err="1" smtClean="0"/>
              <a:t>impression(s</a:t>
            </a:r>
            <a:r>
              <a:rPr lang="en-US" dirty="0" smtClean="0"/>
              <a:t>) from which they are derived.</a:t>
            </a:r>
          </a:p>
          <a:p>
            <a:r>
              <a:rPr lang="en-US" dirty="0" smtClean="0"/>
              <a:t>Hume argues that in a single instance of a causal relation we experience </a:t>
            </a:r>
            <a:r>
              <a:rPr lang="en-US" b="1" dirty="0" smtClean="0"/>
              <a:t>conjunction or sequence</a:t>
            </a:r>
            <a:r>
              <a:rPr lang="en-US" dirty="0" smtClean="0"/>
              <a:t> but </a:t>
            </a:r>
            <a:r>
              <a:rPr lang="en-US" b="1" dirty="0" smtClean="0"/>
              <a:t>not connection</a:t>
            </a:r>
            <a:r>
              <a:rPr lang="en-US" dirty="0" smtClean="0"/>
              <a:t>.  (Note the criticism of Locke in the footnote.) This seems to entail that there is no idea of power (or necessary </a:t>
            </a:r>
            <a:r>
              <a:rPr lang="en-US" dirty="0" err="1" smtClean="0"/>
              <a:t>connexion</a:t>
            </a:r>
            <a:r>
              <a:rPr lang="en-US" dirty="0" smtClean="0"/>
              <a:t>).</a:t>
            </a:r>
          </a:p>
          <a:p>
            <a:r>
              <a:rPr lang="en-US" dirty="0" smtClean="0"/>
              <a:t>So is such talk meaningless?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Conceivability </a:t>
            </a:r>
            <a:r>
              <a:rPr lang="en-US" dirty="0" smtClean="0"/>
              <a:t>and Contingency</a:t>
            </a:r>
            <a:endParaRPr lang="en-US" dirty="0"/>
          </a:p>
        </p:txBody>
      </p:sp>
      <p:sp>
        <p:nvSpPr>
          <p:cNvPr id="3" name="Content Placeholder 2"/>
          <p:cNvSpPr>
            <a:spLocks noGrp="1"/>
          </p:cNvSpPr>
          <p:nvPr>
            <p:ph idx="1"/>
          </p:nvPr>
        </p:nvSpPr>
        <p:spPr/>
        <p:txBody>
          <a:bodyPr>
            <a:normAutofit fontScale="77500" lnSpcReduction="20000"/>
          </a:bodyPr>
          <a:lstStyle/>
          <a:p>
            <a:r>
              <a:rPr lang="en-US" dirty="0"/>
              <a:t> This conclusion is reinforced by an argument that we met in connection with Hume’s (theoretical) inductive </a:t>
            </a:r>
            <a:r>
              <a:rPr lang="en-US" dirty="0" smtClean="0"/>
              <a:t>skepticism.</a:t>
            </a:r>
          </a:p>
          <a:p>
            <a:r>
              <a:rPr lang="en-US" dirty="0" smtClean="0"/>
              <a:t>If </a:t>
            </a:r>
            <a:r>
              <a:rPr lang="en-US" dirty="0"/>
              <a:t>we observed power in a single instance, we could predict future sequences from a single observation. But this has been shown to be impossible. We can always conceive experiencing a “cause” without its “effect.</a:t>
            </a:r>
            <a:r>
              <a:rPr lang="en-US" dirty="0" smtClean="0"/>
              <a:t>”</a:t>
            </a:r>
          </a:p>
          <a:p>
            <a:r>
              <a:rPr lang="en-US" dirty="0" smtClean="0"/>
              <a:t>Nothing </a:t>
            </a:r>
            <a:r>
              <a:rPr lang="en-US" dirty="0"/>
              <a:t>we experience in a single case of conjunction or sequence can override the conceivability of something different happening next </a:t>
            </a:r>
            <a:r>
              <a:rPr lang="en-US" dirty="0" smtClean="0"/>
              <a:t>time.</a:t>
            </a:r>
          </a:p>
          <a:p>
            <a:r>
              <a:rPr lang="en-US" dirty="0" smtClean="0"/>
              <a:t>If </a:t>
            </a:r>
            <a:r>
              <a:rPr lang="en-US" dirty="0"/>
              <a:t>this is right, there </a:t>
            </a:r>
            <a:r>
              <a:rPr lang="en-US" i="1" dirty="0"/>
              <a:t>could not be </a:t>
            </a:r>
            <a:r>
              <a:rPr lang="en-US" dirty="0"/>
              <a:t>a perception of </a:t>
            </a:r>
            <a:r>
              <a:rPr lang="en-US" dirty="0" smtClean="0"/>
              <a:t>necessary connection </a:t>
            </a:r>
            <a:r>
              <a:rPr lang="en-US" dirty="0"/>
              <a:t>between events in the world.</a:t>
            </a:r>
          </a:p>
          <a:p>
            <a:endParaRPr lang="en-US" dirty="0"/>
          </a:p>
        </p:txBody>
      </p:sp>
    </p:spTree>
    <p:extLst>
      <p:ext uri="{BB962C8B-B14F-4D97-AF65-F5344CB8AC3E}">
        <p14:creationId xmlns:p14="http://schemas.microsoft.com/office/powerpoint/2010/main" val="345175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and Will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 philosophers think that we get the idea of power from our exercise of </a:t>
            </a:r>
            <a:r>
              <a:rPr lang="en-US" dirty="0" smtClean="0"/>
              <a:t>our will</a:t>
            </a:r>
            <a:r>
              <a:rPr lang="en-US" dirty="0" smtClean="0"/>
              <a:t>. (Recall Berkeley on “activity.”) But (a) The mind-body connection is wholly mysterious; (</a:t>
            </a:r>
            <a:r>
              <a:rPr lang="en-US" dirty="0" err="1" smtClean="0"/>
              <a:t>b</a:t>
            </a:r>
            <a:r>
              <a:rPr lang="en-US" dirty="0" smtClean="0"/>
              <a:t>) we discover empirically which bodily events are and are not subject to the will; and (</a:t>
            </a:r>
            <a:r>
              <a:rPr lang="en-US" dirty="0" err="1" smtClean="0"/>
              <a:t>c</a:t>
            </a:r>
            <a:r>
              <a:rPr lang="en-US" dirty="0" smtClean="0"/>
              <a:t>) we are not even aware of the motion of nerves and muscles which is the immediate consequence of willing. So no help here.</a:t>
            </a:r>
          </a:p>
          <a:p>
            <a:r>
              <a:rPr lang="en-US" dirty="0" smtClean="0"/>
              <a:t>Do we experience power in the mind’s internal goings-on? No. (a) We don’t experience connection even here: just the sequence of events. (</a:t>
            </a:r>
            <a:r>
              <a:rPr lang="en-US" dirty="0" err="1" smtClean="0"/>
              <a:t>b</a:t>
            </a:r>
            <a:r>
              <a:rPr lang="en-US" dirty="0" smtClean="0"/>
              <a:t>) We do not have unlimited power over our minds. The extent our of control is an empirical matter, learned through protracted experience. (</a:t>
            </a:r>
            <a:r>
              <a:rPr lang="en-US" dirty="0" err="1" smtClean="0"/>
              <a:t>c</a:t>
            </a:r>
            <a:r>
              <a:rPr lang="en-US" dirty="0" smtClean="0"/>
              <a:t>) Self-command is variable. (</a:t>
            </a:r>
            <a:r>
              <a:rPr lang="en-US" dirty="0" err="1" smtClean="0"/>
              <a:t>d</a:t>
            </a:r>
            <a:r>
              <a:rPr lang="en-US" dirty="0" smtClean="0"/>
              <a:t>) That we have any at all is surprising.</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and Common Sense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Ordinary people are not puzzled by the idea of power or a connection between events in the world. Experience produces settled expectations with respect to the course of nature, so that ordinarily we “hardly conceive it possible” that cause should fail to be followed by effect.  In other words, having settled expectations means bare logical possibilities of deviance are not taken seriously. </a:t>
            </a:r>
          </a:p>
          <a:p>
            <a:r>
              <a:rPr lang="en-US" dirty="0" smtClean="0"/>
              <a:t>Philosophers by contrast are aware that the ideas of power and necessity (in then world) are metaphysically problematic, especially with regard to mind-body interaction. </a:t>
            </a:r>
          </a:p>
          <a:p>
            <a:r>
              <a:rPr lang="en-US" dirty="0" smtClean="0"/>
              <a:t>As a result, many are tempted to trace all true power to mind: in some cases, the Divine mind. (Leibniz, Malebranche, Berkeley.) We would honor the Creator more by </a:t>
            </a:r>
            <a:r>
              <a:rPr lang="en-US" i="1" dirty="0" smtClean="0"/>
              <a:t>not </a:t>
            </a:r>
            <a:r>
              <a:rPr lang="en-US" dirty="0" smtClean="0"/>
              <a:t>supposing that he has to constantly tend the machine.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Metaphysics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M</a:t>
            </a:r>
            <a:r>
              <a:rPr lang="en-US" dirty="0" smtClean="0"/>
              <a:t>etaphysical </a:t>
            </a:r>
            <a:r>
              <a:rPr lang="en-US" dirty="0"/>
              <a:t>arguments </a:t>
            </a:r>
            <a:r>
              <a:rPr lang="en-US" i="1" dirty="0"/>
              <a:t>stray too far from common experience to be convincing</a:t>
            </a:r>
            <a:r>
              <a:rPr lang="en-US" dirty="0"/>
              <a:t>. They are philosophical </a:t>
            </a:r>
            <a:r>
              <a:rPr lang="en-US" dirty="0" smtClean="0"/>
              <a:t>fantasies.</a:t>
            </a:r>
          </a:p>
          <a:p>
            <a:r>
              <a:rPr lang="en-US" dirty="0" smtClean="0"/>
              <a:t>Hume’s </a:t>
            </a:r>
            <a:r>
              <a:rPr lang="en-US" dirty="0"/>
              <a:t>anti-metaphysical skepticism surfaces. In the background is his theory of belief. Experience is the original source of beliefs (lively ideas).  The farther we get from experience, the less lively (forceful, convincing) our ideas (judgments) become.</a:t>
            </a:r>
          </a:p>
          <a:p>
            <a:r>
              <a:rPr lang="en-US" dirty="0"/>
              <a:t>In any case, our idea of God’s power is no clearer than our idea of the powers in bodies.</a:t>
            </a:r>
          </a:p>
          <a:p>
            <a:endParaRPr lang="en-US" dirty="0"/>
          </a:p>
        </p:txBody>
      </p:sp>
    </p:spTree>
    <p:extLst>
      <p:ext uri="{BB962C8B-B14F-4D97-AF65-F5344CB8AC3E}">
        <p14:creationId xmlns:p14="http://schemas.microsoft.com/office/powerpoint/2010/main" val="215888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and Inference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Hume does not deny that ideas of power or necessity are embedded in our ordinary thinking about causal relations. In Part II of Section VII, Hume offers his positive account of the origin and character of that idea, which have been misunderstood.</a:t>
            </a:r>
          </a:p>
          <a:p>
            <a:r>
              <a:rPr lang="en-US" dirty="0" smtClean="0"/>
              <a:t>The problem is that when  we reflect on our experience of causal relations, we realize that (logically speaking) </a:t>
            </a:r>
            <a:r>
              <a:rPr lang="en-US" i="1" dirty="0" smtClean="0"/>
              <a:t>anything can happen</a:t>
            </a:r>
            <a:r>
              <a:rPr lang="en-US" dirty="0" smtClean="0"/>
              <a:t>. Things seem </a:t>
            </a:r>
            <a:r>
              <a:rPr lang="en-US" i="1" dirty="0" smtClean="0"/>
              <a:t>conjoined </a:t>
            </a:r>
            <a:r>
              <a:rPr lang="en-US" dirty="0" smtClean="0"/>
              <a:t>but not </a:t>
            </a:r>
            <a:r>
              <a:rPr lang="en-US" i="1" dirty="0" smtClean="0"/>
              <a:t>connected</a:t>
            </a:r>
            <a:r>
              <a:rPr lang="en-US" dirty="0" smtClean="0"/>
              <a:t>.</a:t>
            </a:r>
          </a:p>
          <a:p>
            <a:r>
              <a:rPr lang="en-US" dirty="0" smtClean="0"/>
              <a:t>However, s</a:t>
            </a:r>
            <a:r>
              <a:rPr lang="en-US" dirty="0" smtClean="0"/>
              <a:t>ince </a:t>
            </a:r>
            <a:r>
              <a:rPr lang="en-US" dirty="0" smtClean="0"/>
              <a:t>we</a:t>
            </a:r>
            <a:r>
              <a:rPr lang="en-US" b="1" dirty="0" smtClean="0"/>
              <a:t> do </a:t>
            </a:r>
            <a:r>
              <a:rPr lang="en-US" dirty="0" smtClean="0"/>
              <a:t>have an idea of necessary </a:t>
            </a:r>
            <a:r>
              <a:rPr lang="en-US" dirty="0" err="1" smtClean="0"/>
              <a:t>connexion</a:t>
            </a:r>
            <a:r>
              <a:rPr lang="en-US" dirty="0" smtClean="0"/>
              <a:t>, and since there is no single-case impression of necessity, the idea must somehow arise from repeated experience of similar sequences of events.</a:t>
            </a:r>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905</TotalTime>
  <Words>1958</Words>
  <Application>Microsoft Macintosh PowerPoint</Application>
  <PresentationFormat>On-screen Show (4:3)</PresentationFormat>
  <Paragraphs>86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Hume 3</vt:lpstr>
      <vt:lpstr>Necessity</vt:lpstr>
      <vt:lpstr>Mathematics</vt:lpstr>
      <vt:lpstr>Necessity Not Observed</vt:lpstr>
      <vt:lpstr>Conceivability and Contingency</vt:lpstr>
      <vt:lpstr>Necessity and Will</vt:lpstr>
      <vt:lpstr>Philosophy and Common Sense</vt:lpstr>
      <vt:lpstr>Against Metaphysics</vt:lpstr>
      <vt:lpstr>Necessity and Inference</vt:lpstr>
      <vt:lpstr>Projection</vt:lpstr>
      <vt:lpstr>Two ‘Definitions’</vt:lpstr>
      <vt:lpstr>The First Definition</vt:lpstr>
      <vt:lpstr>Problem: Modality</vt:lpstr>
      <vt:lpstr>Similarity</vt:lpstr>
      <vt:lpstr>The Second Definition</vt:lpstr>
      <vt:lpstr>Why Two?</vt:lpstr>
      <vt:lpstr>Power as Relational</vt:lpstr>
      <vt:lpstr>Confusion</vt:lpstr>
      <vt:lpstr>Projection Again</vt:lpstr>
      <vt:lpstr>The Thumbnail Version</vt:lpstr>
      <vt:lpstr>Hume’s Challenge</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Hume 2</dc:title>
  <dc:creator>Michael Williams</dc:creator>
  <cp:lastModifiedBy>Michael Williams</cp:lastModifiedBy>
  <cp:revision>42</cp:revision>
  <dcterms:created xsi:type="dcterms:W3CDTF">2013-04-17T14:58:21Z</dcterms:created>
  <dcterms:modified xsi:type="dcterms:W3CDTF">2017-04-19T13:37:44Z</dcterms:modified>
</cp:coreProperties>
</file>