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69" r:id="rId6"/>
    <p:sldId id="258" r:id="rId7"/>
    <p:sldId id="270" r:id="rId8"/>
    <p:sldId id="259" r:id="rId9"/>
    <p:sldId id="271" r:id="rId10"/>
    <p:sldId id="260" r:id="rId11"/>
    <p:sldId id="272" r:id="rId12"/>
    <p:sldId id="261" r:id="rId13"/>
    <p:sldId id="273" r:id="rId14"/>
    <p:sldId id="262" r:id="rId15"/>
    <p:sldId id="274" r:id="rId16"/>
    <p:sldId id="263" r:id="rId17"/>
    <p:sldId id="264" r:id="rId18"/>
    <p:sldId id="265" r:id="rId19"/>
    <p:sldId id="275"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8" autoAdjust="0"/>
    <p:restoredTop sz="94660"/>
  </p:normalViewPr>
  <p:slideViewPr>
    <p:cSldViewPr snapToGrid="0" snapToObjects="1">
      <p:cViewPr varScale="1">
        <p:scale>
          <a:sx n="64" d="100"/>
          <a:sy n="64" d="100"/>
        </p:scale>
        <p:origin x="-3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38FD15-305C-3F46-B57A-1189ECFCEFF6}" type="datetimeFigureOut">
              <a:rPr lang="en-US" smtClean="0"/>
              <a:pPr/>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8FD15-305C-3F46-B57A-1189ECFCEFF6}" type="datetimeFigureOut">
              <a:rPr lang="en-US" smtClean="0"/>
              <a:pPr/>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8FD15-305C-3F46-B57A-1189ECFCEFF6}" type="datetimeFigureOut">
              <a:rPr lang="en-US" smtClean="0"/>
              <a:pPr/>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8FD15-305C-3F46-B57A-1189ECFCEFF6}" type="datetimeFigureOut">
              <a:rPr lang="en-US" smtClean="0"/>
              <a:pPr/>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8FD15-305C-3F46-B57A-1189ECFCEFF6}" type="datetimeFigureOut">
              <a:rPr lang="en-US" smtClean="0"/>
              <a:pPr/>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38FD15-305C-3F46-B57A-1189ECFCEFF6}" type="datetimeFigureOut">
              <a:rPr lang="en-US" smtClean="0"/>
              <a:pPr/>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38FD15-305C-3F46-B57A-1189ECFCEFF6}" type="datetimeFigureOut">
              <a:rPr lang="en-US" smtClean="0"/>
              <a:pPr/>
              <a:t>4/24/17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8FD15-305C-3F46-B57A-1189ECFCEFF6}" type="datetimeFigureOut">
              <a:rPr lang="en-US" smtClean="0"/>
              <a:pPr/>
              <a:t>4/24/17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8FD15-305C-3F46-B57A-1189ECFCEFF6}" type="datetimeFigureOut">
              <a:rPr lang="en-US" smtClean="0"/>
              <a:pPr/>
              <a:t>4/24/17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8FD15-305C-3F46-B57A-1189ECFCEFF6}" type="datetimeFigureOut">
              <a:rPr lang="en-US" smtClean="0"/>
              <a:pPr/>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8FD15-305C-3F46-B57A-1189ECFCEFF6}" type="datetimeFigureOut">
              <a:rPr lang="en-US" smtClean="0"/>
              <a:pPr/>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8F6C7-BB1B-4248-ADBE-75BE757912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8FD15-305C-3F46-B57A-1189ECFCEFF6}" type="datetimeFigureOut">
              <a:rPr lang="en-US" smtClean="0"/>
              <a:pPr/>
              <a:t>4/24/17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8F6C7-BB1B-4248-ADBE-75BE757912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Hume 4</a:t>
            </a:r>
            <a:endParaRPr lang="en-US" dirty="0"/>
          </a:p>
        </p:txBody>
      </p:sp>
      <p:sp>
        <p:nvSpPr>
          <p:cNvPr id="3" name="Subtitle 2"/>
          <p:cNvSpPr>
            <a:spLocks noGrp="1"/>
          </p:cNvSpPr>
          <p:nvPr>
            <p:ph type="subTitle" idx="1"/>
          </p:nvPr>
        </p:nvSpPr>
        <p:spPr/>
        <p:txBody>
          <a:bodyPr/>
          <a:lstStyle/>
          <a:p>
            <a:r>
              <a:rPr lang="en-US" dirty="0" smtClean="0"/>
              <a:t>Skepticism and Its Limits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Antecedent</a:t>
            </a:r>
            <a:endParaRPr lang="en-US" dirty="0"/>
          </a:p>
        </p:txBody>
      </p:sp>
      <p:sp>
        <p:nvSpPr>
          <p:cNvPr id="3" name="Content Placeholder 2"/>
          <p:cNvSpPr>
            <a:spLocks noGrp="1"/>
          </p:cNvSpPr>
          <p:nvPr>
            <p:ph idx="1"/>
          </p:nvPr>
        </p:nvSpPr>
        <p:spPr/>
        <p:txBody>
          <a:bodyPr>
            <a:normAutofit fontScale="32500" lnSpcReduction="20000"/>
          </a:bodyPr>
          <a:lstStyle/>
          <a:p>
            <a:r>
              <a:rPr lang="en-US" sz="7385" dirty="0" smtClean="0"/>
              <a:t>Skepticism antecedent to inquiry is a from of practical skepticism. Hume associates it with </a:t>
            </a:r>
            <a:r>
              <a:rPr lang="en-US" sz="7385" dirty="0"/>
              <a:t>the methodological skepticism of </a:t>
            </a:r>
            <a:r>
              <a:rPr lang="en-US" sz="7385" dirty="0" smtClean="0"/>
              <a:t>Descartes. Methodological </a:t>
            </a:r>
            <a:r>
              <a:rPr lang="en-US" sz="7385" dirty="0"/>
              <a:t>skepticism advocates questioning one’s basic cognitive faculties with a view to (a) clearing one’s mind of all prior opinions in order to (</a:t>
            </a:r>
            <a:r>
              <a:rPr lang="en-US" sz="7385" dirty="0" err="1"/>
              <a:t>b</a:t>
            </a:r>
            <a:r>
              <a:rPr lang="en-US" sz="7385" dirty="0"/>
              <a:t>) rebuild one’s belief-system in a way that admits only </a:t>
            </a:r>
            <a:r>
              <a:rPr lang="en-US" sz="7385" dirty="0" smtClean="0"/>
              <a:t>certainties.</a:t>
            </a:r>
            <a:endParaRPr lang="en-US" sz="7385" dirty="0"/>
          </a:p>
          <a:p>
            <a:r>
              <a:rPr lang="en-US" sz="7385" dirty="0" smtClean="0"/>
              <a:t>Hume </a:t>
            </a:r>
            <a:r>
              <a:rPr lang="en-US" sz="7385" dirty="0"/>
              <a:t>dismisses</a:t>
            </a:r>
            <a:r>
              <a:rPr lang="en-US" sz="7385" dirty="0" smtClean="0"/>
              <a:t> skepticism of this kind.  Tow arguments. (a) We </a:t>
            </a:r>
            <a:r>
              <a:rPr lang="en-US" sz="7385" dirty="0"/>
              <a:t>can only rebuild using the very same faculties that we are committed to distrusting. In other words, Hume would accept and generalize the charge that Descartes’s procedure is irredeemably </a:t>
            </a:r>
            <a:r>
              <a:rPr lang="en-US" sz="7385" dirty="0" smtClean="0"/>
              <a:t>circular</a:t>
            </a:r>
            <a:r>
              <a:rPr lang="en-US" sz="7385" dirty="0" smtClean="0"/>
              <a:t>.</a:t>
            </a:r>
            <a:endParaRPr lang="en-US" sz="7385"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Unfair to Descartes?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Hume’s treatment of Descartes is </a:t>
            </a:r>
            <a:r>
              <a:rPr lang="en-US" dirty="0" smtClean="0"/>
              <a:t>uncharitable.</a:t>
            </a:r>
          </a:p>
          <a:p>
            <a:r>
              <a:rPr lang="en-US" dirty="0" smtClean="0"/>
              <a:t>Hume </a:t>
            </a:r>
            <a:r>
              <a:rPr lang="en-US" dirty="0"/>
              <a:t>treats methodological skepticism as a bare injunction to clear one’s mind, ignoring the skeptical arguments that lead to the general doubt. These are strongly akin to arguments that he himself takes seriously, though he classifies them as “consequent” to </a:t>
            </a:r>
            <a:r>
              <a:rPr lang="en-US" dirty="0" smtClean="0"/>
              <a:t>inquiry.</a:t>
            </a:r>
          </a:p>
          <a:p>
            <a:r>
              <a:rPr lang="en-US" dirty="0" smtClean="0"/>
              <a:t>He </a:t>
            </a:r>
            <a:r>
              <a:rPr lang="en-US" dirty="0"/>
              <a:t>ignores the important point that Descartes confines the general doubt to the special context of inquiry into First Philosophy. Descartes would agree that the doubt would be unreasonable—even impossible—to attain in the course of ordinary practical </a:t>
            </a:r>
            <a:r>
              <a:rPr lang="en-US" dirty="0" smtClean="0"/>
              <a:t>affairs.</a:t>
            </a:r>
          </a:p>
          <a:p>
            <a:r>
              <a:rPr lang="en-US" dirty="0" smtClean="0"/>
              <a:t>Hume </a:t>
            </a:r>
            <a:r>
              <a:rPr lang="en-US" dirty="0"/>
              <a:t>misses the extent to which Descartes is critical of common sense beliefs, which are re-interpreted rather than merely reinstated</a:t>
            </a:r>
            <a:r>
              <a:rPr lang="en-US" dirty="0" smtClean="0"/>
              <a:t>. That said, Hume’s conception of science is strongly anti-theoretical.</a:t>
            </a:r>
            <a:endParaRPr lang="en-US" dirty="0"/>
          </a:p>
          <a:p>
            <a:endParaRPr lang="en-US" dirty="0"/>
          </a:p>
        </p:txBody>
      </p:sp>
    </p:spTree>
    <p:extLst>
      <p:ext uri="{BB962C8B-B14F-4D97-AF65-F5344CB8AC3E}">
        <p14:creationId xmlns:p14="http://schemas.microsoft.com/office/powerpoint/2010/main" val="26450373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Consequent: Naïve Realism</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Consequent skepticism arises out of reflection on problems revealed by the use of our basic faculties. (Hume’s procedure here is related to </a:t>
            </a:r>
            <a:r>
              <a:rPr lang="en-US" dirty="0" err="1"/>
              <a:t>Descartes’s</a:t>
            </a:r>
            <a:r>
              <a:rPr lang="en-US" dirty="0"/>
              <a:t> actual arguments in the First Meditation.) The skeptic’s strategy is </a:t>
            </a:r>
            <a:r>
              <a:rPr lang="en-US" i="1" dirty="0" err="1"/>
              <a:t>reductio</a:t>
            </a:r>
            <a:r>
              <a:rPr lang="en-US" i="1" dirty="0"/>
              <a:t> ad absurdum</a:t>
            </a:r>
            <a:r>
              <a:rPr lang="en-US" dirty="0"/>
              <a:t>. By trusting our faculties, we are led to doubt their reliability.</a:t>
            </a:r>
            <a:r>
              <a:rPr lang="en-US" dirty="0" smtClean="0"/>
              <a:t>  </a:t>
            </a:r>
            <a:endParaRPr lang="en-US" dirty="0"/>
          </a:p>
          <a:p>
            <a:r>
              <a:rPr lang="en-US" dirty="0"/>
              <a:t>Hume starts with the senses.  Our natural position is naïve realism: we think that external objects are made manifest to us in perception.  But Hume thinks that quite simple arguments show that we are immediately aware, not of objects, but of our own “perceptions” or representations. E.g., pressing your eyeball produces double vision. You see two things. But you didn’t double the number of objects in your </a:t>
            </a:r>
            <a:r>
              <a:rPr lang="en-US" dirty="0" smtClean="0"/>
              <a:t>vicinity.</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Realism</a:t>
            </a:r>
            <a:endParaRPr lang="en-US" dirty="0"/>
          </a:p>
        </p:txBody>
      </p:sp>
      <p:sp>
        <p:nvSpPr>
          <p:cNvPr id="3" name="Content Placeholder 2"/>
          <p:cNvSpPr>
            <a:spLocks noGrp="1"/>
          </p:cNvSpPr>
          <p:nvPr>
            <p:ph idx="1"/>
          </p:nvPr>
        </p:nvSpPr>
        <p:spPr/>
        <p:txBody>
          <a:bodyPr/>
          <a:lstStyle/>
          <a:p>
            <a:r>
              <a:rPr lang="en-US" dirty="0" smtClean="0"/>
              <a:t>The rejection of Naïve Realism </a:t>
            </a:r>
            <a:r>
              <a:rPr lang="en-US" dirty="0"/>
              <a:t>leads to Representative </a:t>
            </a:r>
            <a:r>
              <a:rPr lang="en-US" dirty="0" smtClean="0"/>
              <a:t>Realism).</a:t>
            </a:r>
          </a:p>
          <a:p>
            <a:r>
              <a:rPr lang="en-US" dirty="0"/>
              <a:t>W</a:t>
            </a:r>
            <a:r>
              <a:rPr lang="en-US" dirty="0" smtClean="0"/>
              <a:t>e </a:t>
            </a:r>
            <a:r>
              <a:rPr lang="en-US" dirty="0"/>
              <a:t>distinguish </a:t>
            </a:r>
            <a:r>
              <a:rPr lang="en-US" dirty="0" smtClean="0"/>
              <a:t>our </a:t>
            </a:r>
            <a:r>
              <a:rPr lang="en-US" dirty="0"/>
              <a:t>perceptions (which are immediately or non-inferentially known) from the objects the represent, whose character and even existence must be inferred from the evidence of our perceptions.</a:t>
            </a:r>
          </a:p>
          <a:p>
            <a:endParaRPr lang="en-US" dirty="0"/>
          </a:p>
        </p:txBody>
      </p:sp>
    </p:spTree>
    <p:extLst>
      <p:ext uri="{BB962C8B-B14F-4D97-AF65-F5344CB8AC3E}">
        <p14:creationId xmlns:p14="http://schemas.microsoft.com/office/powerpoint/2010/main" val="5866943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Representative Realism to Skepticism</a:t>
            </a:r>
            <a:endParaRPr lang="en-US" dirty="0"/>
          </a:p>
        </p:txBody>
      </p:sp>
      <p:sp>
        <p:nvSpPr>
          <p:cNvPr id="3" name="Content Placeholder 2"/>
          <p:cNvSpPr>
            <a:spLocks noGrp="1"/>
          </p:cNvSpPr>
          <p:nvPr>
            <p:ph idx="1"/>
          </p:nvPr>
        </p:nvSpPr>
        <p:spPr/>
        <p:txBody>
          <a:bodyPr>
            <a:normAutofit fontScale="70000" lnSpcReduction="20000"/>
          </a:bodyPr>
          <a:lstStyle/>
          <a:p>
            <a:r>
              <a:rPr lang="en-US" sz="4211" dirty="0" smtClean="0"/>
              <a:t>RR </a:t>
            </a:r>
            <a:r>
              <a:rPr lang="en-US" sz="4211" dirty="0" smtClean="0"/>
              <a:t>threatens us with external </a:t>
            </a:r>
            <a:r>
              <a:rPr lang="en-US" sz="4211" dirty="0"/>
              <a:t>world skepticism (via e.g. Descartes’s “dream” argument) and the mind-body </a:t>
            </a:r>
            <a:r>
              <a:rPr lang="en-US" sz="4211" dirty="0" smtClean="0"/>
              <a:t>problem.</a:t>
            </a:r>
          </a:p>
          <a:p>
            <a:r>
              <a:rPr lang="en-US" sz="4211" dirty="0" smtClean="0"/>
              <a:t>Hume </a:t>
            </a:r>
            <a:r>
              <a:rPr lang="en-US" sz="4211" dirty="0"/>
              <a:t>insists that external world skepticism is unanswerable. (Given RR, the possibility of systematic deception cannot be ruled out</a:t>
            </a:r>
            <a:r>
              <a:rPr lang="en-US" sz="4211" dirty="0" smtClean="0"/>
              <a:t>.)</a:t>
            </a:r>
          </a:p>
          <a:p>
            <a:r>
              <a:rPr lang="en-US" sz="4211" dirty="0" smtClean="0"/>
              <a:t>Hume </a:t>
            </a:r>
            <a:r>
              <a:rPr lang="en-US" sz="4211" dirty="0"/>
              <a:t>finds Descartes’s Divine Guarantee theory--an arcane, metaphysical argument marshaled in defense of everyday experience—merely amusing</a:t>
            </a:r>
            <a:r>
              <a:rPr lang="en-US" sz="4211" dirty="0" smtClean="0"/>
              <a:t>.</a:t>
            </a:r>
          </a:p>
          <a:p>
            <a:r>
              <a:rPr lang="en-US" sz="4211" dirty="0" smtClean="0"/>
              <a:t>No </a:t>
            </a:r>
            <a:r>
              <a:rPr lang="en-US" sz="4211" dirty="0" smtClean="0"/>
              <a:t>such theoretical doctrine is ever as convincing as the ordinary beliefs it supposedly underwrites</a:t>
            </a:r>
            <a:r>
              <a:rPr lang="en-US" sz="4211"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Breakdown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Advocates of RR introduce the distinction between primary and secondary qualities. Hume accepts Berkeley’s argument that the considerations from perceptual relativity that show so-called secondary qualities (such as color) to be observer-dependent work just as well for primary </a:t>
            </a:r>
            <a:r>
              <a:rPr lang="en-US" dirty="0" smtClean="0"/>
              <a:t>qualities.</a:t>
            </a:r>
          </a:p>
          <a:p>
            <a:r>
              <a:rPr lang="en-US" dirty="0" smtClean="0"/>
              <a:t>We </a:t>
            </a:r>
            <a:r>
              <a:rPr lang="en-US" dirty="0"/>
              <a:t>only suppose that we can conceive objects with primary qualities only, or objects with qualities that do not resemble anything we experience, because of the baleful influence of the doctrine of abstract ideas. “Matter” is reduced to an empty “something we know not what,” which no skeptic will even bother to criticize. The skeptic wins going away.</a:t>
            </a:r>
          </a:p>
          <a:p>
            <a:r>
              <a:rPr lang="en-US" dirty="0"/>
              <a:t>In these passages, the influence of Berkeley is </a:t>
            </a:r>
            <a:r>
              <a:rPr lang="en-US" i="1" dirty="0"/>
              <a:t>very</a:t>
            </a:r>
            <a:r>
              <a:rPr lang="en-US" dirty="0"/>
              <a:t> strong. Hume acknowledges this. But note his footnote comment. Though otherwise intended, Berkeley’s arguments are merely skeptical because </a:t>
            </a:r>
            <a:r>
              <a:rPr lang="en-US" i="1" dirty="0"/>
              <a:t>they admit no answers and produce no conviction. </a:t>
            </a:r>
          </a:p>
          <a:p>
            <a:endParaRPr lang="en-US" dirty="0"/>
          </a:p>
        </p:txBody>
      </p:sp>
    </p:spTree>
    <p:extLst>
      <p:ext uri="{BB962C8B-B14F-4D97-AF65-F5344CB8AC3E}">
        <p14:creationId xmlns:p14="http://schemas.microsoft.com/office/powerpoint/2010/main" val="11050183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and Reason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Hume admits that it may seem extravagant to attempt to use Reason to destroy Reason. Even so, it may not be out of the question.</a:t>
            </a:r>
          </a:p>
          <a:p>
            <a:r>
              <a:rPr lang="en-US" dirty="0"/>
              <a:t>Pure mathematics is the paradigm of knowledge grounded in Reason. Yet (Hume suggests), not even mathematics is free of paradox.  Hume has in mind various problems connected with infinity. Hume’s views are understandable. These problems didn’t receive a rigorous treatment until the 19</a:t>
            </a:r>
            <a:r>
              <a:rPr lang="en-US" baseline="30000" dirty="0"/>
              <a:t>th</a:t>
            </a:r>
            <a:r>
              <a:rPr lang="en-US" dirty="0"/>
              <a:t> century, e.g. with the development of the concept of a limit to replace the idea of infinitesimal </a:t>
            </a:r>
            <a:r>
              <a:rPr lang="en-US" dirty="0" smtClean="0"/>
              <a:t>quantity.</a:t>
            </a:r>
          </a:p>
          <a:p>
            <a:r>
              <a:rPr lang="en-US" dirty="0"/>
              <a:t>I</a:t>
            </a:r>
            <a:r>
              <a:rPr lang="en-US" dirty="0" smtClean="0"/>
              <a:t>t </a:t>
            </a:r>
            <a:r>
              <a:rPr lang="en-US" dirty="0"/>
              <a:t>is not clear how seriously Hume takes this skepticism concerning </a:t>
            </a:r>
            <a:r>
              <a:rPr lang="en-US" dirty="0" smtClean="0"/>
              <a:t>Reason. This is because he is unsure how far mathematics needs infinite divisibility. (See </a:t>
            </a:r>
            <a:r>
              <a:rPr lang="en-US" dirty="0"/>
              <a:t>the footnote</a:t>
            </a:r>
            <a:r>
              <a:rPr lang="en-US" dirty="0" smtClean="0"/>
              <a:t>.) However, Hume is not mathematically sophisticated.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smtClean="0"/>
              <a:t>Life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great </a:t>
            </a:r>
            <a:r>
              <a:rPr lang="en-US" dirty="0" err="1"/>
              <a:t>subverter</a:t>
            </a:r>
            <a:r>
              <a:rPr lang="en-US" dirty="0"/>
              <a:t> of excessive skepticism (here called “</a:t>
            </a:r>
            <a:r>
              <a:rPr lang="en-US" dirty="0" err="1"/>
              <a:t>Pyrrhonism</a:t>
            </a:r>
            <a:r>
              <a:rPr lang="en-US" dirty="0"/>
              <a:t>,” after </a:t>
            </a:r>
            <a:r>
              <a:rPr lang="en-US" dirty="0" err="1"/>
              <a:t>Pyrrho</a:t>
            </a:r>
            <a:r>
              <a:rPr lang="en-US" dirty="0"/>
              <a:t>, the original Greek skeptic) is action and the concerns of common </a:t>
            </a:r>
            <a:r>
              <a:rPr lang="en-US" dirty="0" smtClean="0"/>
              <a:t>life.</a:t>
            </a:r>
          </a:p>
          <a:p>
            <a:r>
              <a:rPr lang="en-US" dirty="0" smtClean="0"/>
              <a:t>Hume </a:t>
            </a:r>
            <a:r>
              <a:rPr lang="en-US" dirty="0"/>
              <a:t>(in effect) relies on the theoretical/practical distinction.  It may be impossible to refute skepticism on a theoretical </a:t>
            </a:r>
            <a:r>
              <a:rPr lang="en-US" dirty="0" smtClean="0"/>
              <a:t>level: so the skeptic triumphs in philosophy. But </a:t>
            </a:r>
            <a:r>
              <a:rPr lang="en-US" dirty="0"/>
              <a:t>skeptical reflections</a:t>
            </a:r>
            <a:r>
              <a:rPr lang="en-US" dirty="0" smtClean="0"/>
              <a:t> cannot </a:t>
            </a:r>
            <a:r>
              <a:rPr lang="en-US" dirty="0"/>
              <a:t>destroy anyone’s actual </a:t>
            </a:r>
            <a:r>
              <a:rPr lang="en-US" dirty="0" smtClean="0"/>
              <a:t>beliefs, or not all of them.</a:t>
            </a:r>
          </a:p>
          <a:p>
            <a:r>
              <a:rPr lang="en-US" dirty="0" smtClean="0"/>
              <a:t>Conclusion: skeptical </a:t>
            </a:r>
            <a:r>
              <a:rPr lang="en-US" dirty="0"/>
              <a:t>arguments</a:t>
            </a:r>
            <a:r>
              <a:rPr lang="en-US" dirty="0" smtClean="0"/>
              <a:t> produce transient </a:t>
            </a:r>
            <a:r>
              <a:rPr lang="en-US" dirty="0" smtClean="0"/>
              <a:t>amazement </a:t>
            </a:r>
            <a:r>
              <a:rPr lang="en-US" dirty="0" smtClean="0"/>
              <a:t>in </a:t>
            </a:r>
            <a:r>
              <a:rPr lang="en-US" dirty="0"/>
              <a:t>the </a:t>
            </a:r>
            <a:r>
              <a:rPr lang="en-US" dirty="0" smtClean="0"/>
              <a:t>study, </a:t>
            </a:r>
            <a:r>
              <a:rPr lang="en-US" dirty="0"/>
              <a:t>but</a:t>
            </a:r>
            <a:r>
              <a:rPr lang="en-US" dirty="0" smtClean="0"/>
              <a:t> their </a:t>
            </a:r>
            <a:r>
              <a:rPr lang="en-US" dirty="0"/>
              <a:t>effect</a:t>
            </a:r>
            <a:r>
              <a:rPr lang="en-US" dirty="0" smtClean="0"/>
              <a:t> does not generally carry over into common life </a:t>
            </a:r>
            <a:r>
              <a:rPr lang="en-US" dirty="0" smtClean="0"/>
              <a:t>.</a:t>
            </a:r>
          </a:p>
          <a:p>
            <a:r>
              <a:rPr lang="en-US" b="1" dirty="0" smtClean="0"/>
              <a:t>Skeptical </a:t>
            </a:r>
            <a:r>
              <a:rPr lang="en-US" b="1" dirty="0"/>
              <a:t>conclusions are irrefutable but </a:t>
            </a:r>
            <a:r>
              <a:rPr lang="en-US" b="1" dirty="0" smtClean="0"/>
              <a:t>unbelievable</a:t>
            </a:r>
            <a:r>
              <a:rPr lang="en-US" dirty="0" smtClean="0"/>
              <a:t>. (Recall Hume’s comment on Berkeley.)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Point?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chief objection to the skeptic: </a:t>
            </a:r>
            <a:r>
              <a:rPr lang="en-US" b="1" dirty="0"/>
              <a:t>what is the point</a:t>
            </a:r>
            <a:r>
              <a:rPr lang="en-US" dirty="0"/>
              <a:t> of his “curious researches”? What good can come of them?</a:t>
            </a:r>
            <a:r>
              <a:rPr lang="en-US" dirty="0" smtClean="0"/>
              <a:t>  This question had better have </a:t>
            </a:r>
            <a:r>
              <a:rPr lang="en-US" dirty="0" smtClean="0"/>
              <a:t>an answer, </a:t>
            </a:r>
            <a:r>
              <a:rPr lang="en-US" dirty="0"/>
              <a:t>since Hume himself has presented a profound and original skeptical argument concerning induction</a:t>
            </a:r>
            <a:r>
              <a:rPr lang="en-US" dirty="0" smtClean="0"/>
              <a:t>.</a:t>
            </a:r>
          </a:p>
          <a:p>
            <a:r>
              <a:rPr lang="en-US" dirty="0"/>
              <a:t>Hume introduces </a:t>
            </a:r>
            <a:r>
              <a:rPr lang="en-US" b="1" dirty="0"/>
              <a:t>mitigated skepticism</a:t>
            </a:r>
            <a:r>
              <a:rPr lang="en-US" dirty="0"/>
              <a:t>.  Mitigated skepticism is epistemological modesty. The mitigated skeptic is cautious in his reasoning, stays close to experience, and avoids entering into speculative disputes where no firm conclusions are ever established</a:t>
            </a:r>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Skeptical Therapy</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is useful to expose oneself to even the most excessive forms of consequent skepticism. Doing so has a chastening effect, inducing mitigated skepticism (a good thing, in Hume’s view)</a:t>
            </a:r>
            <a:r>
              <a:rPr lang="en-US" dirty="0" smtClean="0"/>
              <a:t>.</a:t>
            </a:r>
          </a:p>
          <a:p>
            <a:r>
              <a:rPr lang="en-US" dirty="0" smtClean="0"/>
              <a:t>Most </a:t>
            </a:r>
            <a:r>
              <a:rPr lang="en-US" dirty="0"/>
              <a:t>people tend to </a:t>
            </a:r>
            <a:r>
              <a:rPr lang="en-US" dirty="0" smtClean="0"/>
              <a:t>be </a:t>
            </a:r>
            <a:r>
              <a:rPr lang="en-US" dirty="0"/>
              <a:t>dogmatic in their </a:t>
            </a:r>
            <a:r>
              <a:rPr lang="en-US" dirty="0" smtClean="0"/>
              <a:t>opinions. Exposure </a:t>
            </a:r>
            <a:r>
              <a:rPr lang="en-US" dirty="0"/>
              <a:t>to general theoretical skepticism cures us of speculative and other unreasonable tendencies, encouraging us to stay close to common sense and its sophisticated extension, natural science</a:t>
            </a:r>
            <a:r>
              <a:rPr lang="en-US" dirty="0" smtClean="0"/>
              <a:t>.</a:t>
            </a:r>
          </a:p>
          <a:p>
            <a:r>
              <a:rPr lang="en-US" dirty="0"/>
              <a:t>W</a:t>
            </a:r>
            <a:r>
              <a:rPr lang="en-US" dirty="0" smtClean="0"/>
              <a:t>e must </a:t>
            </a:r>
            <a:r>
              <a:rPr lang="en-US" dirty="0"/>
              <a:t>be </a:t>
            </a:r>
            <a:r>
              <a:rPr lang="en-US" dirty="0" err="1"/>
              <a:t>fallibilists</a:t>
            </a:r>
            <a:r>
              <a:rPr lang="en-US" dirty="0"/>
              <a:t>: open </a:t>
            </a:r>
            <a:r>
              <a:rPr lang="en-US" dirty="0" smtClean="0"/>
              <a:t>to </a:t>
            </a:r>
            <a:r>
              <a:rPr lang="en-US" dirty="0"/>
              <a:t>correcting our beliefs in the light of further experience.</a:t>
            </a:r>
          </a:p>
          <a:p>
            <a:endParaRPr lang="en-US" dirty="0"/>
          </a:p>
          <a:p>
            <a:endParaRPr lang="en-US" dirty="0"/>
          </a:p>
        </p:txBody>
      </p:sp>
    </p:spTree>
    <p:extLst>
      <p:ext uri="{BB962C8B-B14F-4D97-AF65-F5344CB8AC3E}">
        <p14:creationId xmlns:p14="http://schemas.microsoft.com/office/powerpoint/2010/main" val="2712022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General or Critical?</a:t>
            </a:r>
            <a:endParaRPr lang="en-US" dirty="0"/>
          </a:p>
        </p:txBody>
      </p:sp>
      <p:sp>
        <p:nvSpPr>
          <p:cNvPr id="3" name="Content Placeholder 2"/>
          <p:cNvSpPr>
            <a:spLocks noGrp="1"/>
          </p:cNvSpPr>
          <p:nvPr>
            <p:ph idx="1"/>
          </p:nvPr>
        </p:nvSpPr>
        <p:spPr/>
        <p:txBody>
          <a:bodyPr>
            <a:noAutofit/>
          </a:bodyPr>
          <a:lstStyle/>
          <a:p>
            <a:r>
              <a:rPr lang="en-US" sz="2400" dirty="0" smtClean="0"/>
              <a:t>Hume’s </a:t>
            </a:r>
            <a:r>
              <a:rPr lang="en-US" sz="2400" dirty="0" smtClean="0"/>
              <a:t>discussion of metaphysical and theological issues in Sections VIII-XI of the Enquiry show that he intends to put his account of causal reasoning to critical use. Metaphysics and theology never reach any settled conclusions because the arguments that their devotees traffic in are ill-founded.</a:t>
            </a:r>
          </a:p>
          <a:p>
            <a:r>
              <a:rPr lang="en-US" sz="2400" dirty="0" smtClean="0"/>
              <a:t>This raises a problem. Hume’s skeptical doubts about causal reasoning are (a) fully general and (</a:t>
            </a:r>
            <a:r>
              <a:rPr lang="en-US" sz="2400" dirty="0" err="1" smtClean="0"/>
              <a:t>b</a:t>
            </a:r>
            <a:r>
              <a:rPr lang="en-US" sz="2400" dirty="0" smtClean="0"/>
              <a:t>) given only a skeptical solution.  </a:t>
            </a:r>
            <a:r>
              <a:rPr lang="en-US" sz="2400" i="1" dirty="0"/>
              <a:t>A</a:t>
            </a:r>
            <a:r>
              <a:rPr lang="en-US" sz="2400" i="1" dirty="0" smtClean="0"/>
              <a:t>ll </a:t>
            </a:r>
            <a:r>
              <a:rPr lang="en-US" sz="2400" dirty="0" smtClean="0"/>
              <a:t>non-deductive </a:t>
            </a:r>
            <a:r>
              <a:rPr lang="en-US" sz="2400" dirty="0" smtClean="0"/>
              <a:t>reasoning, which takes </a:t>
            </a:r>
            <a:r>
              <a:rPr lang="en-US" sz="2400" dirty="0" smtClean="0"/>
              <a:t>us beyond the deliverances of perception and </a:t>
            </a:r>
            <a:r>
              <a:rPr lang="en-US" sz="2400" dirty="0" smtClean="0"/>
              <a:t>memory, </a:t>
            </a:r>
            <a:r>
              <a:rPr lang="en-US" sz="2400" dirty="0" smtClean="0"/>
              <a:t>lacks a rational basis. It is rooted in human nature—a deep fact about human </a:t>
            </a:r>
            <a:r>
              <a:rPr lang="en-US" sz="2400" dirty="0" smtClean="0"/>
              <a:t>psychology</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Aim of Inquiry</a:t>
            </a:r>
            <a:endParaRPr lang="en-US" dirty="0"/>
          </a:p>
        </p:txBody>
      </p:sp>
      <p:sp>
        <p:nvSpPr>
          <p:cNvPr id="3" name="Content Placeholder 2"/>
          <p:cNvSpPr>
            <a:spLocks noGrp="1"/>
          </p:cNvSpPr>
          <p:nvPr>
            <p:ph idx="1"/>
          </p:nvPr>
        </p:nvSpPr>
        <p:spPr/>
        <p:txBody>
          <a:bodyPr>
            <a:noAutofit/>
          </a:bodyPr>
          <a:lstStyle/>
          <a:p>
            <a:r>
              <a:rPr lang="en-US" sz="2400" dirty="0"/>
              <a:t>Hume</a:t>
            </a:r>
            <a:r>
              <a:rPr lang="en-US" sz="2400" dirty="0" smtClean="0"/>
              <a:t> adds a </a:t>
            </a:r>
            <a:r>
              <a:rPr lang="en-US" sz="2400" dirty="0"/>
              <a:t>more theoretical argument.  Building on his distinction between relations of ideas and matters of fact and on his account of the origins of stable belief, he argues that there are only two sorts of enquiries that lead to stability and consensus in belief: mathematical investigations (the only source of significant a priori knowledge) and empirical investigations (the natural and moral sciences).  Everything else (metaphysics) is “sophistry and illusion.</a:t>
            </a:r>
            <a:r>
              <a:rPr lang="en-US" sz="2400" dirty="0" smtClean="0"/>
              <a:t>” </a:t>
            </a:r>
            <a:endParaRPr lang="en-US" sz="2400" dirty="0"/>
          </a:p>
          <a:p>
            <a:r>
              <a:rPr lang="en-US" sz="2400" dirty="0" smtClean="0"/>
              <a:t>The </a:t>
            </a:r>
            <a:r>
              <a:rPr lang="en-US" sz="2400" dirty="0" smtClean="0"/>
              <a:t>aim </a:t>
            </a:r>
            <a:r>
              <a:rPr lang="en-US" sz="2400" dirty="0"/>
              <a:t>of inquiry is not ultimate truth (from the God’s eye viewpoint) but stable and consensual </a:t>
            </a:r>
            <a:r>
              <a:rPr lang="en-US" sz="2400" dirty="0" smtClean="0"/>
              <a:t>(though also corrigible) belief on </a:t>
            </a:r>
            <a:r>
              <a:rPr lang="en-US" sz="2400" dirty="0"/>
              <a:t>the part of human </a:t>
            </a:r>
            <a:r>
              <a:rPr lang="en-US" sz="2400" dirty="0" smtClean="0"/>
              <a:t>inquirers.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Challenge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a:t>
            </a:r>
            <a:r>
              <a:rPr lang="en-US" dirty="0"/>
              <a:t>rethinking the aim of inquiry, Hume can defend a distinction between reasonable and unreasonable beliefs and forms of inference, while denying that any beliefs or procedures have a foundation in Reason (</a:t>
            </a:r>
            <a:r>
              <a:rPr lang="en-US" dirty="0" smtClean="0"/>
              <a:t>capital </a:t>
            </a:r>
            <a:r>
              <a:rPr lang="en-US" dirty="0"/>
              <a:t>‘R’)</a:t>
            </a:r>
            <a:r>
              <a:rPr lang="en-US" dirty="0" smtClean="0"/>
              <a:t>.</a:t>
            </a:r>
          </a:p>
          <a:p>
            <a:r>
              <a:rPr lang="en-US" dirty="0"/>
              <a:t>Since metaphysics, which strays to far from observation and practical concerns (the roots of “force and vivacity: in our ideas), it will never achieve this kind of stability or consensus. It can never be a </a:t>
            </a:r>
            <a:r>
              <a:rPr lang="en-US" dirty="0" smtClean="0"/>
              <a:t>science.</a:t>
            </a:r>
            <a:endParaRPr lang="en-US" dirty="0"/>
          </a:p>
          <a:p>
            <a:r>
              <a:rPr lang="en-US" dirty="0"/>
              <a:t>This is the challenge that Hume bequeathed to Kant.</a:t>
            </a:r>
          </a:p>
          <a:p>
            <a:endParaRPr lang="en-US" dirty="0"/>
          </a:p>
        </p:txBody>
      </p:sp>
    </p:spTree>
    <p:extLst>
      <p:ext uri="{BB962C8B-B14F-4D97-AF65-F5344CB8AC3E}">
        <p14:creationId xmlns:p14="http://schemas.microsoft.com/office/powerpoint/2010/main" val="41310858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Miracles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problem is </a:t>
            </a:r>
            <a:r>
              <a:rPr lang="en-US" dirty="0" smtClean="0"/>
              <a:t>evident </a:t>
            </a:r>
            <a:r>
              <a:rPr lang="en-US" dirty="0"/>
              <a:t>in Hume’s discussion of </a:t>
            </a:r>
            <a:r>
              <a:rPr lang="en-US" dirty="0" smtClean="0"/>
              <a:t>miracles.</a:t>
            </a:r>
          </a:p>
          <a:p>
            <a:r>
              <a:rPr lang="en-US" dirty="0" smtClean="0"/>
              <a:t>Hume’s discussion of miracles advances a general theory of testimony. (This erases the distinction between sacred and </a:t>
            </a:r>
            <a:r>
              <a:rPr lang="en-US" dirty="0" err="1" smtClean="0"/>
              <a:t>profance</a:t>
            </a:r>
            <a:r>
              <a:rPr lang="en-US" dirty="0" smtClean="0"/>
              <a:t> writing.)</a:t>
            </a:r>
          </a:p>
          <a:p>
            <a:r>
              <a:rPr lang="en-US" dirty="0" smtClean="0"/>
              <a:t>Hume argues that we should accept a miracle report only if the falsity of the testimony is even more improbable than the occurrence of the miraculous event. Actual miracle-reports fail this test.</a:t>
            </a:r>
          </a:p>
          <a:p>
            <a:r>
              <a:rPr lang="en-US" dirty="0" smtClean="0"/>
              <a:t>Further, miracles cannot found a ‘system of religion’ since the various systems reject each others miracles.</a:t>
            </a:r>
            <a:endParaRPr lang="en-US" dirty="0"/>
          </a:p>
        </p:txBody>
      </p:sp>
    </p:spTree>
    <p:extLst>
      <p:ext uri="{BB962C8B-B14F-4D97-AF65-F5344CB8AC3E}">
        <p14:creationId xmlns:p14="http://schemas.microsoft.com/office/powerpoint/2010/main" val="10146008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and Belief</a:t>
            </a:r>
            <a:endParaRPr lang="en-US" dirty="0"/>
          </a:p>
        </p:txBody>
      </p:sp>
      <p:sp>
        <p:nvSpPr>
          <p:cNvPr id="3" name="Content Placeholder 2"/>
          <p:cNvSpPr>
            <a:spLocks noGrp="1"/>
          </p:cNvSpPr>
          <p:nvPr>
            <p:ph idx="1"/>
          </p:nvPr>
        </p:nvSpPr>
        <p:spPr/>
        <p:txBody>
          <a:bodyPr>
            <a:normAutofit fontScale="85000" lnSpcReduction="10000"/>
          </a:bodyPr>
          <a:lstStyle/>
          <a:p>
            <a:r>
              <a:rPr lang="en-US" dirty="0"/>
              <a:t>I</a:t>
            </a:r>
            <a:r>
              <a:rPr lang="en-US" dirty="0" smtClean="0"/>
              <a:t>n </a:t>
            </a:r>
            <a:r>
              <a:rPr lang="en-US" dirty="0"/>
              <a:t>arguing for the </a:t>
            </a:r>
            <a:r>
              <a:rPr lang="en-US" i="1" dirty="0"/>
              <a:t>de facto </a:t>
            </a:r>
            <a:r>
              <a:rPr lang="en-US" dirty="0"/>
              <a:t>untrustworthiness of miracle-reports, Hume calls attention to the fact that causal reasoning is far from the only psychological influence on belief.</a:t>
            </a:r>
          </a:p>
          <a:p>
            <a:r>
              <a:rPr lang="en-US" dirty="0"/>
              <a:t>People who traffic in miracle-reports generally have an interest in convincing themselves and others of their truth: belief is strongly </a:t>
            </a:r>
            <a:r>
              <a:rPr lang="en-US" dirty="0" smtClean="0"/>
              <a:t>influenced </a:t>
            </a:r>
            <a:r>
              <a:rPr lang="en-US" dirty="0"/>
              <a:t>by </a:t>
            </a:r>
            <a:r>
              <a:rPr lang="en-US" dirty="0" smtClean="0"/>
              <a:t>bias.</a:t>
            </a:r>
          </a:p>
          <a:p>
            <a:r>
              <a:rPr lang="en-US" dirty="0" smtClean="0"/>
              <a:t>Many </a:t>
            </a:r>
            <a:r>
              <a:rPr lang="en-US" dirty="0"/>
              <a:t>people </a:t>
            </a:r>
            <a:r>
              <a:rPr lang="en-US" i="1" dirty="0"/>
              <a:t>like </a:t>
            </a:r>
            <a:r>
              <a:rPr lang="en-US" dirty="0"/>
              <a:t>tales of the wonderful and miraculous in and of themselves: again, they </a:t>
            </a:r>
            <a:r>
              <a:rPr lang="en-US" i="1" dirty="0"/>
              <a:t>want </a:t>
            </a:r>
            <a:r>
              <a:rPr lang="en-US" dirty="0"/>
              <a:t>such reports to be true</a:t>
            </a:r>
            <a:r>
              <a:rPr lang="en-US" dirty="0" smtClean="0"/>
              <a:t>.</a:t>
            </a:r>
          </a:p>
          <a:p>
            <a:r>
              <a:rPr lang="en-US" dirty="0" smtClean="0"/>
              <a:t>How can a skeptic object to any of this?</a:t>
            </a:r>
            <a:endParaRPr lang="en-US" dirty="0"/>
          </a:p>
          <a:p>
            <a:endParaRPr lang="en-US" dirty="0"/>
          </a:p>
        </p:txBody>
      </p:sp>
    </p:spTree>
    <p:extLst>
      <p:ext uri="{BB962C8B-B14F-4D97-AF65-F5344CB8AC3E}">
        <p14:creationId xmlns:p14="http://schemas.microsoft.com/office/powerpoint/2010/main" val="32956970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 as Miracle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
            </a:r>
            <a:r>
              <a:rPr lang="en-US" i="1" dirty="0"/>
              <a:t>prima facie </a:t>
            </a:r>
            <a:r>
              <a:rPr lang="en-US" dirty="0"/>
              <a:t>tension between Hume’s epistemological ends and psychological means comes out at the end of the chapter on miracles. Hume remarks:</a:t>
            </a:r>
          </a:p>
          <a:p>
            <a:pPr marL="621792">
              <a:buNone/>
            </a:pPr>
            <a:r>
              <a:rPr lang="en-US" dirty="0"/>
              <a:t>	[U]</a:t>
            </a:r>
            <a:r>
              <a:rPr lang="en-US" dirty="0" err="1"/>
              <a:t>pon</a:t>
            </a:r>
            <a:r>
              <a:rPr lang="en-US" dirty="0"/>
              <a:t> the whole, we may conclude that the Christian religion was not only at first attended with miracles, but even at this day cannot be believed without one.  Mere reason is insufficient to convince us of its veracity.  And whoever is moved by faith to assent to it is conscious of a continued miracle in his own person which subverts all the principles of his understanding and gives him a determination to believe what is most contrary to custom and experience.</a:t>
            </a:r>
          </a:p>
          <a:p>
            <a:pPr marL="461772" indent="-457200"/>
            <a:r>
              <a:rPr lang="en-US" dirty="0" smtClean="0"/>
              <a:t>This is a splendid </a:t>
            </a:r>
            <a:r>
              <a:rPr lang="en-US" dirty="0"/>
              <a:t>example of Hume’s irony. But who is the joke really </a:t>
            </a:r>
            <a:r>
              <a:rPr lang="en-US" dirty="0" smtClean="0"/>
              <a:t>on?</a:t>
            </a:r>
            <a:endParaRPr lang="en-US" dirty="0"/>
          </a:p>
        </p:txBody>
      </p:sp>
    </p:spTree>
    <p:extLst>
      <p:ext uri="{BB962C8B-B14F-4D97-AF65-F5344CB8AC3E}">
        <p14:creationId xmlns:p14="http://schemas.microsoft.com/office/powerpoint/2010/main" val="22222952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Psychology or Epistemology?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Hume’s </a:t>
            </a:r>
            <a:r>
              <a:rPr lang="en-US" dirty="0" smtClean="0"/>
              <a:t>theory of causal reasoning is meant to be both a psychological theory of how in fact humans form beliefs about matters beyond the scope of perception of memory and a normative (epistemological) standard of good </a:t>
            </a:r>
            <a:r>
              <a:rPr lang="en-US" dirty="0" smtClean="0"/>
              <a:t>reasoning.</a:t>
            </a:r>
          </a:p>
          <a:p>
            <a:r>
              <a:rPr lang="en-US" dirty="0" smtClean="0"/>
              <a:t>If </a:t>
            </a:r>
            <a:r>
              <a:rPr lang="en-US" dirty="0" smtClean="0"/>
              <a:t>it were the sole psychological mechanism for inferentially-based beliefs, there would be no belief in miracles. Since there are such beliefs, association is not the sole mechanism: there are others that “subvert” it. Hume clearly thinks they do not represent reasonable forms of inference: they subvert good reasoning.</a:t>
            </a:r>
          </a:p>
          <a:p>
            <a:pPr marL="347472"/>
            <a:r>
              <a:rPr lang="en-US" dirty="0" smtClean="0"/>
              <a:t>“Principles” seems ambiguous.  Are they psychological laws or epistemological standards?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same problem shows up in Section XI, where Hume criticizes the Argument from Design.</a:t>
            </a:r>
          </a:p>
          <a:p>
            <a:r>
              <a:rPr lang="en-US" dirty="0" smtClean="0"/>
              <a:t>Hume argues that in reasoning backwards from effect to cause, we cannot properly attribute to the cause more than is required to produce to the effect. </a:t>
            </a:r>
            <a:r>
              <a:rPr lang="en-US" dirty="0"/>
              <a:t>In conclusion, he hints that causal reasoning cannot be applied at all to a case that is necessarily unique</a:t>
            </a:r>
            <a:r>
              <a:rPr lang="en-US" dirty="0" smtClean="0"/>
              <a:t>.</a:t>
            </a:r>
          </a:p>
          <a:p>
            <a:r>
              <a:rPr lang="en-US" dirty="0" smtClean="0"/>
              <a:t>Interestingly, he notes that most people are not ‘just (i.e. proper) </a:t>
            </a:r>
            <a:r>
              <a:rPr lang="en-US" dirty="0" err="1" smtClean="0"/>
              <a:t>reasoners</a:t>
            </a:r>
            <a:r>
              <a:rPr lang="en-US" dirty="0" smtClean="0"/>
              <a:t>’ and that they are not much influenced by refined philosophical speculation. (This is central to his </a:t>
            </a:r>
            <a:r>
              <a:rPr lang="en-US" dirty="0" err="1" smtClean="0"/>
              <a:t>defence</a:t>
            </a:r>
            <a:r>
              <a:rPr lang="en-US" dirty="0" smtClean="0"/>
              <a:t> of intellectual freedom.)  But what is ‘just reasoning’ to a skeptic?</a:t>
            </a:r>
          </a:p>
        </p:txBody>
      </p:sp>
    </p:spTree>
    <p:extLst>
      <p:ext uri="{BB962C8B-B14F-4D97-AF65-F5344CB8AC3E}">
        <p14:creationId xmlns:p14="http://schemas.microsoft.com/office/powerpoint/2010/main" val="38852842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Skepticism: Theoretical versus Practical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Recall Hume’s distinction between theoretical and practical skepticism (not his terminology).  </a:t>
            </a:r>
            <a:r>
              <a:rPr lang="en-US" dirty="0"/>
              <a:t>The former is some kind of negative epistemological </a:t>
            </a:r>
            <a:r>
              <a:rPr lang="en-US" i="1" dirty="0"/>
              <a:t>thesis</a:t>
            </a:r>
            <a:r>
              <a:rPr lang="en-US" dirty="0"/>
              <a:t>: e.g. the thesis that (strictly speaking) nothing we believe amounts to knowledge, or that our fundamental epistemic procedures have no rational grounds.  The latter is an epistemic stance or attitude: e.g. that of entertaining doubts, or suspending </a:t>
            </a:r>
            <a:r>
              <a:rPr lang="en-US" dirty="0" smtClean="0"/>
              <a:t>judgment.</a:t>
            </a:r>
          </a:p>
          <a:p>
            <a:r>
              <a:rPr lang="en-US" dirty="0" smtClean="0"/>
              <a:t>At the opening of Section XII Hume says that although philosophers are outraged by skeptics, </a:t>
            </a:r>
            <a:r>
              <a:rPr lang="en-US" dirty="0"/>
              <a:t>there are no </a:t>
            </a:r>
            <a:r>
              <a:rPr lang="en-US" dirty="0" smtClean="0"/>
              <a:t>skeptics. </a:t>
            </a:r>
            <a:r>
              <a:rPr lang="en-US" dirty="0"/>
              <a:t>H</a:t>
            </a:r>
            <a:r>
              <a:rPr lang="en-US" dirty="0" smtClean="0"/>
              <a:t>e means that there are no </a:t>
            </a:r>
            <a:r>
              <a:rPr lang="en-US" dirty="0"/>
              <a:t>general</a:t>
            </a:r>
            <a:r>
              <a:rPr lang="en-US" dirty="0" smtClean="0"/>
              <a:t> practical </a:t>
            </a:r>
            <a:r>
              <a:rPr lang="en-US" dirty="0"/>
              <a:t>skeptics: i.e. there is no one who has no</a:t>
            </a:r>
            <a:r>
              <a:rPr lang="en-US" dirty="0" smtClean="0"/>
              <a:t> beliefs or next to no beliefs.</a:t>
            </a:r>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Distinctions</a:t>
            </a:r>
            <a:endParaRPr lang="en-US" dirty="0"/>
          </a:p>
        </p:txBody>
      </p:sp>
      <p:sp>
        <p:nvSpPr>
          <p:cNvPr id="3" name="Content Placeholder 2"/>
          <p:cNvSpPr>
            <a:spLocks noGrp="1"/>
          </p:cNvSpPr>
          <p:nvPr>
            <p:ph idx="1"/>
          </p:nvPr>
        </p:nvSpPr>
        <p:spPr/>
        <p:txBody>
          <a:bodyPr>
            <a:normAutofit lnSpcReduction="10000"/>
          </a:bodyPr>
          <a:lstStyle/>
          <a:p>
            <a:r>
              <a:rPr lang="en-US" dirty="0"/>
              <a:t>Hume now offers a more fine-grained classification of forms of skepticism in terms of two distinctions:</a:t>
            </a:r>
          </a:p>
          <a:p>
            <a:pPr>
              <a:buNone/>
            </a:pPr>
            <a:r>
              <a:rPr lang="en-US" dirty="0"/>
              <a:t>	(</a:t>
            </a:r>
            <a:r>
              <a:rPr lang="en-US" dirty="0" err="1"/>
              <a:t>i</a:t>
            </a:r>
            <a:r>
              <a:rPr lang="en-US" dirty="0"/>
              <a:t>) skepticism antecedent to inquiry versus consequent upon inquiry.</a:t>
            </a:r>
          </a:p>
          <a:p>
            <a:pPr>
              <a:buNone/>
            </a:pPr>
            <a:r>
              <a:rPr lang="en-US" dirty="0"/>
              <a:t>	(ii) excessive skepticism versus mitigated skepticism.</a:t>
            </a:r>
          </a:p>
          <a:p>
            <a:r>
              <a:rPr lang="en-US" dirty="0"/>
              <a:t>	These distinctions supplement the distinction between theoretical and practical.</a:t>
            </a:r>
          </a:p>
          <a:p>
            <a:endParaRPr lang="en-US" dirty="0"/>
          </a:p>
        </p:txBody>
      </p:sp>
    </p:spTree>
    <p:extLst>
      <p:ext uri="{BB962C8B-B14F-4D97-AF65-F5344CB8AC3E}">
        <p14:creationId xmlns:p14="http://schemas.microsoft.com/office/powerpoint/2010/main" val="21594029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542</TotalTime>
  <Words>1895</Words>
  <Application>Microsoft Macintosh PowerPoint</Application>
  <PresentationFormat>On-screen Show (4:3)</PresentationFormat>
  <Paragraphs>81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Hume 4</vt:lpstr>
      <vt:lpstr>Skepticism: General or Critical?</vt:lpstr>
      <vt:lpstr>Miracles</vt:lpstr>
      <vt:lpstr>Reason and Belief</vt:lpstr>
      <vt:lpstr>Belief as Miracle</vt:lpstr>
      <vt:lpstr>Psychology or Epistemology?</vt:lpstr>
      <vt:lpstr>_x0014_Theology</vt:lpstr>
      <vt:lpstr>Skepticism: Theoretical versus Practical</vt:lpstr>
      <vt:lpstr>Further Distinctions</vt:lpstr>
      <vt:lpstr>Antecedent</vt:lpstr>
      <vt:lpstr>Unfair to Descartes?</vt:lpstr>
      <vt:lpstr>Consequent: Naïve Realism</vt:lpstr>
      <vt:lpstr>Representative Realism</vt:lpstr>
      <vt:lpstr>From Representative Realism to Skepticism</vt:lpstr>
      <vt:lpstr>Conceptual Breakdown</vt:lpstr>
      <vt:lpstr>Skepticism and Reason</vt:lpstr>
      <vt:lpstr>Common Life</vt:lpstr>
      <vt:lpstr>What’s the Point?</vt:lpstr>
      <vt:lpstr>Skeptical Therapy</vt:lpstr>
      <vt:lpstr>The Aim of Inquiry</vt:lpstr>
      <vt:lpstr>Hume’s Challenge</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Hume 3</dc:title>
  <dc:creator>Michael Williams</dc:creator>
  <cp:lastModifiedBy>Michael Williams</cp:lastModifiedBy>
  <cp:revision>23</cp:revision>
  <dcterms:created xsi:type="dcterms:W3CDTF">2013-04-22T15:00:05Z</dcterms:created>
  <dcterms:modified xsi:type="dcterms:W3CDTF">2017-04-24T15:13:38Z</dcterms:modified>
</cp:coreProperties>
</file>