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3" r:id="rId7"/>
    <p:sldId id="267" r:id="rId8"/>
    <p:sldId id="270" r:id="rId9"/>
    <p:sldId id="269" r:id="rId10"/>
    <p:sldId id="264" r:id="rId11"/>
    <p:sldId id="275" r:id="rId12"/>
    <p:sldId id="266" r:id="rId13"/>
    <p:sldId id="276" r:id="rId14"/>
    <p:sldId id="277" r:id="rId15"/>
    <p:sldId id="271" r:id="rId16"/>
    <p:sldId id="278" r:id="rId17"/>
    <p:sldId id="265" r:id="rId18"/>
    <p:sldId id="272" r:id="rId19"/>
    <p:sldId id="273" r:id="rId20"/>
    <p:sldId id="268"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3" d="100"/>
          <a:sy n="123" d="100"/>
        </p:scale>
        <p:origin x="-12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2051FB-547E-5C4A-B0C6-59F3A1FD26BB}" type="datetimeFigureOut">
              <a:rPr lang="en-US" smtClean="0"/>
              <a:pPr/>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051FB-547E-5C4A-B0C6-59F3A1FD26BB}" type="datetimeFigureOut">
              <a:rPr lang="en-US" smtClean="0"/>
              <a:pPr/>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051FB-547E-5C4A-B0C6-59F3A1FD26BB}" type="datetimeFigureOut">
              <a:rPr lang="en-US" smtClean="0"/>
              <a:pPr/>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051FB-547E-5C4A-B0C6-59F3A1FD26BB}" type="datetimeFigureOut">
              <a:rPr lang="en-US" smtClean="0"/>
              <a:pPr/>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051FB-547E-5C4A-B0C6-59F3A1FD26BB}" type="datetimeFigureOut">
              <a:rPr lang="en-US" smtClean="0"/>
              <a:pPr/>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2051FB-547E-5C4A-B0C6-59F3A1FD26BB}" type="datetimeFigureOut">
              <a:rPr lang="en-US" smtClean="0"/>
              <a:pPr/>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2051FB-547E-5C4A-B0C6-59F3A1FD26BB}" type="datetimeFigureOut">
              <a:rPr lang="en-US" smtClean="0"/>
              <a:pPr/>
              <a:t>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2051FB-547E-5C4A-B0C6-59F3A1FD26BB}" type="datetimeFigureOut">
              <a:rPr lang="en-US" smtClean="0"/>
              <a:pPr/>
              <a:t>1/30/17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051FB-547E-5C4A-B0C6-59F3A1FD26BB}" type="datetimeFigureOut">
              <a:rPr lang="en-US" smtClean="0"/>
              <a:pPr/>
              <a:t>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051FB-547E-5C4A-B0C6-59F3A1FD26BB}" type="datetimeFigureOut">
              <a:rPr lang="en-US" smtClean="0"/>
              <a:pPr/>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051FB-547E-5C4A-B0C6-59F3A1FD26BB}" type="datetimeFigureOut">
              <a:rPr lang="en-US" smtClean="0"/>
              <a:pPr/>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0C0C5-6785-824B-820E-03FCFF0481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051FB-547E-5C4A-B0C6-59F3A1FD26BB}" type="datetimeFigureOut">
              <a:rPr lang="en-US" smtClean="0"/>
              <a:pPr/>
              <a:t>1/30/17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C0C5-6785-824B-820E-03FCFF048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History of Modern Philosophy</a:t>
            </a:r>
            <a:endParaRPr lang="en-US" dirty="0"/>
          </a:p>
        </p:txBody>
      </p:sp>
      <p:sp>
        <p:nvSpPr>
          <p:cNvPr id="3" name="Subtitle 2"/>
          <p:cNvSpPr>
            <a:spLocks noGrp="1"/>
          </p:cNvSpPr>
          <p:nvPr>
            <p:ph type="subTitle" idx="1"/>
          </p:nvPr>
        </p:nvSpPr>
        <p:spPr/>
        <p:txBody>
          <a:bodyPr/>
          <a:lstStyle/>
          <a:p>
            <a:r>
              <a:rPr lang="en-US" dirty="0" smtClean="0"/>
              <a:t> A New World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Aristotle: Substance, Form, Essence</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dirty="0" smtClean="0"/>
              <a:t>Form </a:t>
            </a:r>
            <a:r>
              <a:rPr lang="en-US" i="1" dirty="0"/>
              <a:t>versus</a:t>
            </a:r>
            <a:r>
              <a:rPr lang="en-US" dirty="0"/>
              <a:t> matter. What exists primarily is the individual substance: a combination of matter and </a:t>
            </a:r>
            <a:r>
              <a:rPr lang="en-US" dirty="0" smtClean="0"/>
              <a:t>form.</a:t>
            </a:r>
            <a:endParaRPr lang="en-US" dirty="0"/>
          </a:p>
          <a:p>
            <a:r>
              <a:rPr lang="en-US" i="1" dirty="0" smtClean="0"/>
              <a:t>Pace</a:t>
            </a:r>
            <a:r>
              <a:rPr lang="en-US" dirty="0" smtClean="0"/>
              <a:t> Plato, forms </a:t>
            </a:r>
            <a:r>
              <a:rPr lang="en-US" dirty="0"/>
              <a:t>exist only as exemplified by substances. </a:t>
            </a:r>
            <a:endParaRPr lang="en-US" dirty="0" smtClean="0"/>
          </a:p>
          <a:p>
            <a:r>
              <a:rPr lang="en-US" dirty="0" smtClean="0"/>
              <a:t>While </a:t>
            </a:r>
            <a:r>
              <a:rPr lang="en-US" dirty="0"/>
              <a:t>the form/matter distinction is often relative (down to the four elements), we </a:t>
            </a:r>
            <a:r>
              <a:rPr lang="en-US" dirty="0" err="1" smtClean="0"/>
              <a:t>candistinguish</a:t>
            </a:r>
            <a:r>
              <a:rPr lang="en-US" dirty="0" smtClean="0"/>
              <a:t> </a:t>
            </a:r>
            <a:r>
              <a:rPr lang="en-US" dirty="0"/>
              <a:t>a “prime matter” as that which is ultimately formed (though never found separately).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Essences and Accidents</a:t>
            </a:r>
            <a:endParaRPr lang="en-US" dirty="0"/>
          </a:p>
        </p:txBody>
      </p:sp>
      <p:sp>
        <p:nvSpPr>
          <p:cNvPr id="3" name="Content Placeholder 2"/>
          <p:cNvSpPr>
            <a:spLocks noGrp="1"/>
          </p:cNvSpPr>
          <p:nvPr>
            <p:ph idx="1"/>
          </p:nvPr>
        </p:nvSpPr>
        <p:spPr/>
        <p:txBody>
          <a:bodyPr>
            <a:normAutofit lnSpcReduction="10000"/>
          </a:bodyPr>
          <a:lstStyle/>
          <a:p>
            <a:r>
              <a:rPr lang="en-US" dirty="0" smtClean="0"/>
              <a:t>Some </a:t>
            </a:r>
            <a:r>
              <a:rPr lang="en-US" dirty="0"/>
              <a:t>forms are more important than others</a:t>
            </a:r>
            <a:r>
              <a:rPr lang="en-US" dirty="0" smtClean="0"/>
              <a:t>.</a:t>
            </a:r>
          </a:p>
          <a:p>
            <a:r>
              <a:rPr lang="en-US" dirty="0" smtClean="0"/>
              <a:t>A </a:t>
            </a:r>
            <a:r>
              <a:rPr lang="en-US" dirty="0"/>
              <a:t>substance’s </a:t>
            </a:r>
            <a:r>
              <a:rPr lang="en-US" i="1" dirty="0"/>
              <a:t>essential</a:t>
            </a:r>
            <a:r>
              <a:rPr lang="en-US" dirty="0"/>
              <a:t> properties are those it cannot lose without ceasing to </a:t>
            </a:r>
            <a:r>
              <a:rPr lang="en-US" dirty="0" smtClean="0"/>
              <a:t>exist.</a:t>
            </a:r>
          </a:p>
          <a:p>
            <a:r>
              <a:rPr lang="en-US" dirty="0" err="1" smtClean="0"/>
              <a:t>Acccidental</a:t>
            </a:r>
            <a:r>
              <a:rPr lang="en-US" dirty="0" smtClean="0"/>
              <a:t> properties can come </a:t>
            </a:r>
            <a:r>
              <a:rPr lang="en-US" dirty="0"/>
              <a:t>and </a:t>
            </a:r>
            <a:r>
              <a:rPr lang="en-US" dirty="0" smtClean="0"/>
              <a:t>go without compromising a substance’s identity</a:t>
            </a:r>
          </a:p>
          <a:p>
            <a:r>
              <a:rPr lang="en-US" dirty="0" smtClean="0"/>
              <a:t>Socrates </a:t>
            </a:r>
            <a:r>
              <a:rPr lang="en-US" dirty="0"/>
              <a:t>is </a:t>
            </a:r>
            <a:r>
              <a:rPr lang="en-US" dirty="0" smtClean="0"/>
              <a:t>human as long as he lives. </a:t>
            </a:r>
            <a:r>
              <a:rPr lang="en-US" dirty="0"/>
              <a:t>But he can be short (as a child) and tall (as an adult</a:t>
            </a:r>
            <a:r>
              <a:rPr lang="en-US" dirty="0" smtClean="0"/>
              <a:t>), hungry (before dinner) and replete afterwards.</a:t>
            </a:r>
            <a:endParaRPr lang="en-US" dirty="0"/>
          </a:p>
          <a:p>
            <a:endParaRPr lang="en-US" dirty="0"/>
          </a:p>
        </p:txBody>
      </p:sp>
    </p:spTree>
    <p:extLst>
      <p:ext uri="{BB962C8B-B14F-4D97-AF65-F5344CB8AC3E}">
        <p14:creationId xmlns:p14="http://schemas.microsoft.com/office/powerpoint/2010/main" val="183639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a:t>
            </a:r>
            <a:r>
              <a:rPr lang="en-US" dirty="0"/>
              <a:t> </a:t>
            </a:r>
            <a:r>
              <a:rPr lang="en-US" dirty="0" smtClean="0"/>
              <a:t>and Cause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a:r>
            <a:r>
              <a:rPr lang="en-US" dirty="0"/>
              <a:t>Nature” (in the </a:t>
            </a:r>
            <a:r>
              <a:rPr lang="en-US" i="1" dirty="0"/>
              <a:t>Physics</a:t>
            </a:r>
            <a:r>
              <a:rPr lang="en-US" dirty="0"/>
              <a:t>): “a source or cause of being moved and of being at rest in that to which it belongs primarily, in virtue of itself and not in virtue of a concomitant attribute.</a:t>
            </a:r>
            <a:r>
              <a:rPr lang="en-US" dirty="0" smtClean="0"/>
              <a:t>”</a:t>
            </a:r>
          </a:p>
          <a:p>
            <a:r>
              <a:rPr lang="en-US" dirty="0" smtClean="0"/>
              <a:t>Nature </a:t>
            </a:r>
            <a:r>
              <a:rPr lang="en-US" dirty="0"/>
              <a:t>is thus an </a:t>
            </a:r>
            <a:r>
              <a:rPr lang="en-US" i="1" dirty="0"/>
              <a:t>inner</a:t>
            </a:r>
            <a:r>
              <a:rPr lang="en-US" dirty="0"/>
              <a:t> principle of change (a biological model)</a:t>
            </a:r>
            <a:r>
              <a:rPr lang="en-US" dirty="0" smtClean="0"/>
              <a:t>.</a:t>
            </a:r>
          </a:p>
          <a:p>
            <a:r>
              <a:rPr lang="en-US" dirty="0" smtClean="0"/>
              <a:t>Note, in the emerging mechanical conception of the material world, bodies transmit and thus conserve motion (e.g. by collision) but are intrinsically inactive.</a:t>
            </a:r>
          </a:p>
          <a:p>
            <a:pPr marL="0" indent="0">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and Actual</a:t>
            </a:r>
            <a:endParaRPr lang="en-US" dirty="0"/>
          </a:p>
        </p:txBody>
      </p:sp>
      <p:sp>
        <p:nvSpPr>
          <p:cNvPr id="3" name="Content Placeholder 2"/>
          <p:cNvSpPr>
            <a:spLocks noGrp="1"/>
          </p:cNvSpPr>
          <p:nvPr>
            <p:ph idx="1"/>
          </p:nvPr>
        </p:nvSpPr>
        <p:spPr/>
        <p:txBody>
          <a:bodyPr>
            <a:normAutofit/>
          </a:bodyPr>
          <a:lstStyle/>
          <a:p>
            <a:r>
              <a:rPr lang="en-US" dirty="0"/>
              <a:t>Potentiality versus Actuality. Through its nature, a substance </a:t>
            </a:r>
            <a:r>
              <a:rPr lang="en-US" dirty="0" smtClean="0"/>
              <a:t>actualizes </a:t>
            </a:r>
            <a:r>
              <a:rPr lang="en-US" dirty="0"/>
              <a:t>its potential: becomes most fully what it is</a:t>
            </a:r>
            <a:r>
              <a:rPr lang="en-US" dirty="0" smtClean="0"/>
              <a:t>.</a:t>
            </a:r>
          </a:p>
          <a:p>
            <a:r>
              <a:rPr lang="en-US" dirty="0" smtClean="0"/>
              <a:t>Each substance has its distinctive potential, according to its nature. Given favorable circumstances, an acorn will grow into an oak tree. It won’t (can’t) grow into a beech </a:t>
            </a:r>
            <a:r>
              <a:rPr lang="en-US" dirty="0" smtClean="0"/>
              <a:t>or </a:t>
            </a:r>
            <a:r>
              <a:rPr lang="en-US" dirty="0" smtClean="0"/>
              <a:t>a </a:t>
            </a:r>
            <a:r>
              <a:rPr lang="en-US" dirty="0" smtClean="0"/>
              <a:t>cat.</a:t>
            </a:r>
            <a:endParaRPr lang="en-US" dirty="0"/>
          </a:p>
        </p:txBody>
      </p:sp>
    </p:spTree>
    <p:extLst>
      <p:ext uri="{BB962C8B-B14F-4D97-AF65-F5344CB8AC3E}">
        <p14:creationId xmlns:p14="http://schemas.microsoft.com/office/powerpoint/2010/main" val="268706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Four ‘Causes’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Understanding “motion” (change) requires understanding causes. </a:t>
            </a:r>
            <a:r>
              <a:rPr lang="en-US" dirty="0" smtClean="0"/>
              <a:t>Aristotle distinguishes four ‘causes’. Think of them as ‘</a:t>
            </a:r>
            <a:r>
              <a:rPr lang="en-US" dirty="0" err="1" smtClean="0"/>
              <a:t>becauses</a:t>
            </a:r>
            <a:r>
              <a:rPr lang="en-US" dirty="0" smtClean="0"/>
              <a:t>’: answers </a:t>
            </a:r>
            <a:r>
              <a:rPr lang="en-US" dirty="0" smtClean="0"/>
              <a:t>to “</a:t>
            </a:r>
            <a:r>
              <a:rPr lang="en-US" dirty="0"/>
              <a:t>Why?” </a:t>
            </a:r>
            <a:r>
              <a:rPr lang="en-US" dirty="0" smtClean="0"/>
              <a:t>questions</a:t>
            </a:r>
            <a:endParaRPr lang="en-US" dirty="0"/>
          </a:p>
          <a:p>
            <a:pPr marL="514350" indent="-514350">
              <a:buFont typeface="+mj-lt"/>
              <a:buAutoNum type="arabicPeriod"/>
            </a:pPr>
            <a:r>
              <a:rPr lang="en-US" dirty="0" smtClean="0"/>
              <a:t>Material cause. What is a substance made of (its matter)?</a:t>
            </a:r>
          </a:p>
          <a:p>
            <a:pPr marL="514350" indent="-514350">
              <a:buFont typeface="+mj-lt"/>
              <a:buAutoNum type="arabicPeriod"/>
            </a:pPr>
            <a:r>
              <a:rPr lang="en-US" dirty="0" smtClean="0"/>
              <a:t>Formal cause. How is the matter shaped or formed?</a:t>
            </a:r>
          </a:p>
          <a:p>
            <a:pPr marL="514350" indent="-514350">
              <a:buFont typeface="+mj-lt"/>
              <a:buAutoNum type="arabicPeriod"/>
            </a:pPr>
            <a:r>
              <a:rPr lang="en-US" dirty="0" smtClean="0"/>
              <a:t>Efficient Cause. What triggered the process (the coming-to-be of the substance)?</a:t>
            </a:r>
          </a:p>
          <a:p>
            <a:pPr marL="514350" indent="-514350">
              <a:buFont typeface="+mj-lt"/>
              <a:buAutoNum type="arabicPeriod"/>
            </a:pPr>
            <a:r>
              <a:rPr lang="en-US" dirty="0" smtClean="0"/>
              <a:t>Final Cause. What is the end-state towards which the process is heading (e.g. the substance’s full development)? </a:t>
            </a:r>
            <a:r>
              <a:rPr lang="en-US" dirty="0"/>
              <a:t>Final causation is related to purpose or goal (</a:t>
            </a:r>
            <a:r>
              <a:rPr lang="en-US" i="1" dirty="0" err="1"/>
              <a:t>telos</a:t>
            </a:r>
            <a:r>
              <a:rPr lang="en-US" dirty="0"/>
              <a:t>): it involves teleological explanation. </a:t>
            </a:r>
            <a:endParaRPr lang="en-US" dirty="0" smtClean="0"/>
          </a:p>
          <a:p>
            <a:endParaRPr lang="en-US" dirty="0"/>
          </a:p>
        </p:txBody>
      </p:sp>
    </p:spTree>
    <p:extLst>
      <p:ext uri="{BB962C8B-B14F-4D97-AF65-F5344CB8AC3E}">
        <p14:creationId xmlns:p14="http://schemas.microsoft.com/office/powerpoint/2010/main" val="243005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NB.</a:t>
            </a:r>
            <a:r>
              <a:rPr lang="en-US" dirty="0"/>
              <a:t> </a:t>
            </a:r>
            <a:r>
              <a:rPr lang="en-US" dirty="0" smtClean="0"/>
              <a:t>“</a:t>
            </a:r>
            <a:r>
              <a:rPr lang="en-US" dirty="0"/>
              <a:t>Motion” </a:t>
            </a:r>
            <a:r>
              <a:rPr lang="en-US" dirty="0" smtClean="0"/>
              <a:t>is change in general. It is </a:t>
            </a:r>
            <a:r>
              <a:rPr lang="en-US" dirty="0"/>
              <a:t>not restricted to </a:t>
            </a:r>
            <a:r>
              <a:rPr lang="en-US" i="1" dirty="0" smtClean="0"/>
              <a:t>locomotion</a:t>
            </a:r>
            <a:r>
              <a:rPr lang="en-US" dirty="0" smtClean="0"/>
              <a:t> (change of place).</a:t>
            </a:r>
          </a:p>
          <a:p>
            <a:r>
              <a:rPr lang="en-US" dirty="0" smtClean="0"/>
              <a:t>In Aristotle, there </a:t>
            </a:r>
            <a:r>
              <a:rPr lang="en-US" dirty="0"/>
              <a:t>is final causation even in </a:t>
            </a:r>
            <a:r>
              <a:rPr lang="en-US" dirty="0" smtClean="0"/>
              <a:t>the </a:t>
            </a:r>
            <a:r>
              <a:rPr lang="en-US" dirty="0"/>
              <a:t>physics of </a:t>
            </a:r>
            <a:r>
              <a:rPr lang="en-US" dirty="0" smtClean="0"/>
              <a:t>(loco)motion</a:t>
            </a:r>
            <a:r>
              <a:rPr lang="en-US" dirty="0"/>
              <a:t>. </a:t>
            </a:r>
            <a:r>
              <a:rPr lang="en-US" dirty="0" smtClean="0"/>
              <a:t>The heavenly bodies move naturally in </a:t>
            </a:r>
            <a:r>
              <a:rPr lang="en-US" dirty="0" smtClean="0"/>
              <a:t>circles.</a:t>
            </a:r>
          </a:p>
          <a:p>
            <a:r>
              <a:rPr lang="en-US" dirty="0" smtClean="0"/>
              <a:t>Below </a:t>
            </a:r>
            <a:r>
              <a:rPr lang="en-US" dirty="0"/>
              <a:t>the sphere of the moon, </a:t>
            </a:r>
            <a:r>
              <a:rPr lang="en-US" dirty="0" smtClean="0"/>
              <a:t>displaced objects </a:t>
            </a:r>
            <a:r>
              <a:rPr lang="en-US" dirty="0"/>
              <a:t>seek their natural place. All other motion is “violent” (i.e. imposed)</a:t>
            </a:r>
            <a:r>
              <a:rPr lang="en-US" dirty="0" smtClean="0"/>
              <a:t>.</a:t>
            </a:r>
            <a:endParaRPr lang="en-US" dirty="0"/>
          </a:p>
          <a:p>
            <a:r>
              <a:rPr lang="en-US" dirty="0" smtClean="0"/>
              <a:t>Aristotle had difficulty accounting for </a:t>
            </a:r>
            <a:r>
              <a:rPr lang="en-US" i="1" dirty="0" smtClean="0"/>
              <a:t>projectile</a:t>
            </a:r>
            <a:r>
              <a:rPr lang="en-US" dirty="0" smtClean="0"/>
              <a:t> motion.</a:t>
            </a:r>
          </a:p>
        </p:txBody>
      </p:sp>
    </p:spTree>
    <p:extLst>
      <p:ext uri="{BB962C8B-B14F-4D97-AF65-F5344CB8AC3E}">
        <p14:creationId xmlns:p14="http://schemas.microsoft.com/office/powerpoint/2010/main" val="34383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 in Early Modern Physics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a:t>
            </a:r>
            <a:r>
              <a:rPr lang="en-US" dirty="0" smtClean="0"/>
              <a:t>n early modern </a:t>
            </a:r>
            <a:r>
              <a:rPr lang="en-US" dirty="0"/>
              <a:t>physics, locomotion becomes fundamental. (“The </a:t>
            </a:r>
            <a:r>
              <a:rPr lang="en-US" dirty="0" err="1"/>
              <a:t>Mechanisation</a:t>
            </a:r>
            <a:r>
              <a:rPr lang="en-US" dirty="0"/>
              <a:t> of the World-Picture.</a:t>
            </a:r>
            <a:r>
              <a:rPr lang="en-US" dirty="0" smtClean="0"/>
              <a:t>”)</a:t>
            </a:r>
            <a:endParaRPr lang="en-US" dirty="0"/>
          </a:p>
          <a:p>
            <a:r>
              <a:rPr lang="en-US" dirty="0" smtClean="0"/>
              <a:t>The “Mechanical Philosophy” revives Greek atomism. Change in the material world is to be explained in terms of matter and motion: </a:t>
            </a:r>
            <a:r>
              <a:rPr lang="en-US" dirty="0" smtClean="0"/>
              <a:t>interactions of “</a:t>
            </a:r>
            <a:r>
              <a:rPr lang="en-US" dirty="0" smtClean="0"/>
              <a:t>corpuscles” (elementary particles).</a:t>
            </a:r>
          </a:p>
          <a:p>
            <a:r>
              <a:rPr lang="en-US" dirty="0"/>
              <a:t>A</a:t>
            </a:r>
            <a:r>
              <a:rPr lang="en-US" dirty="0" smtClean="0"/>
              <a:t>ll physical causation </a:t>
            </a:r>
            <a:r>
              <a:rPr lang="en-US" dirty="0" smtClean="0"/>
              <a:t>is efficient </a:t>
            </a:r>
            <a:r>
              <a:rPr lang="en-US" dirty="0" smtClean="0"/>
              <a:t>causation. No </a:t>
            </a:r>
            <a:r>
              <a:rPr lang="en-US" dirty="0"/>
              <a:t>p</a:t>
            </a:r>
            <a:r>
              <a:rPr lang="en-US" dirty="0" smtClean="0"/>
              <a:t>urpose (</a:t>
            </a:r>
            <a:r>
              <a:rPr lang="en-US" dirty="0" smtClean="0"/>
              <a:t>final </a:t>
            </a:r>
            <a:r>
              <a:rPr lang="en-US" dirty="0" smtClean="0"/>
              <a:t>causation) in Nature</a:t>
            </a:r>
            <a:r>
              <a:rPr lang="en-US" dirty="0"/>
              <a:t>.</a:t>
            </a:r>
          </a:p>
          <a:p>
            <a:endParaRPr lang="en-US" dirty="0" smtClean="0"/>
          </a:p>
          <a:p>
            <a:endParaRPr lang="en-US" dirty="0"/>
          </a:p>
          <a:p>
            <a:endParaRPr lang="en-US" dirty="0"/>
          </a:p>
        </p:txBody>
      </p:sp>
    </p:spTree>
    <p:extLst>
      <p:ext uri="{BB962C8B-B14F-4D97-AF65-F5344CB8AC3E}">
        <p14:creationId xmlns:p14="http://schemas.microsoft.com/office/powerpoint/2010/main" val="278013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 Aristotle, </a:t>
            </a:r>
            <a:r>
              <a:rPr lang="en-US" dirty="0"/>
              <a:t>k</a:t>
            </a:r>
            <a:r>
              <a:rPr lang="en-US" dirty="0" smtClean="0"/>
              <a:t>nowledge </a:t>
            </a:r>
            <a:r>
              <a:rPr lang="en-US" dirty="0"/>
              <a:t>begins with particulars presented to the senses. The </a:t>
            </a:r>
            <a:r>
              <a:rPr lang="en-US" dirty="0" smtClean="0"/>
              <a:t>senses </a:t>
            </a:r>
            <a:r>
              <a:rPr lang="en-US" dirty="0"/>
              <a:t>(and ultimately the rational mind) receives the form (but not the matter) of the apprehended particular. </a:t>
            </a:r>
            <a:r>
              <a:rPr lang="en-US" dirty="0" smtClean="0"/>
              <a:t>This </a:t>
            </a:r>
            <a:r>
              <a:rPr lang="en-US" dirty="0"/>
              <a:t>is sometimes called a “</a:t>
            </a:r>
            <a:r>
              <a:rPr lang="en-US" dirty="0" err="1"/>
              <a:t>hylomorphic</a:t>
            </a:r>
            <a:r>
              <a:rPr lang="en-US" dirty="0" smtClean="0"/>
              <a:t>” (matter-form) </a:t>
            </a:r>
            <a:r>
              <a:rPr lang="en-US" dirty="0"/>
              <a:t>theory of </a:t>
            </a:r>
            <a:r>
              <a:rPr lang="en-US" dirty="0" smtClean="0"/>
              <a:t>perception.</a:t>
            </a:r>
          </a:p>
          <a:p>
            <a:r>
              <a:rPr lang="en-US" dirty="0" smtClean="0"/>
              <a:t>As capable </a:t>
            </a:r>
            <a:r>
              <a:rPr lang="en-US" dirty="0"/>
              <a:t>of taking on any </a:t>
            </a:r>
            <a:r>
              <a:rPr lang="en-US" dirty="0" smtClean="0"/>
              <a:t>form, the </a:t>
            </a:r>
            <a:r>
              <a:rPr lang="en-US" dirty="0"/>
              <a:t>rational intellect must be </a:t>
            </a:r>
            <a:r>
              <a:rPr lang="en-US" dirty="0" smtClean="0"/>
              <a:t>immaterial</a:t>
            </a:r>
            <a:r>
              <a:rPr lang="en-US" dirty="0" smtClean="0"/>
              <a:t>.</a:t>
            </a:r>
          </a:p>
          <a:p>
            <a:r>
              <a:rPr lang="en-US" dirty="0" smtClean="0"/>
              <a:t>“</a:t>
            </a:r>
            <a:r>
              <a:rPr lang="en-US" dirty="0"/>
              <a:t>Abstraction” or “induction” takes us to general </a:t>
            </a:r>
            <a:r>
              <a:rPr lang="en-US" dirty="0" smtClean="0"/>
              <a:t>concepts.</a:t>
            </a:r>
          </a:p>
          <a:p>
            <a:r>
              <a:rPr lang="en-US" dirty="0" smtClean="0"/>
              <a:t>Intuitively grasped logical relations between concepts yields primary premises</a:t>
            </a:r>
            <a:r>
              <a:rPr lang="en-US" dirty="0"/>
              <a:t> </a:t>
            </a:r>
            <a:r>
              <a:rPr lang="en-US" dirty="0" smtClean="0"/>
              <a:t>(axioms)</a:t>
            </a:r>
            <a:r>
              <a:rPr lang="en-US" dirty="0" smtClean="0"/>
              <a:t>.</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Understanding, Logic</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Having furnished our mind with first principles, we proceed </a:t>
            </a:r>
            <a:r>
              <a:rPr lang="en-US" dirty="0"/>
              <a:t>by “deduction” to infer their consequences.  This is </a:t>
            </a:r>
            <a:r>
              <a:rPr lang="en-US" dirty="0" smtClean="0"/>
              <a:t>science (</a:t>
            </a:r>
            <a:r>
              <a:rPr lang="en-US" i="1" dirty="0" err="1" smtClean="0"/>
              <a:t>scientia</a:t>
            </a:r>
            <a:r>
              <a:rPr lang="en-US" dirty="0" smtClean="0"/>
              <a:t>): </a:t>
            </a:r>
            <a:r>
              <a:rPr lang="en-US" dirty="0"/>
              <a:t>it brings both certainty and </a:t>
            </a:r>
            <a:r>
              <a:rPr lang="en-US" dirty="0" smtClean="0"/>
              <a:t>understanding.</a:t>
            </a:r>
          </a:p>
          <a:p>
            <a:r>
              <a:rPr lang="en-US" dirty="0"/>
              <a:t>W</a:t>
            </a:r>
            <a:r>
              <a:rPr lang="en-US" dirty="0" smtClean="0"/>
              <a:t>e </a:t>
            </a:r>
            <a:r>
              <a:rPr lang="en-US" dirty="0" smtClean="0"/>
              <a:t>don’t just grasp facts (</a:t>
            </a:r>
            <a:r>
              <a:rPr lang="en-US" i="1" dirty="0" err="1" smtClean="0"/>
              <a:t>cognitio</a:t>
            </a:r>
            <a:r>
              <a:rPr lang="en-US" dirty="0" smtClean="0"/>
              <a:t>), we see why things </a:t>
            </a:r>
            <a:r>
              <a:rPr lang="en-US" i="1" dirty="0" smtClean="0"/>
              <a:t>must</a:t>
            </a:r>
            <a:r>
              <a:rPr lang="en-US" dirty="0" smtClean="0"/>
              <a:t> be as they are.</a:t>
            </a:r>
            <a:endParaRPr lang="en-US" dirty="0"/>
          </a:p>
          <a:p>
            <a:r>
              <a:rPr lang="en-US" dirty="0"/>
              <a:t>Deduction is formalized by the theory of syllogisms (the first attempt at formal logic).</a:t>
            </a:r>
          </a:p>
          <a:p>
            <a:r>
              <a:rPr lang="en-US" dirty="0"/>
              <a:t>When early modern philosophers express hostility to “logic”, their target is Aristotelian syllogistic. Such logic is (perhaps) good for </a:t>
            </a:r>
            <a:r>
              <a:rPr lang="en-US" i="1" dirty="0"/>
              <a:t>systematically laying out what we already know</a:t>
            </a:r>
            <a:r>
              <a:rPr lang="en-US" dirty="0"/>
              <a:t>, but useless for discovering new truths.</a:t>
            </a:r>
          </a:p>
          <a:p>
            <a:endParaRPr lang="en-US" dirty="0"/>
          </a:p>
        </p:txBody>
      </p:sp>
    </p:spTree>
    <p:extLst>
      <p:ext uri="{BB962C8B-B14F-4D97-AF65-F5344CB8AC3E}">
        <p14:creationId xmlns:p14="http://schemas.microsoft.com/office/powerpoint/2010/main" val="4147696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Agenda: Metaphysics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place of  mind in a mechanical world (the Mind-Body Problem)</a:t>
            </a:r>
            <a:r>
              <a:rPr lang="en-US" dirty="0" smtClean="0"/>
              <a:t>. (</a:t>
            </a:r>
            <a:r>
              <a:rPr lang="en-US" dirty="0" err="1" smtClean="0"/>
              <a:t>i</a:t>
            </a:r>
            <a:r>
              <a:rPr lang="en-US" dirty="0" smtClean="0"/>
              <a:t>) How can distinct substances (intelligibly) interact? (ii) </a:t>
            </a:r>
            <a:r>
              <a:rPr lang="en-US" dirty="0" smtClean="0"/>
              <a:t>Is thought just a mechanical process?  (iii) How </a:t>
            </a:r>
            <a:r>
              <a:rPr lang="en-US" dirty="0" smtClean="0"/>
              <a:t>can a world of matter and motion give rise to the rich phenomenology of colors, sounds, etc.</a:t>
            </a:r>
            <a:endParaRPr lang="en-US" dirty="0"/>
          </a:p>
          <a:p>
            <a:r>
              <a:rPr lang="en-US" dirty="0" smtClean="0"/>
              <a:t>Determinism. </a:t>
            </a:r>
            <a:r>
              <a:rPr lang="en-US" dirty="0"/>
              <a:t>(Cf. Predestination.</a:t>
            </a:r>
            <a:r>
              <a:rPr lang="en-US" dirty="0" smtClean="0"/>
              <a:t>) How does free will fit into a mechanical world. Or is freedom an illusion? And if so, what becomes of moral responsibility?</a:t>
            </a:r>
          </a:p>
          <a:p>
            <a:r>
              <a:rPr lang="en-US" dirty="0" smtClean="0"/>
              <a:t>The </a:t>
            </a:r>
            <a:r>
              <a:rPr lang="en-US" dirty="0"/>
              <a:t>place of value in a world of fact. </a:t>
            </a:r>
            <a:r>
              <a:rPr lang="en-US" dirty="0" smtClean="0"/>
              <a:t>More generally, living in a world devoid of meaning (</a:t>
            </a:r>
            <a:r>
              <a:rPr lang="en-US" dirty="0"/>
              <a:t>P</a:t>
            </a:r>
            <a:r>
              <a:rPr lang="en-US" dirty="0" smtClean="0"/>
              <a:t>ascal).</a:t>
            </a:r>
            <a:endParaRPr lang="en-US" dirty="0"/>
          </a:p>
          <a:p>
            <a:r>
              <a:rPr lang="en-US" dirty="0" smtClean="0"/>
              <a:t>Each problem involves the </a:t>
            </a:r>
            <a:r>
              <a:rPr lang="en-US" dirty="0"/>
              <a:t>notion of “cause.”</a:t>
            </a:r>
          </a:p>
          <a:p>
            <a:pPr marL="0" indent="0">
              <a:buNone/>
            </a:pPr>
            <a:endParaRPr lang="en-US" dirty="0" smtClean="0"/>
          </a:p>
          <a:p>
            <a:pPr>
              <a:buNone/>
            </a:pPr>
            <a:r>
              <a:rPr lang="en-US" dirty="0"/>
              <a:t>	</a:t>
            </a:r>
          </a:p>
        </p:txBody>
      </p:sp>
    </p:spTree>
    <p:extLst>
      <p:ext uri="{BB962C8B-B14F-4D97-AF65-F5344CB8AC3E}">
        <p14:creationId xmlns:p14="http://schemas.microsoft.com/office/powerpoint/2010/main" val="321600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Wilfrid</a:t>
            </a:r>
            <a:r>
              <a:rPr lang="en-US" dirty="0" smtClean="0"/>
              <a:t> Sellars: “The aim of philosophy, abstractly considered, is to understand how things in the broadest possible sense of the term hang together in the broadest possible sense of the term.” “Understanding” means reflective understanding, not mere know-how..</a:t>
            </a:r>
          </a:p>
          <a:p>
            <a:r>
              <a:rPr lang="en-US" dirty="0" smtClean="0"/>
              <a:t>“[T]he philosopher is confronted not by one complex many dimension picture, the unity of which, such as it it, he must come to appreciate; but by two pictures of essentially the same order of complexity, each of which purports to be a complete picture of man-in-the-world”: the Manifest and Scientific Images.</a:t>
            </a:r>
          </a:p>
          <a:p>
            <a:r>
              <a:rPr lang="en-US" dirty="0" smtClean="0"/>
              <a:t>More or less, this amounts </a:t>
            </a:r>
            <a:r>
              <a:rPr lang="en-US" dirty="0" smtClean="0"/>
              <a:t>to the seeming clash </a:t>
            </a:r>
            <a:r>
              <a:rPr lang="en-US" dirty="0" smtClean="0"/>
              <a:t>philosophies that spring from a “common-sense” understanding of the world and apparent threats to that understanding arising from modern science: in our period, physics. (Evolution comes later.)</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Agenda: Epistemology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Problem of the Criterion and the New Science: is all this newfangled stuff just one more opinion? (Montaigne.</a:t>
            </a:r>
            <a:r>
              <a:rPr lang="en-US" dirty="0" smtClean="0"/>
              <a:t>) Why </a:t>
            </a:r>
            <a:r>
              <a:rPr lang="en-US" dirty="0" smtClean="0"/>
              <a:t>believe any of it?</a:t>
            </a:r>
            <a:endParaRPr lang="en-US" dirty="0" smtClean="0"/>
          </a:p>
          <a:p>
            <a:r>
              <a:rPr lang="en-US" dirty="0" smtClean="0"/>
              <a:t>Why did the emergence of natural science (which promises power of Nature) take so long? What is the proper method for scientific discovery?</a:t>
            </a:r>
          </a:p>
          <a:p>
            <a:r>
              <a:rPr lang="en-US" dirty="0" smtClean="0"/>
              <a:t>The </a:t>
            </a:r>
            <a:r>
              <a:rPr lang="en-US" dirty="0"/>
              <a:t>outrageousness of </a:t>
            </a:r>
            <a:r>
              <a:rPr lang="en-US" dirty="0" err="1" smtClean="0"/>
              <a:t>Copernicanism</a:t>
            </a:r>
            <a:r>
              <a:rPr lang="en-US" dirty="0" smtClean="0"/>
              <a:t>.</a:t>
            </a:r>
          </a:p>
          <a:p>
            <a:r>
              <a:rPr lang="en-US" dirty="0" smtClean="0"/>
              <a:t>The </a:t>
            </a:r>
            <a:r>
              <a:rPr lang="en-US" dirty="0"/>
              <a:t>problem of the senses after Galileo</a:t>
            </a:r>
            <a:r>
              <a:rPr lang="en-US" dirty="0" smtClean="0"/>
              <a:t>: esp. </a:t>
            </a:r>
            <a:r>
              <a:rPr lang="en-US" dirty="0"/>
              <a:t>the </a:t>
            </a:r>
            <a:r>
              <a:rPr lang="en-US" dirty="0" err="1"/>
              <a:t>undetectability</a:t>
            </a:r>
            <a:r>
              <a:rPr lang="en-US" dirty="0"/>
              <a:t> of shared motion</a:t>
            </a:r>
            <a:r>
              <a:rPr lang="en-US" dirty="0" smtClean="0"/>
              <a:t>. The problem of “naïve realism” (common-sense ways of thinking).</a:t>
            </a:r>
            <a:endParaRPr lang="en-US" dirty="0"/>
          </a:p>
          <a:p>
            <a:pPr>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What is the role of God in a mechanical world: is He </a:t>
            </a:r>
            <a:r>
              <a:rPr lang="en-US" i="1" dirty="0"/>
              <a:t>a Deus </a:t>
            </a:r>
            <a:r>
              <a:rPr lang="en-US" i="1" dirty="0" err="1"/>
              <a:t>Absconditus</a:t>
            </a:r>
            <a:r>
              <a:rPr lang="en-US" i="1"/>
              <a:t>?</a:t>
            </a:r>
          </a:p>
          <a:p>
            <a:r>
              <a:rPr lang="en-US" smtClean="0"/>
              <a:t>How </a:t>
            </a:r>
            <a:r>
              <a:rPr lang="en-US" dirty="0"/>
              <a:t>does God relate to his creation? (Providence; theodicy.</a:t>
            </a:r>
            <a:r>
              <a:rPr lang="en-US" dirty="0" smtClean="0"/>
              <a:t>)</a:t>
            </a:r>
          </a:p>
          <a:p>
            <a:r>
              <a:rPr lang="en-US" dirty="0" smtClean="0"/>
              <a:t>Again, free will: how can God justly reward and punish, if everything is determined by natural law?</a:t>
            </a:r>
            <a:endParaRPr lang="en-US" dirty="0"/>
          </a:p>
          <a:p>
            <a:r>
              <a:rPr lang="en-US" dirty="0"/>
              <a:t>	</a:t>
            </a:r>
            <a:r>
              <a:rPr lang="en-US" dirty="0" smtClean="0"/>
              <a:t>How </a:t>
            </a:r>
            <a:r>
              <a:rPr lang="en-US" dirty="0"/>
              <a:t>does philosophical theology relate to revealed religion?</a:t>
            </a:r>
          </a:p>
          <a:p>
            <a:r>
              <a:rPr lang="en-US" dirty="0"/>
              <a:t>All these questions connect with political questions, though unfortunately we won’t have time to go into this.</a:t>
            </a:r>
          </a:p>
          <a:p>
            <a:endParaRPr lang="en-US" dirty="0"/>
          </a:p>
        </p:txBody>
      </p:sp>
    </p:spTree>
    <p:extLst>
      <p:ext uri="{BB962C8B-B14F-4D97-AF65-F5344CB8AC3E}">
        <p14:creationId xmlns:p14="http://schemas.microsoft.com/office/powerpoint/2010/main" val="134937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Man and World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Our </a:t>
            </a:r>
            <a:r>
              <a:rPr lang="en-US" dirty="0" smtClean="0"/>
              <a:t>focus will be on metaphysics and epistemology.</a:t>
            </a:r>
          </a:p>
          <a:p>
            <a:r>
              <a:rPr lang="en-US" dirty="0" smtClean="0"/>
              <a:t>Metaphysics. (a) </a:t>
            </a:r>
            <a:r>
              <a:rPr lang="en-US" i="1" dirty="0" smtClean="0"/>
              <a:t>Ontology</a:t>
            </a:r>
            <a:r>
              <a:rPr lang="en-US" dirty="0" smtClean="0"/>
              <a:t>. What is the ultimate nature of reality?  Fundamentally, what sorts of things are there? (</a:t>
            </a:r>
            <a:r>
              <a:rPr lang="en-US" dirty="0" err="1" smtClean="0"/>
              <a:t>b</a:t>
            </a:r>
            <a:r>
              <a:rPr lang="en-US" dirty="0" smtClean="0"/>
              <a:t>) </a:t>
            </a:r>
            <a:r>
              <a:rPr lang="en-US" i="1" dirty="0" smtClean="0"/>
              <a:t>Modality</a:t>
            </a:r>
            <a:r>
              <a:rPr lang="en-US" dirty="0" smtClean="0"/>
              <a:t>. Which truths about reality are necessary, and which (merely) contingent?</a:t>
            </a:r>
          </a:p>
          <a:p>
            <a:r>
              <a:rPr lang="en-US" dirty="0" smtClean="0"/>
              <a:t>Epistemology. What is knowledge? Are there different kinds of knowledge? How do we get knowledge (or where does it come from)? Can we do better? Are there limits to knowledge and/or understanding?  Is knowledge possible </a:t>
            </a:r>
            <a:r>
              <a:rPr lang="en-US" i="1" dirty="0" smtClean="0"/>
              <a:t>at all</a:t>
            </a:r>
            <a:r>
              <a:rPr lang="en-US" dirty="0" smtClean="0"/>
              <a:t>?</a:t>
            </a:r>
          </a:p>
          <a:p>
            <a:r>
              <a:rPr lang="en-US" dirty="0" smtClean="0"/>
              <a:t>Metaphysical and epistemological issues are complexly interwoven. </a:t>
            </a:r>
            <a:r>
              <a:rPr lang="en-US" dirty="0"/>
              <a:t>I</a:t>
            </a:r>
            <a:r>
              <a:rPr lang="en-US" dirty="0" smtClean="0"/>
              <a:t>n early modern philosophy, they are also deeply bound up with theological issues</a:t>
            </a:r>
            <a:r>
              <a:rPr lang="en-US" dirty="0" smtClean="0"/>
              <a:t>.</a:t>
            </a:r>
          </a:p>
          <a:p>
            <a:endParaRPr lang="en-US" dirty="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 of the Middle Ages</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r>
              <a:rPr lang="en-US" dirty="0" smtClean="0"/>
              <a:t>Voyages </a:t>
            </a:r>
            <a:r>
              <a:rPr lang="en-US" dirty="0"/>
              <a:t>of discovery.</a:t>
            </a:r>
            <a:endParaRPr lang="en-US" dirty="0" smtClean="0"/>
          </a:p>
          <a:p>
            <a:r>
              <a:rPr lang="en-US" dirty="0" smtClean="0"/>
              <a:t>The </a:t>
            </a:r>
            <a:r>
              <a:rPr lang="en-US" dirty="0"/>
              <a:t>Italian (humanist) Renaissance. (Increased knowledge of antiquity through contacts with Islamic world, e.g. Spain. But also with Byzantium (Constantinople), via Venice; and even more after fall of Constantinople to the Ottomans (1453).</a:t>
            </a:r>
            <a:endParaRPr lang="en-US" dirty="0" smtClean="0"/>
          </a:p>
          <a:p>
            <a:r>
              <a:rPr lang="en-US" dirty="0" smtClean="0"/>
              <a:t>The </a:t>
            </a:r>
            <a:r>
              <a:rPr lang="en-US" dirty="0"/>
              <a:t>Reformation (Luther’s 95 theses, </a:t>
            </a:r>
            <a:r>
              <a:rPr lang="en-US" dirty="0" smtClean="0"/>
              <a:t>1517) </a:t>
            </a:r>
            <a:r>
              <a:rPr lang="en-US" dirty="0"/>
              <a:t>and Counter-Reformation. The (immensely destructive) Thirty Years War (1618-48), beginning with the Bohemian Revolt and ending with Peace of Westphalia, fixed the confessional boundaries of Europe and originated modern system of states.</a:t>
            </a:r>
            <a:endParaRPr lang="en-US" dirty="0" smtClean="0"/>
          </a:p>
          <a:p>
            <a:r>
              <a:rPr lang="en-US" dirty="0" smtClean="0"/>
              <a:t>Transition </a:t>
            </a:r>
            <a:r>
              <a:rPr lang="en-US" dirty="0"/>
              <a:t>from feudalism to modern states. Rise of market economies (Holland and England).</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Scientific Revolution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Medieval world-</a:t>
            </a:r>
            <a:r>
              <a:rPr lang="en-US" dirty="0" smtClean="0"/>
              <a:t>picture:-</a:t>
            </a:r>
          </a:p>
          <a:p>
            <a:pPr lvl="0">
              <a:buNone/>
            </a:pPr>
            <a:r>
              <a:rPr lang="en-US" dirty="0" smtClean="0"/>
              <a:t>	--Geocentric </a:t>
            </a:r>
            <a:r>
              <a:rPr lang="en-US" dirty="0"/>
              <a:t>cosmology.</a:t>
            </a:r>
            <a:endParaRPr lang="en-US" dirty="0" smtClean="0"/>
          </a:p>
          <a:p>
            <a:pPr lvl="0">
              <a:buNone/>
            </a:pPr>
            <a:r>
              <a:rPr lang="en-US" dirty="0" smtClean="0"/>
              <a:t>	--The </a:t>
            </a:r>
            <a:r>
              <a:rPr lang="en-US" dirty="0"/>
              <a:t>super-versus sub-lunar worlds. Eternity versus </a:t>
            </a:r>
            <a:r>
              <a:rPr lang="en-US" dirty="0" smtClean="0"/>
              <a:t>change.</a:t>
            </a:r>
          </a:p>
          <a:p>
            <a:pPr lvl="0">
              <a:buNone/>
            </a:pPr>
            <a:r>
              <a:rPr lang="en-US" dirty="0" smtClean="0"/>
              <a:t>	--Principle </a:t>
            </a:r>
            <a:r>
              <a:rPr lang="en-US" dirty="0"/>
              <a:t>of Hierarchy. Natural place, even in physics. The four elements.</a:t>
            </a:r>
            <a:endParaRPr lang="en-US" dirty="0" smtClean="0"/>
          </a:p>
          <a:p>
            <a:pPr lvl="0">
              <a:buNone/>
            </a:pPr>
            <a:r>
              <a:rPr lang="en-US" dirty="0" smtClean="0"/>
              <a:t>	--Macrocosm </a:t>
            </a:r>
            <a:r>
              <a:rPr lang="en-US" dirty="0"/>
              <a:t>and microcosm. Unity of physics, theology and politics.</a:t>
            </a:r>
            <a:r>
              <a:rPr lang="en-US" dirty="0" smtClean="0"/>
              <a:t> </a:t>
            </a:r>
          </a:p>
          <a:p>
            <a:r>
              <a:rPr lang="en-US" dirty="0" smtClean="0"/>
              <a:t>Broken </a:t>
            </a:r>
            <a:r>
              <a:rPr lang="en-US" dirty="0"/>
              <a:t>by revolution in astronomy. Copernicus (DR 1548). Galileo and the </a:t>
            </a:r>
            <a:r>
              <a:rPr lang="en-US" dirty="0" smtClean="0"/>
              <a:t>telescope.</a:t>
            </a:r>
          </a:p>
          <a:p>
            <a:r>
              <a:rPr lang="en-US" dirty="0" smtClean="0"/>
              <a:t>Need </a:t>
            </a:r>
            <a:r>
              <a:rPr lang="en-US" dirty="0"/>
              <a:t>for new physics met by Galileo (building on medieval predecessors), </a:t>
            </a:r>
            <a:r>
              <a:rPr lang="en-US" dirty="0" err="1"/>
              <a:t>Kepler</a:t>
            </a:r>
            <a:r>
              <a:rPr lang="en-US" dirty="0"/>
              <a:t>, and </a:t>
            </a:r>
            <a:r>
              <a:rPr lang="en-US" dirty="0" smtClean="0"/>
              <a:t>Newton (</a:t>
            </a:r>
            <a:r>
              <a:rPr lang="en-US" i="1" dirty="0" smtClean="0"/>
              <a:t>Principia</a:t>
            </a:r>
            <a:r>
              <a:rPr lang="en-US" dirty="0" smtClean="0"/>
              <a:t> </a:t>
            </a:r>
            <a:r>
              <a:rPr lang="en-US" dirty="0" smtClean="0"/>
              <a:t>1687).</a:t>
            </a:r>
          </a:p>
          <a:p>
            <a:r>
              <a:rPr lang="en-US" dirty="0" smtClean="0"/>
              <a:t>General </a:t>
            </a:r>
            <a:r>
              <a:rPr lang="en-US" dirty="0"/>
              <a:t>development: the “mechanization of the world picture”.  Contrast “influences”; retreat of astrology; the end of the witch craze</a:t>
            </a:r>
            <a:r>
              <a:rPr lang="en-US" dirty="0" smtClean="0"/>
              <a:t>.</a:t>
            </a:r>
          </a:p>
          <a:p>
            <a:r>
              <a:rPr lang="en-US" dirty="0" smtClean="0"/>
              <a:t>But the scientific picture is in many ways counter-intuitive and seemingly incomplete. How does a material-mechanical world allow for minds, mathematics, values, free will, God? (The clash of the images, seventeenth century version.)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 and Aristotle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dominant philosopher of the Middle Ages was Aristotle.  Scholasticism (the philosophy of the Schools, i.e. universities and colleges): an uneasy synthesis of Aristotle and Christian theology.</a:t>
            </a:r>
          </a:p>
          <a:p>
            <a:r>
              <a:rPr lang="en-US" dirty="0" smtClean="0"/>
              <a:t>Thomism </a:t>
            </a:r>
            <a:r>
              <a:rPr lang="en-US" dirty="0"/>
              <a:t>(</a:t>
            </a:r>
            <a:r>
              <a:rPr lang="en-US" dirty="0" smtClean="0"/>
              <a:t>the Christianized </a:t>
            </a:r>
            <a:r>
              <a:rPr lang="en-US" dirty="0" err="1" smtClean="0"/>
              <a:t>Aristotelianism</a:t>
            </a:r>
            <a:r>
              <a:rPr lang="en-US" dirty="0" smtClean="0"/>
              <a:t> of St. Thomas Aquinas, 1225-74) became and remains the official philosophy of the Church.</a:t>
            </a:r>
          </a:p>
          <a:p>
            <a:r>
              <a:rPr lang="en-US" dirty="0" smtClean="0"/>
              <a:t>The supremacy of Aristotle was in part the effect of his works becoming more widely known earlier. But in the Renaissance, Platonism revived. (It had never entirely disappeared because St. Augustine was deeply influenced by Plato.)</a:t>
            </a:r>
          </a:p>
          <a:p>
            <a:r>
              <a:rPr lang="en-US" dirty="0" smtClean="0"/>
              <a:t>Some of the philosophers we shall study are deeply hostile to scholastic philosophy (indeed, Greek philosophy generally). Others not so much.</a:t>
            </a:r>
          </a:p>
          <a:p>
            <a:r>
              <a:rPr lang="en-US" dirty="0" smtClean="0"/>
              <a:t>We will meet Platonic  themes in Descartes and other Rationalists.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 the Forms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Plato’s thought is much influence by mathematics, which is why Platonic ideas appeal e.g. to Descartes.</a:t>
            </a:r>
          </a:p>
          <a:p>
            <a:r>
              <a:rPr lang="en-US" dirty="0" smtClean="0"/>
              <a:t>According to Plato, there </a:t>
            </a:r>
            <a:r>
              <a:rPr lang="en-US" dirty="0"/>
              <a:t>are absolute standards: “Forms,” “Essences,” “Ideas,” “</a:t>
            </a:r>
            <a:r>
              <a:rPr lang="en-US" dirty="0" smtClean="0"/>
              <a:t>Universals” which determine what it is to be a thing of such-and-such a kind.</a:t>
            </a:r>
          </a:p>
          <a:p>
            <a:r>
              <a:rPr lang="en-US" dirty="0" smtClean="0"/>
              <a:t>Forms </a:t>
            </a:r>
            <a:r>
              <a:rPr lang="en-US" dirty="0"/>
              <a:t>exist not only as ideas in the mind but in a changeless realm of “Being” independent of the </a:t>
            </a:r>
            <a:r>
              <a:rPr lang="en-US" dirty="0" err="1"/>
              <a:t>spatio</a:t>
            </a:r>
            <a:r>
              <a:rPr lang="en-US" dirty="0"/>
              <a:t>-temporal </a:t>
            </a:r>
            <a:r>
              <a:rPr lang="en-US" dirty="0" smtClean="0"/>
              <a:t>world.</a:t>
            </a:r>
          </a:p>
          <a:p>
            <a:pPr marL="0" indent="0">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 Reality</a:t>
            </a:r>
            <a:endParaRPr lang="en-US" dirty="0"/>
          </a:p>
        </p:txBody>
      </p:sp>
      <p:sp>
        <p:nvSpPr>
          <p:cNvPr id="3" name="Content Placeholder 2"/>
          <p:cNvSpPr>
            <a:spLocks noGrp="1"/>
          </p:cNvSpPr>
          <p:nvPr>
            <p:ph idx="1"/>
          </p:nvPr>
        </p:nvSpPr>
        <p:spPr/>
        <p:txBody>
          <a:bodyPr>
            <a:normAutofit fontScale="85000" lnSpcReduction="10000"/>
          </a:bodyPr>
          <a:lstStyle/>
          <a:p>
            <a:r>
              <a:rPr lang="en-US" dirty="0"/>
              <a:t>Forms are principles of explanation both descriptively (for classification) and normatively (material things are only imperfect attempts to realize a Form). As principles of existence, Forms enforce a hierarchy of reality: imperfect beings do not have the same degree of existence (reality).</a:t>
            </a:r>
          </a:p>
          <a:p>
            <a:r>
              <a:rPr lang="en-US" dirty="0" smtClean="0"/>
              <a:t>Note</a:t>
            </a:r>
            <a:r>
              <a:rPr lang="en-US" dirty="0"/>
              <a:t>, in Plato’s creation story (in the </a:t>
            </a:r>
            <a:r>
              <a:rPr lang="en-US" i="1" dirty="0" err="1"/>
              <a:t>Timaeus</a:t>
            </a:r>
            <a:r>
              <a:rPr lang="en-US" dirty="0"/>
              <a:t>), the world begins when the Demiurge imposes Form on the “Receptacle” or the “Indefinite.” Contrast </a:t>
            </a:r>
            <a:r>
              <a:rPr lang="en-US" i="1" dirty="0"/>
              <a:t>Genesis</a:t>
            </a:r>
            <a:r>
              <a:rPr lang="en-US" dirty="0" smtClean="0"/>
              <a:t>.</a:t>
            </a:r>
          </a:p>
          <a:p>
            <a:r>
              <a:rPr lang="en-US" dirty="0" smtClean="0"/>
              <a:t>Aristotle</a:t>
            </a:r>
            <a:r>
              <a:rPr lang="en-US" dirty="0"/>
              <a:t>, too, would have regarded creation </a:t>
            </a:r>
            <a:r>
              <a:rPr lang="en-US" i="1" dirty="0"/>
              <a:t>ex nihilo </a:t>
            </a:r>
            <a:r>
              <a:rPr lang="en-US" dirty="0"/>
              <a:t>as unintelligible.</a:t>
            </a:r>
          </a:p>
          <a:p>
            <a:endParaRPr lang="en-US" dirty="0"/>
          </a:p>
        </p:txBody>
      </p:sp>
    </p:spTree>
    <p:extLst>
      <p:ext uri="{BB962C8B-B14F-4D97-AF65-F5344CB8AC3E}">
        <p14:creationId xmlns:p14="http://schemas.microsoft.com/office/powerpoint/2010/main" val="92312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 Knowledge</a:t>
            </a:r>
            <a:endParaRPr lang="en-US" dirty="0"/>
          </a:p>
        </p:txBody>
      </p:sp>
      <p:sp>
        <p:nvSpPr>
          <p:cNvPr id="3" name="Content Placeholder 2"/>
          <p:cNvSpPr>
            <a:spLocks noGrp="1"/>
          </p:cNvSpPr>
          <p:nvPr>
            <p:ph idx="1"/>
          </p:nvPr>
        </p:nvSpPr>
        <p:spPr/>
        <p:txBody>
          <a:bodyPr>
            <a:normAutofit fontScale="85000" lnSpcReduction="10000"/>
          </a:bodyPr>
          <a:lstStyle/>
          <a:p>
            <a:r>
              <a:rPr lang="en-US" dirty="0"/>
              <a:t>Knowledge (as opposed to opinion) can only be of Forms and depends on Reason rather than sense-experience. Knowledge reveals </a:t>
            </a:r>
            <a:r>
              <a:rPr lang="en-US" i="1" dirty="0"/>
              <a:t>necessary</a:t>
            </a:r>
            <a:r>
              <a:rPr lang="en-US" dirty="0"/>
              <a:t> truths.</a:t>
            </a:r>
          </a:p>
          <a:p>
            <a:r>
              <a:rPr lang="en-US" dirty="0" err="1" smtClean="0"/>
              <a:t>Innatism</a:t>
            </a:r>
            <a:r>
              <a:rPr lang="en-US" dirty="0" smtClean="0"/>
              <a:t> </a:t>
            </a:r>
            <a:r>
              <a:rPr lang="en-US" dirty="0"/>
              <a:t>(reminiscence): sense-experience may trigger knowledge, but is not its basis. </a:t>
            </a:r>
            <a:r>
              <a:rPr lang="en-US" dirty="0" smtClean="0"/>
              <a:t>Ideas of forms (e.g</a:t>
            </a:r>
            <a:r>
              <a:rPr lang="en-US" dirty="0" smtClean="0"/>
              <a:t>. mathematical </a:t>
            </a:r>
            <a:r>
              <a:rPr lang="en-US" dirty="0" smtClean="0"/>
              <a:t>concepts) </a:t>
            </a:r>
            <a:r>
              <a:rPr lang="en-US" dirty="0"/>
              <a:t>are </a:t>
            </a:r>
            <a:r>
              <a:rPr lang="en-US" i="1" dirty="0"/>
              <a:t>prior</a:t>
            </a:r>
            <a:r>
              <a:rPr lang="en-US" dirty="0"/>
              <a:t> to experience, so a source of </a:t>
            </a:r>
            <a:r>
              <a:rPr lang="en-US" i="1" dirty="0"/>
              <a:t>a priori</a:t>
            </a:r>
            <a:r>
              <a:rPr lang="en-US" dirty="0"/>
              <a:t> knowledge.</a:t>
            </a:r>
          </a:p>
          <a:p>
            <a:r>
              <a:rPr lang="en-US" dirty="0" smtClean="0"/>
              <a:t>The Forms have “Being: a fixed and definite identity. The </a:t>
            </a:r>
            <a:r>
              <a:rPr lang="en-US" dirty="0" err="1"/>
              <a:t>spatio</a:t>
            </a:r>
            <a:r>
              <a:rPr lang="en-US" dirty="0"/>
              <a:t>-temporal world is a world of change or ‘Becoming,”  </a:t>
            </a:r>
            <a:r>
              <a:rPr lang="en-US" dirty="0" smtClean="0"/>
              <a:t>thus its contents are </a:t>
            </a:r>
            <a:r>
              <a:rPr lang="en-US" dirty="0"/>
              <a:t>not suitable as </a:t>
            </a:r>
            <a:r>
              <a:rPr lang="en-US" dirty="0" smtClean="0"/>
              <a:t>objects </a:t>
            </a:r>
            <a:r>
              <a:rPr lang="en-US" dirty="0"/>
              <a:t>of (first class) knowledge.</a:t>
            </a:r>
          </a:p>
          <a:p>
            <a:endParaRPr lang="en-US" dirty="0"/>
          </a:p>
        </p:txBody>
      </p:sp>
    </p:spTree>
    <p:extLst>
      <p:ext uri="{BB962C8B-B14F-4D97-AF65-F5344CB8AC3E}">
        <p14:creationId xmlns:p14="http://schemas.microsoft.com/office/powerpoint/2010/main" val="1867778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476</TotalTime>
  <Words>1964</Words>
  <Application>Microsoft Macintosh PowerPoint</Application>
  <PresentationFormat>On-screen Show (4:3)</PresentationFormat>
  <Paragraphs>107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History of Modern Philosophy</vt:lpstr>
      <vt:lpstr>Philosophy</vt:lpstr>
      <vt:lpstr>God, Man and World</vt:lpstr>
      <vt:lpstr>The End of the Middle Ages</vt:lpstr>
      <vt:lpstr>The Scientific Revolution</vt:lpstr>
      <vt:lpstr>Plato and Aristotle</vt:lpstr>
      <vt:lpstr>Plato: the Forms</vt:lpstr>
      <vt:lpstr>Plato: Reality</vt:lpstr>
      <vt:lpstr>Plato: Knowledge</vt:lpstr>
      <vt:lpstr>Aristotle: Substance, Form, Essence</vt:lpstr>
      <vt:lpstr>Essences and Accidents</vt:lpstr>
      <vt:lpstr>Nature and Cause</vt:lpstr>
      <vt:lpstr>Potential and Actual</vt:lpstr>
      <vt:lpstr>The Four ‘Causes’</vt:lpstr>
      <vt:lpstr>‘Motion”</vt:lpstr>
      <vt:lpstr>Motion in Early Modern Physics</vt:lpstr>
      <vt:lpstr>Knowledge</vt:lpstr>
      <vt:lpstr>Science, Understanding, Logic</vt:lpstr>
      <vt:lpstr>The Agenda: Metaphysics</vt:lpstr>
      <vt:lpstr>The Agenda: Epistemology</vt:lpstr>
      <vt:lpstr>Theology</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Modern Philosophy</dc:title>
  <dc:creator>Michael Williams</dc:creator>
  <cp:lastModifiedBy>Michael  Williams</cp:lastModifiedBy>
  <cp:revision>42</cp:revision>
  <dcterms:created xsi:type="dcterms:W3CDTF">2013-01-30T14:44:43Z</dcterms:created>
  <dcterms:modified xsi:type="dcterms:W3CDTF">2017-01-30T14:48:30Z</dcterms:modified>
</cp:coreProperties>
</file>