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64" r:id="rId5"/>
    <p:sldId id="271" r:id="rId6"/>
    <p:sldId id="258" r:id="rId7"/>
    <p:sldId id="265" r:id="rId8"/>
    <p:sldId id="266" r:id="rId9"/>
    <p:sldId id="274" r:id="rId10"/>
    <p:sldId id="272" r:id="rId11"/>
    <p:sldId id="275" r:id="rId12"/>
    <p:sldId id="259" r:id="rId13"/>
    <p:sldId id="260" r:id="rId14"/>
    <p:sldId id="267" r:id="rId15"/>
    <p:sldId id="261" r:id="rId16"/>
    <p:sldId id="268" r:id="rId17"/>
    <p:sldId id="262" r:id="rId18"/>
    <p:sldId id="263"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7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E32458-54CB-4743-8541-B7A3BD5B8653}"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2458-54CB-4743-8541-B7A3BD5B8653}"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2458-54CB-4743-8541-B7A3BD5B8653}"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32458-54CB-4743-8541-B7A3BD5B8653}"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32458-54CB-4743-8541-B7A3BD5B8653}"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E32458-54CB-4743-8541-B7A3BD5B8653}"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E32458-54CB-4743-8541-B7A3BD5B8653}" type="datetimeFigureOut">
              <a:rPr lang="en-US" smtClean="0"/>
              <a:t>4/26/17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32458-54CB-4743-8541-B7A3BD5B8653}" type="datetimeFigureOut">
              <a:rPr lang="en-US" smtClean="0"/>
              <a:t>4/26/17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32458-54CB-4743-8541-B7A3BD5B8653}" type="datetimeFigureOut">
              <a:rPr lang="en-US" smtClean="0"/>
              <a:t>4/26/17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2458-54CB-4743-8541-B7A3BD5B8653}"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2458-54CB-4743-8541-B7A3BD5B8653}"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BE700-A0AA-0041-A7A4-39ADE1837D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32458-54CB-4743-8541-B7A3BD5B8653}" type="datetimeFigureOut">
              <a:rPr lang="en-US" smtClean="0"/>
              <a:t>4/26/17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BE700-A0AA-0041-A7A4-39ADE1837D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Kant 1</a:t>
            </a:r>
            <a:endParaRPr lang="en-US" dirty="0"/>
          </a:p>
        </p:txBody>
      </p:sp>
      <p:sp>
        <p:nvSpPr>
          <p:cNvPr id="3" name="Subtitle 2"/>
          <p:cNvSpPr>
            <a:spLocks noGrp="1"/>
          </p:cNvSpPr>
          <p:nvPr>
            <p:ph type="subTitle" idx="1"/>
          </p:nvPr>
        </p:nvSpPr>
        <p:spPr/>
        <p:txBody>
          <a:bodyPr/>
          <a:lstStyle/>
          <a:p>
            <a:r>
              <a:rPr lang="en-US" dirty="0" smtClean="0"/>
              <a:t>The Problem of Metaphysics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 versus Hume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131608"/>
              </p:ext>
            </p:extLst>
          </p:nvPr>
        </p:nvGraphicFramePr>
        <p:xfrm>
          <a:off x="457200" y="3670828"/>
          <a:ext cx="8229600" cy="2315874"/>
        </p:xfrm>
        <a:graphic>
          <a:graphicData uri="http://schemas.openxmlformats.org/drawingml/2006/table">
            <a:tbl>
              <a:tblPr firstRow="1" bandRow="1">
                <a:tableStyleId>{5C22544A-7EE6-4342-B048-85BDC9FD1C3A}</a:tableStyleId>
              </a:tblPr>
              <a:tblGrid>
                <a:gridCol w="2743200"/>
                <a:gridCol w="2743200"/>
                <a:gridCol w="2743200"/>
              </a:tblGrid>
              <a:tr h="771958">
                <a:tc>
                  <a:txBody>
                    <a:bodyPr/>
                    <a:lstStyle/>
                    <a:p>
                      <a:endParaRPr lang="en-US" dirty="0"/>
                    </a:p>
                  </a:txBody>
                  <a:tcPr/>
                </a:tc>
                <a:tc>
                  <a:txBody>
                    <a:bodyPr/>
                    <a:lstStyle/>
                    <a:p>
                      <a:r>
                        <a:rPr lang="en-US" dirty="0" smtClean="0"/>
                        <a:t>ANALYTIC</a:t>
                      </a:r>
                      <a:endParaRPr lang="en-US" dirty="0"/>
                    </a:p>
                  </a:txBody>
                  <a:tcPr/>
                </a:tc>
                <a:tc>
                  <a:txBody>
                    <a:bodyPr/>
                    <a:lstStyle/>
                    <a:p>
                      <a:r>
                        <a:rPr lang="en-US" dirty="0" smtClean="0"/>
                        <a:t>SYNTHETIC</a:t>
                      </a:r>
                      <a:endParaRPr lang="en-US" dirty="0"/>
                    </a:p>
                  </a:txBody>
                  <a:tcPr/>
                </a:tc>
              </a:tr>
              <a:tr h="771958">
                <a:tc>
                  <a:txBody>
                    <a:bodyPr/>
                    <a:lstStyle/>
                    <a:p>
                      <a:r>
                        <a:rPr lang="en-US" dirty="0" smtClean="0"/>
                        <a:t>A PRIORI</a:t>
                      </a:r>
                      <a:endParaRPr lang="en-US" dirty="0"/>
                    </a:p>
                  </a:txBody>
                  <a:tcPr/>
                </a:tc>
                <a:tc>
                  <a:txBody>
                    <a:bodyPr/>
                    <a:lstStyle/>
                    <a:p>
                      <a:r>
                        <a:rPr lang="en-US" dirty="0" smtClean="0"/>
                        <a:t>Hume: Yes</a:t>
                      </a:r>
                    </a:p>
                    <a:p>
                      <a:r>
                        <a:rPr lang="en-US" dirty="0" smtClean="0"/>
                        <a:t>Kant: Yes</a:t>
                      </a:r>
                      <a:endParaRPr lang="en-US" dirty="0"/>
                    </a:p>
                  </a:txBody>
                  <a:tcPr/>
                </a:tc>
                <a:tc>
                  <a:txBody>
                    <a:bodyPr/>
                    <a:lstStyle/>
                    <a:p>
                      <a:r>
                        <a:rPr lang="en-US" dirty="0" smtClean="0"/>
                        <a:t>Hume: No</a:t>
                      </a:r>
                    </a:p>
                    <a:p>
                      <a:r>
                        <a:rPr lang="en-US" dirty="0" smtClean="0"/>
                        <a:t>Kant:</a:t>
                      </a:r>
                      <a:r>
                        <a:rPr lang="en-US" baseline="0" dirty="0" smtClean="0"/>
                        <a:t> ?</a:t>
                      </a:r>
                      <a:endParaRPr lang="en-US" dirty="0"/>
                    </a:p>
                  </a:txBody>
                  <a:tcPr/>
                </a:tc>
              </a:tr>
              <a:tr h="771958">
                <a:tc>
                  <a:txBody>
                    <a:bodyPr/>
                    <a:lstStyle/>
                    <a:p>
                      <a:r>
                        <a:rPr lang="en-US" dirty="0" smtClean="0"/>
                        <a:t>A POSTERIORI</a:t>
                      </a:r>
                      <a:endParaRPr lang="en-US" dirty="0"/>
                    </a:p>
                  </a:txBody>
                  <a:tcPr/>
                </a:tc>
                <a:tc>
                  <a:txBody>
                    <a:bodyPr/>
                    <a:lstStyle/>
                    <a:p>
                      <a:r>
                        <a:rPr lang="en-US" dirty="0" smtClean="0"/>
                        <a:t>Hume: No</a:t>
                      </a:r>
                    </a:p>
                    <a:p>
                      <a:r>
                        <a:rPr lang="en-US" dirty="0" smtClean="0"/>
                        <a:t>Kant:</a:t>
                      </a:r>
                      <a:r>
                        <a:rPr lang="en-US" baseline="0" dirty="0" smtClean="0"/>
                        <a:t> No</a:t>
                      </a:r>
                      <a:endParaRPr lang="en-US" dirty="0"/>
                    </a:p>
                  </a:txBody>
                  <a:tcPr/>
                </a:tc>
                <a:tc>
                  <a:txBody>
                    <a:bodyPr/>
                    <a:lstStyle/>
                    <a:p>
                      <a:r>
                        <a:rPr lang="en-US" dirty="0" smtClean="0"/>
                        <a:t>Hume: Yes</a:t>
                      </a:r>
                    </a:p>
                    <a:p>
                      <a:r>
                        <a:rPr lang="en-US" dirty="0" smtClean="0"/>
                        <a:t>Kant: Yes, but how?</a:t>
                      </a:r>
                      <a:endParaRPr lang="en-US" dirty="0"/>
                    </a:p>
                  </a:txBody>
                  <a:tcPr/>
                </a:tc>
              </a:tr>
            </a:tbl>
          </a:graphicData>
        </a:graphic>
      </p:graphicFrame>
    </p:spTree>
    <p:extLst>
      <p:ext uri="{BB962C8B-B14F-4D97-AF65-F5344CB8AC3E}">
        <p14:creationId xmlns:p14="http://schemas.microsoft.com/office/powerpoint/2010/main" val="13296077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Strategy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a:t>
            </a:r>
            <a:r>
              <a:rPr lang="en-US" i="1" dirty="0" smtClean="0"/>
              <a:t>Prolegomena</a:t>
            </a:r>
            <a:r>
              <a:rPr lang="en-US" dirty="0" smtClean="0"/>
              <a:t>, Kant argues (</a:t>
            </a:r>
            <a:r>
              <a:rPr lang="en-US" i="1" dirty="0" smtClean="0"/>
              <a:t>contra</a:t>
            </a:r>
            <a:r>
              <a:rPr lang="en-US" dirty="0" smtClean="0"/>
              <a:t> Hume) that there are clear examples of synthetic judgments that are necessarily true and therefore known </a:t>
            </a:r>
            <a:r>
              <a:rPr lang="en-US" i="1" dirty="0" smtClean="0"/>
              <a:t>a priori</a:t>
            </a:r>
            <a:r>
              <a:rPr lang="en-US" dirty="0" smtClean="0"/>
              <a:t>.</a:t>
            </a:r>
          </a:p>
          <a:p>
            <a:r>
              <a:rPr lang="en-US" dirty="0" smtClean="0"/>
              <a:t>Kant argues that mathematical judgments, in both arithmetic and geometry, are like this.</a:t>
            </a:r>
          </a:p>
          <a:p>
            <a:r>
              <a:rPr lang="en-US" dirty="0" smtClean="0"/>
              <a:t>As we saw, Hume has some difficult explaining why mathematics generates a rich body of (highly unobvious) knowledge.</a:t>
            </a:r>
            <a:endParaRPr lang="en-US" dirty="0"/>
          </a:p>
        </p:txBody>
      </p:sp>
    </p:spTree>
    <p:extLst>
      <p:ext uri="{BB962C8B-B14F-4D97-AF65-F5344CB8AC3E}">
        <p14:creationId xmlns:p14="http://schemas.microsoft.com/office/powerpoint/2010/main" val="28840652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a:t>
            </a:r>
            <a:r>
              <a:rPr lang="en-US" dirty="0" smtClean="0"/>
              <a:t>Hume’s Fork</a:t>
            </a:r>
            <a:endParaRPr lang="en-US" dirty="0"/>
          </a:p>
        </p:txBody>
      </p:sp>
      <p:sp>
        <p:nvSpPr>
          <p:cNvPr id="3" name="Content Placeholder 2"/>
          <p:cNvSpPr>
            <a:spLocks noGrp="1"/>
          </p:cNvSpPr>
          <p:nvPr>
            <p:ph idx="1"/>
          </p:nvPr>
        </p:nvSpPr>
        <p:spPr/>
        <p:txBody>
          <a:bodyPr>
            <a:noAutofit/>
          </a:bodyPr>
          <a:lstStyle/>
          <a:p>
            <a:r>
              <a:rPr lang="en-US" sz="2400" dirty="0" smtClean="0"/>
              <a:t>Mathematical </a:t>
            </a:r>
            <a:r>
              <a:rPr lang="en-US" sz="2400" dirty="0"/>
              <a:t>judgments are necessary, and therefore </a:t>
            </a:r>
            <a:r>
              <a:rPr lang="en-US" sz="2400" i="1" dirty="0"/>
              <a:t>a priori</a:t>
            </a:r>
            <a:r>
              <a:rPr lang="en-US" sz="2400" dirty="0"/>
              <a:t> (because experience can only inform us of how things </a:t>
            </a:r>
            <a:r>
              <a:rPr lang="en-US" sz="2400" i="1" dirty="0"/>
              <a:t>are</a:t>
            </a:r>
            <a:r>
              <a:rPr lang="en-US" sz="2400" dirty="0"/>
              <a:t>, not how they </a:t>
            </a:r>
            <a:r>
              <a:rPr lang="en-US" sz="2400" i="1" dirty="0"/>
              <a:t>must be</a:t>
            </a:r>
            <a:r>
              <a:rPr lang="en-US" sz="2400" dirty="0"/>
              <a:t>)</a:t>
            </a:r>
            <a:r>
              <a:rPr lang="en-US" sz="2400" dirty="0" smtClean="0"/>
              <a:t>.</a:t>
            </a:r>
          </a:p>
          <a:p>
            <a:r>
              <a:rPr lang="en-US" sz="2400" dirty="0" smtClean="0"/>
              <a:t>At the same time, mathematical judgments are synthetic.</a:t>
            </a:r>
          </a:p>
          <a:p>
            <a:r>
              <a:rPr lang="en-US" sz="2400" dirty="0"/>
              <a:t>Consider “5 + 7 = 12” According to Kant, all we know by understanding this judgment is that 5 and 12 are to be united in a single number. We do not know which number unless we </a:t>
            </a:r>
            <a:r>
              <a:rPr lang="en-US" sz="2400" i="1" dirty="0"/>
              <a:t>perform the operation</a:t>
            </a:r>
            <a:r>
              <a:rPr lang="en-US" sz="2400" dirty="0"/>
              <a:t> of </a:t>
            </a:r>
            <a:r>
              <a:rPr lang="en-US" sz="2400" dirty="0" smtClean="0"/>
              <a:t>addition.</a:t>
            </a:r>
          </a:p>
          <a:p>
            <a:r>
              <a:rPr lang="en-US" sz="2400" dirty="0" smtClean="0"/>
              <a:t>We </a:t>
            </a:r>
            <a:r>
              <a:rPr lang="en-US" sz="2400" dirty="0"/>
              <a:t>have to think about (represent to ourselves) units, successively adding them to yield further numbers. E.g. we reach 12 by starting from 5 and adding 1 seven </a:t>
            </a:r>
            <a:r>
              <a:rPr lang="en-US" sz="2400" dirty="0" smtClean="0"/>
              <a:t>times.</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a:t>
            </a:r>
            <a:r>
              <a:rPr lang="en-US" dirty="0" err="1" smtClean="0"/>
              <a:t>Defence</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Hume</a:t>
            </a:r>
            <a:r>
              <a:rPr lang="en-US" dirty="0" smtClean="0"/>
              <a:t> recognizes </a:t>
            </a:r>
            <a:r>
              <a:rPr lang="en-US" dirty="0"/>
              <a:t>that there is a problem in his own view of mathematics as analytic (as Kant would put it). Outside mathematics, analytic propositions are </a:t>
            </a:r>
            <a:r>
              <a:rPr lang="en-US" i="1" dirty="0"/>
              <a:t>trivial</a:t>
            </a:r>
            <a:r>
              <a:rPr lang="en-US" dirty="0"/>
              <a:t> (Locke says “trifling”). Example (not Hume’s): “Bachelors are unmarried males.” </a:t>
            </a:r>
            <a:r>
              <a:rPr lang="en-US" dirty="0" smtClean="0"/>
              <a:t> Why </a:t>
            </a:r>
            <a:r>
              <a:rPr lang="en-US" dirty="0"/>
              <a:t>is mathematics different</a:t>
            </a:r>
            <a:r>
              <a:rPr lang="en-US" dirty="0" smtClean="0"/>
              <a:t>?</a:t>
            </a:r>
            <a:endParaRPr lang="en-US" dirty="0"/>
          </a:p>
          <a:p>
            <a:r>
              <a:rPr lang="en-US" dirty="0" smtClean="0"/>
              <a:t>Hume </a:t>
            </a:r>
            <a:r>
              <a:rPr lang="en-US" dirty="0"/>
              <a:t>makes some attempt to answer this question ate the beginning of Section VII of the Enquiry Concerning Human Understanding, arguing that the </a:t>
            </a:r>
            <a:r>
              <a:rPr lang="en-US" i="1" dirty="0"/>
              <a:t>precision</a:t>
            </a:r>
            <a:r>
              <a:rPr lang="en-US" dirty="0"/>
              <a:t> of mathematical ideas allows us to carry on “long and intricate” chains of </a:t>
            </a:r>
            <a:r>
              <a:rPr lang="en-US" dirty="0" smtClean="0"/>
              <a:t>reasoning. His </a:t>
            </a:r>
            <a:r>
              <a:rPr lang="en-US" dirty="0"/>
              <a:t>view is (presumably) </a:t>
            </a:r>
            <a:r>
              <a:rPr lang="en-US" dirty="0" smtClean="0"/>
              <a:t>that only </a:t>
            </a:r>
            <a:r>
              <a:rPr lang="en-US" dirty="0"/>
              <a:t>in mathematics</a:t>
            </a:r>
            <a:r>
              <a:rPr lang="en-US" dirty="0" smtClean="0"/>
              <a:t> can we generate </a:t>
            </a:r>
            <a:r>
              <a:rPr lang="en-US" dirty="0"/>
              <a:t>conclusions that are </a:t>
            </a:r>
            <a:r>
              <a:rPr lang="en-US" i="1" dirty="0"/>
              <a:t>analytic without being </a:t>
            </a:r>
            <a:r>
              <a:rPr lang="en-US" i="1" dirty="0" smtClean="0"/>
              <a:t>obvious</a:t>
            </a:r>
            <a:r>
              <a:rPr lang="en-US" dirty="0" smtClean="0"/>
              <a:t>.</a:t>
            </a:r>
          </a:p>
          <a:p>
            <a:r>
              <a:rPr lang="en-US" dirty="0" smtClean="0"/>
              <a:t>The </a:t>
            </a:r>
            <a:r>
              <a:rPr lang="en-US" dirty="0"/>
              <a:t>point of proof is to start from premises that are obvious because analytic </a:t>
            </a:r>
            <a:r>
              <a:rPr lang="en-US" dirty="0" smtClean="0"/>
              <a:t>and </a:t>
            </a:r>
            <a:r>
              <a:rPr lang="en-US" dirty="0"/>
              <a:t>to proceed by small, obviously valid steps, </a:t>
            </a:r>
            <a:r>
              <a:rPr lang="en-US" dirty="0" smtClean="0"/>
              <a:t>to a </a:t>
            </a:r>
            <a:r>
              <a:rPr lang="en-US" dirty="0"/>
              <a:t>conclusion that</a:t>
            </a:r>
            <a:r>
              <a:rPr lang="en-US" dirty="0" smtClean="0"/>
              <a:t> is not </a:t>
            </a:r>
            <a:r>
              <a:rPr lang="en-US" dirty="0"/>
              <a:t>(antecedently) obvious at all, and which we might therefore </a:t>
            </a:r>
            <a:r>
              <a:rPr lang="en-US" i="1" dirty="0"/>
              <a:t>mistake </a:t>
            </a:r>
            <a:r>
              <a:rPr lang="en-US" dirty="0"/>
              <a:t>for</a:t>
            </a:r>
            <a:r>
              <a:rPr lang="en-US" dirty="0" smtClean="0"/>
              <a:t> a synthetic proposition.</a:t>
            </a:r>
          </a:p>
          <a:p>
            <a:pPr marL="0" indent="0">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t>
            </a:r>
            <a:r>
              <a:rPr lang="en-US" dirty="0"/>
              <a:t>Kant was writing, it was not possible to represent mathematical reasoning as </a:t>
            </a:r>
            <a:r>
              <a:rPr lang="en-US" i="1" dirty="0"/>
              <a:t>formally</a:t>
            </a:r>
            <a:r>
              <a:rPr lang="en-US" dirty="0"/>
              <a:t> valid, since the only formal logic known was that of Aristotle. But Kant might still have argued that mathematics is not analytic, even if logic had been more </a:t>
            </a:r>
            <a:r>
              <a:rPr lang="en-US" dirty="0" smtClean="0"/>
              <a:t>developed.</a:t>
            </a:r>
          </a:p>
          <a:p>
            <a:r>
              <a:rPr lang="en-US" dirty="0" smtClean="0"/>
              <a:t> </a:t>
            </a:r>
            <a:r>
              <a:rPr lang="en-US" dirty="0"/>
              <a:t>Some principles used in geometry are analytic: Kant has in mind Euclid’s “common notions,”: that equals added to equals yield equals.  </a:t>
            </a:r>
            <a:r>
              <a:rPr lang="en-US" dirty="0" smtClean="0"/>
              <a:t>For Hume, so far, so good.</a:t>
            </a:r>
          </a:p>
          <a:p>
            <a:r>
              <a:rPr lang="en-US" dirty="0" smtClean="0"/>
              <a:t>But </a:t>
            </a:r>
            <a:r>
              <a:rPr lang="en-US" dirty="0"/>
              <a:t>the proper axioms of geometry are synthetic and depend on </a:t>
            </a:r>
            <a:r>
              <a:rPr lang="en-US" i="1" dirty="0"/>
              <a:t>spatial </a:t>
            </a:r>
            <a:r>
              <a:rPr lang="en-US" i="1" dirty="0" smtClean="0"/>
              <a:t>intuition</a:t>
            </a:r>
            <a:r>
              <a:rPr lang="en-US" dirty="0" smtClean="0"/>
              <a:t>.</a:t>
            </a:r>
          </a:p>
          <a:p>
            <a:r>
              <a:rPr lang="en-US" dirty="0" smtClean="0"/>
              <a:t>Kant </a:t>
            </a:r>
            <a:r>
              <a:rPr lang="en-US" dirty="0"/>
              <a:t>thinks of geometry as yielding </a:t>
            </a:r>
            <a:r>
              <a:rPr lang="en-US" i="1" dirty="0"/>
              <a:t>a priori</a:t>
            </a:r>
            <a:r>
              <a:rPr lang="en-US" dirty="0"/>
              <a:t> knowledge of the structure of actual space.)</a:t>
            </a:r>
          </a:p>
          <a:p>
            <a:endParaRPr lang="en-US" dirty="0"/>
          </a:p>
          <a:p>
            <a:endParaRPr lang="en-US" dirty="0"/>
          </a:p>
        </p:txBody>
      </p:sp>
    </p:spTree>
    <p:extLst>
      <p:ext uri="{BB962C8B-B14F-4D97-AF65-F5344CB8AC3E}">
        <p14:creationId xmlns:p14="http://schemas.microsoft.com/office/powerpoint/2010/main" val="3569924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Error?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general, theorems of mathematics depend on </a:t>
            </a:r>
            <a:r>
              <a:rPr lang="en-US" i="1" dirty="0"/>
              <a:t>constructions</a:t>
            </a:r>
            <a:r>
              <a:rPr lang="en-US" dirty="0"/>
              <a:t>.</a:t>
            </a:r>
            <a:r>
              <a:rPr lang="en-US" dirty="0" smtClean="0"/>
              <a:t> Think </a:t>
            </a:r>
            <a:r>
              <a:rPr lang="en-US" dirty="0"/>
              <a:t>of Euclid’s proof of the infinity of the primes. Take a number that you suppose to be the greatest prime: Euclid shows you how to calculate a bigger number which is also prime</a:t>
            </a:r>
            <a:r>
              <a:rPr lang="en-US" dirty="0" smtClean="0"/>
              <a:t>.</a:t>
            </a:r>
          </a:p>
          <a:p>
            <a:r>
              <a:rPr lang="en-US" dirty="0"/>
              <a:t>Hume’s great error (according to </a:t>
            </a:r>
            <a:r>
              <a:rPr lang="en-US" dirty="0" smtClean="0"/>
              <a:t>Kant)</a:t>
            </a:r>
            <a:r>
              <a:rPr lang="en-US" dirty="0"/>
              <a:t>: to suppose that mathematical judgments are</a:t>
            </a:r>
            <a:r>
              <a:rPr lang="en-US" i="1" dirty="0"/>
              <a:t> a </a:t>
            </a:r>
            <a:r>
              <a:rPr lang="en-US" i="1" dirty="0" smtClean="0"/>
              <a:t>priori</a:t>
            </a:r>
            <a:r>
              <a:rPr lang="en-US" dirty="0" smtClean="0"/>
              <a:t>—indeed can only be </a:t>
            </a:r>
            <a:r>
              <a:rPr lang="en-US" i="1" dirty="0" smtClean="0"/>
              <a:t>a priori</a:t>
            </a:r>
            <a:r>
              <a:rPr lang="en-US" dirty="0" smtClean="0"/>
              <a:t>—because they are analytic.</a:t>
            </a:r>
          </a:p>
          <a:p>
            <a:r>
              <a:rPr lang="en-US" dirty="0" smtClean="0"/>
              <a:t>Metaphysics </a:t>
            </a:r>
            <a:r>
              <a:rPr lang="en-US" dirty="0"/>
              <a:t>aims at</a:t>
            </a:r>
            <a:r>
              <a:rPr lang="en-US" dirty="0" smtClean="0"/>
              <a:t> synthetic judgments </a:t>
            </a:r>
            <a:r>
              <a:rPr lang="en-US" dirty="0"/>
              <a:t>that </a:t>
            </a:r>
            <a:r>
              <a:rPr lang="en-US" dirty="0" smtClean="0"/>
              <a:t>are nevertheless knowable </a:t>
            </a:r>
            <a:r>
              <a:rPr lang="en-US" i="1" dirty="0" smtClean="0"/>
              <a:t>a priori</a:t>
            </a:r>
            <a:r>
              <a:rPr lang="en-US" dirty="0" smtClean="0"/>
              <a:t>. Hume concluded that metaphysics was impossible because he held </a:t>
            </a:r>
            <a:r>
              <a:rPr lang="en-US" dirty="0"/>
              <a:t>that all </a:t>
            </a:r>
            <a:r>
              <a:rPr lang="en-US" dirty="0" smtClean="0"/>
              <a:t>necessarily true, hence </a:t>
            </a:r>
            <a:r>
              <a:rPr lang="en-US" i="1" dirty="0" smtClean="0"/>
              <a:t>a priori</a:t>
            </a:r>
            <a:r>
              <a:rPr lang="en-US" dirty="0" smtClean="0"/>
              <a:t>, judgments </a:t>
            </a:r>
            <a:r>
              <a:rPr lang="en-US" dirty="0"/>
              <a:t>must be analytic. </a:t>
            </a:r>
            <a:r>
              <a:rPr lang="en-US" b="1" dirty="0"/>
              <a:t>Mathematics shows that this is not true</a:t>
            </a:r>
            <a:r>
              <a:rPr lang="en-US" dirty="0" smtClean="0"/>
              <a:t>. (Or so Kant claims.)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a:t>Kant, intuition is not some mysterious (non-rational) faculty but awareness of a particular: so ordinary perception involves “intuition.</a:t>
            </a:r>
            <a:r>
              <a:rPr lang="en-US" dirty="0" smtClean="0"/>
              <a:t>”</a:t>
            </a:r>
          </a:p>
          <a:p>
            <a:r>
              <a:rPr lang="en-US" dirty="0" smtClean="0"/>
              <a:t>Intuitions </a:t>
            </a:r>
            <a:r>
              <a:rPr lang="en-US" dirty="0"/>
              <a:t>are contrasted with </a:t>
            </a:r>
            <a:r>
              <a:rPr lang="en-US" i="1" dirty="0"/>
              <a:t>concepts </a:t>
            </a:r>
            <a:r>
              <a:rPr lang="en-US" dirty="0"/>
              <a:t>or universals: ways of representing (thinking about) </a:t>
            </a:r>
            <a:r>
              <a:rPr lang="en-US" i="1" dirty="0"/>
              <a:t>kinds</a:t>
            </a:r>
            <a:r>
              <a:rPr lang="en-US" dirty="0"/>
              <a:t> of things, or their repeatable features (properties and relations)</a:t>
            </a:r>
            <a:r>
              <a:rPr lang="en-US" dirty="0" smtClean="0"/>
              <a:t>.</a:t>
            </a:r>
          </a:p>
          <a:p>
            <a:r>
              <a:rPr lang="en-US" dirty="0"/>
              <a:t>J</a:t>
            </a:r>
            <a:r>
              <a:rPr lang="en-US" dirty="0" smtClean="0"/>
              <a:t>udgment—e.g. judging that this dog is friendly- involves bringing objects (gi</a:t>
            </a:r>
            <a:r>
              <a:rPr lang="en-US" dirty="0"/>
              <a:t>v</a:t>
            </a:r>
            <a:r>
              <a:rPr lang="en-US" dirty="0" smtClean="0"/>
              <a:t>en by intuition or sensibility) under concepts (which belong to the understanding. We need things to think about and ways of thinking about them.</a:t>
            </a:r>
          </a:p>
          <a:p>
            <a:endParaRPr lang="en-US" dirty="0"/>
          </a:p>
        </p:txBody>
      </p:sp>
    </p:spTree>
    <p:extLst>
      <p:ext uri="{BB962C8B-B14F-4D97-AF65-F5344CB8AC3E}">
        <p14:creationId xmlns:p14="http://schemas.microsoft.com/office/powerpoint/2010/main" val="25242737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Revisited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Kant </a:t>
            </a:r>
            <a:r>
              <a:rPr lang="en-US" dirty="0"/>
              <a:t>agrees with Hume: necessary &lt;—&gt; </a:t>
            </a:r>
            <a:r>
              <a:rPr lang="en-US" i="1" dirty="0"/>
              <a:t>a priori</a:t>
            </a:r>
            <a:r>
              <a:rPr lang="en-US" dirty="0"/>
              <a:t>.</a:t>
            </a:r>
            <a:endParaRPr lang="en-US" dirty="0" smtClean="0"/>
          </a:p>
          <a:p>
            <a:pPr>
              <a:buNone/>
            </a:pPr>
            <a:r>
              <a:rPr lang="en-US" dirty="0" smtClean="0"/>
              <a:t>	Hume </a:t>
            </a:r>
            <a:r>
              <a:rPr lang="en-US" dirty="0"/>
              <a:t>adds (in Kant’s terms): </a:t>
            </a:r>
            <a:r>
              <a:rPr lang="en-US" i="1" dirty="0"/>
              <a:t>a priori</a:t>
            </a:r>
            <a:r>
              <a:rPr lang="en-US" dirty="0"/>
              <a:t> &lt;—&gt; analytic.</a:t>
            </a:r>
            <a:endParaRPr lang="en-US" dirty="0" smtClean="0"/>
          </a:p>
          <a:p>
            <a:pPr>
              <a:buNone/>
            </a:pPr>
            <a:r>
              <a:rPr lang="en-US" dirty="0" smtClean="0"/>
              <a:t>	Since</a:t>
            </a:r>
            <a:r>
              <a:rPr lang="en-US" dirty="0"/>
              <a:t>, according to Kant, mathematics is both synthetic and </a:t>
            </a:r>
            <a:r>
              <a:rPr lang="en-US" i="1" dirty="0"/>
              <a:t>a priori</a:t>
            </a:r>
            <a:r>
              <a:rPr lang="en-US" dirty="0"/>
              <a:t>, Hume has gone wrong</a:t>
            </a:r>
            <a:r>
              <a:rPr lang="en-US" dirty="0" smtClean="0"/>
              <a:t>.</a:t>
            </a:r>
          </a:p>
          <a:p>
            <a:pPr>
              <a:buNone/>
            </a:pPr>
            <a:r>
              <a:rPr lang="en-US" dirty="0" smtClean="0"/>
              <a:t>	But </a:t>
            </a:r>
            <a:r>
              <a:rPr lang="en-US" dirty="0"/>
              <a:t>insisting </a:t>
            </a:r>
            <a:r>
              <a:rPr lang="en-US" i="1" dirty="0"/>
              <a:t>that</a:t>
            </a:r>
            <a:r>
              <a:rPr lang="en-US" dirty="0"/>
              <a:t> we have knowledge that is both synthetic and </a:t>
            </a:r>
            <a:r>
              <a:rPr lang="en-US" i="1" dirty="0"/>
              <a:t>a priori</a:t>
            </a:r>
            <a:r>
              <a:rPr lang="en-US" dirty="0"/>
              <a:t> does not explain </a:t>
            </a:r>
            <a:r>
              <a:rPr lang="en-US" i="1" dirty="0"/>
              <a:t>how </a:t>
            </a:r>
            <a:r>
              <a:rPr lang="en-US" dirty="0"/>
              <a:t>such knowledge comes about: in Kant’s terms. How such knowledge is </a:t>
            </a:r>
            <a:r>
              <a:rPr lang="en-US" i="1" dirty="0" smtClean="0"/>
              <a:t>possible</a:t>
            </a:r>
            <a:r>
              <a:rPr lang="en-US" dirty="0" smtClean="0"/>
              <a:t>.</a:t>
            </a:r>
          </a:p>
          <a:p>
            <a:r>
              <a:rPr lang="en-US" dirty="0" smtClean="0"/>
              <a:t>To </a:t>
            </a:r>
            <a:r>
              <a:rPr lang="en-US" dirty="0"/>
              <a:t>show the possibility (and limitations) of such knowledge is the general problem of pure reason. How and where can we gain substantial (synthetic) knowledge through the exercise of pure reasons alone? Nor have we shown how (or even that) metaphysics is possible. (Maybe synthetic </a:t>
            </a:r>
            <a:r>
              <a:rPr lang="en-US" i="1" dirty="0"/>
              <a:t>a priori</a:t>
            </a:r>
            <a:r>
              <a:rPr lang="en-US" dirty="0"/>
              <a:t> knowledge exists </a:t>
            </a:r>
            <a:r>
              <a:rPr lang="en-US" i="1" dirty="0"/>
              <a:t>only</a:t>
            </a:r>
            <a:r>
              <a:rPr lang="en-US" dirty="0"/>
              <a:t> in pure mathematics.)</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Challenge (again)</a:t>
            </a:r>
            <a:endParaRPr lang="en-US" dirty="0"/>
          </a:p>
        </p:txBody>
      </p:sp>
      <p:sp>
        <p:nvSpPr>
          <p:cNvPr id="3" name="Content Placeholder 2"/>
          <p:cNvSpPr>
            <a:spLocks noGrp="1"/>
          </p:cNvSpPr>
          <p:nvPr>
            <p:ph idx="1"/>
          </p:nvPr>
        </p:nvSpPr>
        <p:spPr/>
        <p:txBody>
          <a:bodyPr>
            <a:normAutofit fontScale="62500" lnSpcReduction="20000"/>
          </a:bodyPr>
          <a:lstStyle/>
          <a:p>
            <a:r>
              <a:rPr lang="en-US" sz="4211" dirty="0" smtClean="0"/>
              <a:t>Surely</a:t>
            </a:r>
            <a:r>
              <a:rPr lang="en-US" sz="4211" dirty="0"/>
              <a:t>, Hume says, substantial claims about the world</a:t>
            </a:r>
            <a:r>
              <a:rPr lang="en-US" sz="4211" dirty="0" smtClean="0"/>
              <a:t> (</a:t>
            </a:r>
            <a:r>
              <a:rPr lang="en-US" sz="4211" dirty="0"/>
              <a:t>claims about what really exists,</a:t>
            </a:r>
            <a:r>
              <a:rPr lang="en-US" sz="4211" dirty="0" smtClean="0"/>
              <a:t> about </a:t>
            </a:r>
            <a:r>
              <a:rPr lang="en-US" sz="4211" dirty="0"/>
              <a:t>the character of things, or the relations between </a:t>
            </a:r>
            <a:r>
              <a:rPr lang="en-US" sz="4211" dirty="0" smtClean="0"/>
              <a:t>things) </a:t>
            </a:r>
            <a:r>
              <a:rPr lang="en-US" sz="4211" dirty="0"/>
              <a:t>that do not hold by definition) can </a:t>
            </a:r>
            <a:r>
              <a:rPr lang="en-US" sz="4211" i="1" dirty="0"/>
              <a:t>only</a:t>
            </a:r>
            <a:r>
              <a:rPr lang="en-US" sz="4211" dirty="0"/>
              <a:t> be attested to by experience: by observing what actually happens</a:t>
            </a:r>
            <a:r>
              <a:rPr lang="en-US" sz="4211" dirty="0" smtClean="0"/>
              <a:t>.</a:t>
            </a:r>
          </a:p>
          <a:p>
            <a:r>
              <a:rPr lang="en-US" sz="4211" dirty="0" smtClean="0"/>
              <a:t>“</a:t>
            </a:r>
            <a:r>
              <a:rPr lang="en-US" sz="4211" dirty="0"/>
              <a:t>Necessity</a:t>
            </a:r>
            <a:r>
              <a:rPr lang="en-US" sz="4211" dirty="0" smtClean="0"/>
              <a:t>” with respect to judgments about the actual world </a:t>
            </a:r>
            <a:r>
              <a:rPr lang="en-US" sz="4211" dirty="0"/>
              <a:t>is habit in disguise</a:t>
            </a:r>
            <a:r>
              <a:rPr lang="en-US" sz="4211" dirty="0" smtClean="0"/>
              <a:t>. There is no such things as </a:t>
            </a:r>
            <a:r>
              <a:rPr lang="en-US" sz="4211" i="1" dirty="0" smtClean="0"/>
              <a:t>a priori </a:t>
            </a:r>
            <a:r>
              <a:rPr lang="en-US" sz="4211" dirty="0" smtClean="0"/>
              <a:t>knowledge involving synthetic judgments.</a:t>
            </a:r>
          </a:p>
          <a:p>
            <a:r>
              <a:rPr lang="en-US" sz="4211" dirty="0" smtClean="0"/>
              <a:t>This is Hume’s challenge to metaphysics in the style of Descartes, Spinoza and Leibniz.</a:t>
            </a:r>
            <a:r>
              <a:rPr lang="en-US" sz="4211" dirty="0"/>
              <a:t> </a:t>
            </a:r>
            <a:r>
              <a:rPr lang="en-US" sz="4211" dirty="0" smtClean="0"/>
              <a:t>Metaphysicians </a:t>
            </a:r>
            <a:r>
              <a:rPr lang="en-US" sz="4211" dirty="0"/>
              <a:t>should suspend business until Hume’s challenge is </a:t>
            </a:r>
            <a:r>
              <a:rPr lang="en-US" sz="4211" dirty="0" smtClean="0"/>
              <a:t>answered.</a:t>
            </a:r>
          </a:p>
          <a:p>
            <a:r>
              <a:rPr lang="en-US" sz="4211" dirty="0" smtClean="0"/>
              <a:t>But the challenge depends on Hume’s Fork, which Kant has called </a:t>
            </a:r>
            <a:r>
              <a:rPr lang="en-US" sz="4211" smtClean="0"/>
              <a:t>into question.</a:t>
            </a:r>
            <a:endParaRPr lang="en-US" sz="4211"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Strategy</a:t>
            </a:r>
            <a:endParaRPr lang="en-US" dirty="0"/>
          </a:p>
        </p:txBody>
      </p:sp>
      <p:sp>
        <p:nvSpPr>
          <p:cNvPr id="3" name="Content Placeholder 2"/>
          <p:cNvSpPr>
            <a:spLocks noGrp="1"/>
          </p:cNvSpPr>
          <p:nvPr>
            <p:ph idx="1"/>
          </p:nvPr>
        </p:nvSpPr>
        <p:spPr/>
        <p:txBody>
          <a:bodyPr>
            <a:normAutofit fontScale="70000" lnSpcReduction="20000"/>
          </a:bodyPr>
          <a:lstStyle/>
          <a:p>
            <a:r>
              <a:rPr lang="en-US" dirty="0"/>
              <a:t>Unlike Hume, Kant holds that all sciences have deep presuppositions that are not straightforwardly </a:t>
            </a:r>
            <a:r>
              <a:rPr lang="en-US" dirty="0" smtClean="0"/>
              <a:t>empirical.</a:t>
            </a:r>
          </a:p>
          <a:p>
            <a:r>
              <a:rPr lang="en-US" dirty="0" smtClean="0"/>
              <a:t>For </a:t>
            </a:r>
            <a:r>
              <a:rPr lang="en-US" dirty="0"/>
              <a:t>example, physics presupposes conservation </a:t>
            </a:r>
            <a:r>
              <a:rPr lang="en-US" dirty="0" smtClean="0"/>
              <a:t>principles.</a:t>
            </a:r>
          </a:p>
          <a:p>
            <a:r>
              <a:rPr lang="en-US" dirty="0"/>
              <a:t>T</a:t>
            </a:r>
            <a:r>
              <a:rPr lang="en-US" dirty="0" smtClean="0"/>
              <a:t>hat </a:t>
            </a:r>
            <a:r>
              <a:rPr lang="en-US" dirty="0"/>
              <a:t>fundamental forces or quantities should spring into existence from nowhere is not regarded as a possibility. If it were, physical science would be </a:t>
            </a:r>
            <a:r>
              <a:rPr lang="en-US" dirty="0" smtClean="0"/>
              <a:t>impossible.</a:t>
            </a:r>
          </a:p>
          <a:p>
            <a:r>
              <a:rPr lang="en-US" dirty="0" smtClean="0"/>
              <a:t>But </a:t>
            </a:r>
            <a:r>
              <a:rPr lang="en-US" dirty="0"/>
              <a:t>the principle that nothing comes of nothing is not analytic. So </a:t>
            </a:r>
            <a:r>
              <a:rPr lang="en-US" i="1" dirty="0" smtClean="0"/>
              <a:t>all </a:t>
            </a:r>
            <a:r>
              <a:rPr lang="en-US" dirty="0"/>
              <a:t>sciences involve “pure” (</a:t>
            </a:r>
            <a:r>
              <a:rPr lang="en-US" i="1" dirty="0"/>
              <a:t>a priori</a:t>
            </a:r>
            <a:r>
              <a:rPr lang="en-US" dirty="0"/>
              <a:t>) as well as empirical elements.</a:t>
            </a:r>
          </a:p>
          <a:p>
            <a:r>
              <a:rPr lang="en-US" dirty="0"/>
              <a:t>Kant thus proposes to answer Hume’s under four headings:</a:t>
            </a:r>
          </a:p>
          <a:p>
            <a:pPr>
              <a:buNone/>
            </a:pPr>
            <a:r>
              <a:rPr lang="en-US" dirty="0"/>
              <a:t>		1. How is pure mathematics possible?</a:t>
            </a:r>
          </a:p>
          <a:p>
            <a:pPr>
              <a:buNone/>
            </a:pPr>
            <a:r>
              <a:rPr lang="en-US" dirty="0"/>
              <a:t>		2. How is pure natural science possible?</a:t>
            </a:r>
          </a:p>
          <a:p>
            <a:pPr>
              <a:buNone/>
            </a:pPr>
            <a:r>
              <a:rPr lang="en-US" dirty="0"/>
              <a:t>		3. How is metaphysics in general possible ?</a:t>
            </a:r>
          </a:p>
          <a:p>
            <a:pPr>
              <a:buNone/>
            </a:pPr>
            <a:r>
              <a:rPr lang="en-US" dirty="0"/>
              <a:t>		4. How is metaphysics as a science possible?</a:t>
            </a:r>
          </a:p>
          <a:p>
            <a:endParaRPr lang="en-US" dirty="0"/>
          </a:p>
        </p:txBody>
      </p:sp>
    </p:spTree>
    <p:extLst>
      <p:ext uri="{BB962C8B-B14F-4D97-AF65-F5344CB8AC3E}">
        <p14:creationId xmlns:p14="http://schemas.microsoft.com/office/powerpoint/2010/main" val="829164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 and Modern Philosophy</a:t>
            </a:r>
            <a:endParaRPr lang="en-US" dirty="0"/>
          </a:p>
        </p:txBody>
      </p:sp>
      <p:sp>
        <p:nvSpPr>
          <p:cNvPr id="3" name="Content Placeholder 2"/>
          <p:cNvSpPr>
            <a:spLocks noGrp="1"/>
          </p:cNvSpPr>
          <p:nvPr>
            <p:ph idx="1"/>
          </p:nvPr>
        </p:nvSpPr>
        <p:spPr/>
        <p:txBody>
          <a:bodyPr>
            <a:normAutofit/>
          </a:bodyPr>
          <a:lstStyle/>
          <a:p>
            <a:r>
              <a:rPr lang="en-US" dirty="0"/>
              <a:t>Along with Descartes and Hume, Kant is a pivotal figure in the development of modern </a:t>
            </a:r>
            <a:r>
              <a:rPr lang="en-US" dirty="0" smtClean="0"/>
              <a:t>philosophy.</a:t>
            </a:r>
          </a:p>
          <a:p>
            <a:r>
              <a:rPr lang="en-US" dirty="0" smtClean="0"/>
              <a:t>By his own account, reading Hume awoke him from his ‘dogmatic slumbers’.</a:t>
            </a:r>
          </a:p>
          <a:p>
            <a:r>
              <a:rPr lang="en-US" dirty="0" smtClean="0"/>
              <a:t>Kant is a difficult writer, in part because </a:t>
            </a:r>
            <a:r>
              <a:rPr lang="en-US" dirty="0"/>
              <a:t>of </a:t>
            </a:r>
            <a:r>
              <a:rPr lang="en-US" dirty="0" smtClean="0"/>
              <a:t>his originality: he </a:t>
            </a:r>
            <a:r>
              <a:rPr lang="en-US" dirty="0"/>
              <a:t>can’t call on </a:t>
            </a:r>
            <a:r>
              <a:rPr lang="en-US" dirty="0" smtClean="0"/>
              <a:t>familiar </a:t>
            </a:r>
            <a:r>
              <a:rPr lang="en-US" dirty="0"/>
              <a:t>ideas or terminology.</a:t>
            </a:r>
          </a:p>
          <a:p>
            <a:endParaRPr lang="en-US" dirty="0"/>
          </a:p>
        </p:txBody>
      </p:sp>
    </p:spTree>
    <p:extLst>
      <p:ext uri="{BB962C8B-B14F-4D97-AF65-F5344CB8AC3E}">
        <p14:creationId xmlns:p14="http://schemas.microsoft.com/office/powerpoint/2010/main" val="13923568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Metaphysics</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i="1" dirty="0" smtClean="0"/>
              <a:t>Introduction</a:t>
            </a:r>
            <a:r>
              <a:rPr lang="en-US" dirty="0" smtClean="0"/>
              <a:t>. Metaphysics </a:t>
            </a:r>
            <a:r>
              <a:rPr lang="en-US" dirty="0"/>
              <a:t>does not yet exist </a:t>
            </a:r>
            <a:r>
              <a:rPr lang="en-US" i="1" dirty="0"/>
              <a:t>as a science </a:t>
            </a:r>
            <a:r>
              <a:rPr lang="en-US" dirty="0"/>
              <a:t>because it never </a:t>
            </a:r>
            <a:r>
              <a:rPr lang="en-US" dirty="0" smtClean="0"/>
              <a:t>progresses.</a:t>
            </a:r>
            <a:endParaRPr lang="en-US" dirty="0"/>
          </a:p>
          <a:p>
            <a:r>
              <a:rPr lang="en-US" dirty="0" smtClean="0"/>
              <a:t>Kant’s question</a:t>
            </a:r>
            <a:r>
              <a:rPr lang="en-US" dirty="0"/>
              <a:t>,</a:t>
            </a:r>
            <a:r>
              <a:rPr lang="en-US" dirty="0" smtClean="0"/>
              <a:t> ‘Is metaphysics </a:t>
            </a:r>
            <a:r>
              <a:rPr lang="en-US" i="1" dirty="0"/>
              <a:t>possible</a:t>
            </a:r>
            <a:r>
              <a:rPr lang="en-US" dirty="0" smtClean="0"/>
              <a:t>?</a:t>
            </a:r>
            <a:r>
              <a:rPr lang="en-US" dirty="0" smtClean="0"/>
              <a:t>’ means </a:t>
            </a:r>
            <a:r>
              <a:rPr lang="en-US" dirty="0" smtClean="0"/>
              <a:t>is it a possible science: i.e. a form of investigation that progresses and yields stable results</a:t>
            </a:r>
            <a:r>
              <a:rPr lang="en-US" dirty="0" smtClean="0"/>
              <a:t>.</a:t>
            </a:r>
          </a:p>
          <a:p>
            <a:r>
              <a:rPr lang="en-US" dirty="0" smtClean="0"/>
              <a:t>Hume has argued powerfully that metaphysics is </a:t>
            </a:r>
            <a:r>
              <a:rPr lang="en-US" i="1" dirty="0" smtClean="0"/>
              <a:t>not</a:t>
            </a:r>
            <a:r>
              <a:rPr lang="en-US" dirty="0" smtClean="0"/>
              <a:t> possible. His critics have failed to understand what he has done.</a:t>
            </a: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Challenge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challenge to metaphysics </a:t>
            </a:r>
            <a:r>
              <a:rPr lang="en-US" dirty="0"/>
              <a:t>is posed by Hume’s examination of cause and effect (necessary connection)</a:t>
            </a:r>
            <a:r>
              <a:rPr lang="en-US" dirty="0" smtClean="0"/>
              <a:t>.</a:t>
            </a:r>
          </a:p>
          <a:p>
            <a:r>
              <a:rPr lang="en-US" dirty="0" smtClean="0"/>
              <a:t>The </a:t>
            </a:r>
            <a:r>
              <a:rPr lang="en-US" dirty="0"/>
              <a:t>question is not whether the concept of cause is useful, </a:t>
            </a:r>
            <a:r>
              <a:rPr lang="en-US" dirty="0" err="1"/>
              <a:t>etc</a:t>
            </a:r>
            <a:r>
              <a:rPr lang="en-US" dirty="0"/>
              <a:t>, but whether it “could be thought by reason, </a:t>
            </a:r>
            <a:r>
              <a:rPr lang="en-US" i="1" dirty="0"/>
              <a:t>a priori.</a:t>
            </a:r>
            <a:r>
              <a:rPr lang="en-US" dirty="0" smtClean="0"/>
              <a:t>” That is, does the </a:t>
            </a:r>
            <a:r>
              <a:rPr lang="en-US" dirty="0"/>
              <a:t>concept of cause somehow belong to reason itself, as </a:t>
            </a:r>
            <a:r>
              <a:rPr lang="en-US" dirty="0" smtClean="0"/>
              <a:t>(arguably) </a:t>
            </a:r>
            <a:r>
              <a:rPr lang="en-US" dirty="0"/>
              <a:t>basic logical concepts do</a:t>
            </a:r>
            <a:r>
              <a:rPr lang="en-US" dirty="0" smtClean="0"/>
              <a:t>?  Hume says “No’.</a:t>
            </a:r>
          </a:p>
          <a:p>
            <a:r>
              <a:rPr lang="en-US" dirty="0" smtClean="0"/>
              <a:t>Hume’s </a:t>
            </a:r>
            <a:r>
              <a:rPr lang="en-US" dirty="0"/>
              <a:t>skeptical </a:t>
            </a:r>
            <a:r>
              <a:rPr lang="en-US" dirty="0" smtClean="0"/>
              <a:t>conclusion </a:t>
            </a:r>
            <a:r>
              <a:rPr lang="en-US" dirty="0"/>
              <a:t>is not answered </a:t>
            </a:r>
            <a:r>
              <a:rPr lang="en-US" dirty="0" smtClean="0"/>
              <a:t>by </a:t>
            </a:r>
            <a:r>
              <a:rPr lang="en-US" dirty="0"/>
              <a:t>a lazy appeal to common sense. </a:t>
            </a:r>
            <a:r>
              <a:rPr lang="en-US" dirty="0" smtClean="0"/>
              <a:t>I</a:t>
            </a:r>
          </a:p>
          <a:p>
            <a:endParaRPr lang="en-US" dirty="0"/>
          </a:p>
        </p:txBody>
      </p:sp>
    </p:spTree>
    <p:extLst>
      <p:ext uri="{BB962C8B-B14F-4D97-AF65-F5344CB8AC3E}">
        <p14:creationId xmlns:p14="http://schemas.microsoft.com/office/powerpoint/2010/main" val="1818622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Reason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metaphysics “we judge from mere concepts”: so metaphysical knowledge, if there is any, is </a:t>
            </a:r>
            <a:r>
              <a:rPr lang="en-US" b="1" dirty="0"/>
              <a:t>not</a:t>
            </a:r>
            <a:r>
              <a:rPr lang="en-US" dirty="0"/>
              <a:t> empirical</a:t>
            </a:r>
            <a:r>
              <a:rPr lang="en-US" dirty="0" smtClean="0"/>
              <a:t>. It depends on Reason alone.</a:t>
            </a:r>
            <a:endParaRPr lang="en-US" dirty="0"/>
          </a:p>
          <a:p>
            <a:r>
              <a:rPr lang="en-US" dirty="0"/>
              <a:t>Kant’s first step: to generalize Hume’s problem to other concepts of metaphysics. (We shall see what they are.</a:t>
            </a:r>
            <a:r>
              <a:rPr lang="en-US" dirty="0" smtClean="0"/>
              <a:t>)</a:t>
            </a:r>
          </a:p>
          <a:p>
            <a:r>
              <a:rPr lang="en-US" dirty="0" smtClean="0"/>
              <a:t>This </a:t>
            </a:r>
            <a:r>
              <a:rPr lang="en-US" dirty="0"/>
              <a:t>generalized problem (what can be known on the basis of pure reason alone?) is the topic of Kant’s </a:t>
            </a:r>
            <a:r>
              <a:rPr lang="en-US" i="1" dirty="0"/>
              <a:t>Critique of Pure Reason</a:t>
            </a:r>
            <a:r>
              <a:rPr lang="en-US" dirty="0"/>
              <a:t>. The </a:t>
            </a:r>
            <a:r>
              <a:rPr lang="en-US" i="1" dirty="0"/>
              <a:t>Prolegomena</a:t>
            </a:r>
            <a:r>
              <a:rPr lang="en-US" dirty="0"/>
              <a:t> (introductory remarks) are a way into that long and difficult work.</a:t>
            </a:r>
          </a:p>
          <a:p>
            <a:endParaRPr lang="en-US" dirty="0"/>
          </a:p>
        </p:txBody>
      </p:sp>
    </p:spTree>
    <p:extLst>
      <p:ext uri="{BB962C8B-B14F-4D97-AF65-F5344CB8AC3E}">
        <p14:creationId xmlns:p14="http://schemas.microsoft.com/office/powerpoint/2010/main" val="18127223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Judgments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a:t>Analytic(al</a:t>
            </a:r>
            <a:r>
              <a:rPr lang="en-US" b="1" dirty="0"/>
              <a:t>) </a:t>
            </a:r>
            <a:r>
              <a:rPr lang="en-US" dirty="0"/>
              <a:t>judgments are merely explicative: the concept expressed by the predicate is already contained in the concept of the subject: e.g. “All bodies are extended.” Their “principle” (i.e. what determines their truth or falsity) is the principle of non-</a:t>
            </a:r>
            <a:r>
              <a:rPr lang="en-US" dirty="0" smtClean="0"/>
              <a:t>contradiction.</a:t>
            </a:r>
            <a:endParaRPr lang="en-US" dirty="0"/>
          </a:p>
          <a:p>
            <a:r>
              <a:rPr lang="en-US" dirty="0" smtClean="0"/>
              <a:t>Why “analytic”? Because the truth of an analytic judgment can be determined </a:t>
            </a:r>
            <a:r>
              <a:rPr lang="en-US" b="1" dirty="0" smtClean="0"/>
              <a:t>by conceptual analysis</a:t>
            </a:r>
            <a:r>
              <a:rPr lang="en-US" dirty="0" smtClean="0"/>
              <a:t>: making its meaning explicit.</a:t>
            </a:r>
          </a:p>
          <a:p>
            <a:r>
              <a:rPr lang="en-US" dirty="0" smtClean="0"/>
              <a:t>In consequence</a:t>
            </a:r>
            <a:r>
              <a:rPr lang="en-US" dirty="0"/>
              <a:t>,</a:t>
            </a:r>
            <a:r>
              <a:rPr lang="en-US" dirty="0" smtClean="0"/>
              <a:t> an analytic </a:t>
            </a:r>
            <a:r>
              <a:rPr lang="en-US" i="1" dirty="0" smtClean="0"/>
              <a:t>judgment </a:t>
            </a:r>
            <a:r>
              <a:rPr lang="en-US" dirty="0" smtClean="0"/>
              <a:t>is </a:t>
            </a:r>
            <a:r>
              <a:rPr lang="en-US" i="1" dirty="0"/>
              <a:t>a priori</a:t>
            </a:r>
            <a:r>
              <a:rPr lang="en-US" dirty="0"/>
              <a:t>, even when the </a:t>
            </a:r>
            <a:r>
              <a:rPr lang="en-US" i="1" dirty="0" smtClean="0"/>
              <a:t>concepts </a:t>
            </a:r>
            <a:r>
              <a:rPr lang="en-US" dirty="0" smtClean="0"/>
              <a:t>it involves </a:t>
            </a:r>
            <a:r>
              <a:rPr lang="en-US" dirty="0"/>
              <a:t>are empirical. (“Gold is a yellow metal.”</a:t>
            </a:r>
            <a:r>
              <a:rPr lang="en-US" dirty="0" smtClean="0"/>
              <a:t>)</a:t>
            </a:r>
          </a:p>
          <a:p>
            <a:r>
              <a:rPr lang="en-US" dirty="0" smtClean="0"/>
              <a:t>Kant’s </a:t>
            </a:r>
            <a:r>
              <a:rPr lang="en-US" dirty="0"/>
              <a:t>concept of</a:t>
            </a:r>
            <a:r>
              <a:rPr lang="en-US" dirty="0" smtClean="0"/>
              <a:t> analytic judgments </a:t>
            </a:r>
            <a:r>
              <a:rPr lang="en-US" dirty="0"/>
              <a:t>is a close relative of Hume’s notion of “relations of </a:t>
            </a:r>
            <a:r>
              <a:rPr lang="en-US" dirty="0" smtClean="0"/>
              <a:t>ideas.”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Synthetic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Analytic judgments are opposed to </a:t>
            </a:r>
            <a:r>
              <a:rPr lang="en-US" b="1" dirty="0" smtClean="0"/>
              <a:t>syntheti</a:t>
            </a:r>
            <a:r>
              <a:rPr lang="en-US" dirty="0" smtClean="0"/>
              <a:t>c. In </a:t>
            </a:r>
            <a:r>
              <a:rPr lang="en-US" dirty="0"/>
              <a:t>a synthetic judgment, the predicate “adds something</a:t>
            </a:r>
            <a:r>
              <a:rPr lang="en-US" dirty="0" smtClean="0"/>
              <a:t>” to the concept of the subject.</a:t>
            </a:r>
          </a:p>
          <a:p>
            <a:r>
              <a:rPr lang="en-US" dirty="0" smtClean="0"/>
              <a:t>Why </a:t>
            </a:r>
            <a:r>
              <a:rPr lang="en-US" dirty="0"/>
              <a:t>“synthetic”? Because such judgment involves putting things together (</a:t>
            </a:r>
            <a:r>
              <a:rPr lang="en-US" i="1" dirty="0"/>
              <a:t>synthesis</a:t>
            </a:r>
            <a:r>
              <a:rPr lang="en-US" dirty="0"/>
              <a:t>) rather than extracting something already present (</a:t>
            </a:r>
            <a:r>
              <a:rPr lang="en-US" i="1" dirty="0"/>
              <a:t>analysis</a:t>
            </a:r>
            <a:r>
              <a:rPr lang="en-US" dirty="0"/>
              <a:t>)</a:t>
            </a:r>
            <a:r>
              <a:rPr lang="en-US" dirty="0" smtClean="0"/>
              <a:t>.</a:t>
            </a:r>
          </a:p>
          <a:p>
            <a:r>
              <a:rPr lang="en-US" dirty="0" smtClean="0"/>
              <a:t>All judgments </a:t>
            </a:r>
            <a:r>
              <a:rPr lang="en-US" dirty="0"/>
              <a:t>of experience (judgments of how things are </a:t>
            </a:r>
            <a:r>
              <a:rPr lang="en-US" dirty="0" smtClean="0"/>
              <a:t>in </a:t>
            </a:r>
            <a:r>
              <a:rPr lang="en-US" dirty="0"/>
              <a:t>the world) are </a:t>
            </a:r>
            <a:r>
              <a:rPr lang="en-US" dirty="0" smtClean="0"/>
              <a:t>synthetic.</a:t>
            </a:r>
          </a:p>
          <a:p>
            <a:r>
              <a:rPr lang="en-US" dirty="0" smtClean="0"/>
              <a:t>Synthetic </a:t>
            </a:r>
            <a:r>
              <a:rPr lang="en-US" dirty="0"/>
              <a:t>judgments are close relatives of Hume’s </a:t>
            </a:r>
            <a:r>
              <a:rPr lang="en-US" dirty="0" smtClean="0"/>
              <a:t>‘matters </a:t>
            </a:r>
            <a:r>
              <a:rPr lang="en-US" dirty="0"/>
              <a:t>of fact and </a:t>
            </a:r>
            <a:r>
              <a:rPr lang="en-US" dirty="0" smtClean="0"/>
              <a:t>existence’. </a:t>
            </a:r>
            <a:endParaRPr lang="en-US" dirty="0"/>
          </a:p>
        </p:txBody>
      </p:sp>
    </p:spTree>
    <p:extLst>
      <p:ext uri="{BB962C8B-B14F-4D97-AF65-F5344CB8AC3E}">
        <p14:creationId xmlns:p14="http://schemas.microsoft.com/office/powerpoint/2010/main" val="1569274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Hume’s Fork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Hume divides judgments into relations of ideas and matters of fact.</a:t>
            </a:r>
          </a:p>
          <a:p>
            <a:r>
              <a:rPr lang="en-US" dirty="0" smtClean="0"/>
              <a:t>Judgments made true by relations off ideas are necessarily true and knowable </a:t>
            </a:r>
            <a:r>
              <a:rPr lang="en-US" i="1" dirty="0" smtClean="0"/>
              <a:t>a priori</a:t>
            </a:r>
            <a:r>
              <a:rPr lang="en-US" dirty="0" smtClean="0"/>
              <a:t>.</a:t>
            </a:r>
          </a:p>
          <a:p>
            <a:r>
              <a:rPr lang="en-US" dirty="0" smtClean="0"/>
              <a:t>Judgments concerning matters of fact and existence are continued and must be </a:t>
            </a:r>
            <a:r>
              <a:rPr lang="en-US" dirty="0" smtClean="0"/>
              <a:t>verified </a:t>
            </a:r>
            <a:r>
              <a:rPr lang="en-US" dirty="0" smtClean="0"/>
              <a:t>empirically: i.e. </a:t>
            </a:r>
            <a:r>
              <a:rPr lang="en-US" i="1" dirty="0" smtClean="0"/>
              <a:t>a posteriori</a:t>
            </a:r>
            <a:r>
              <a:rPr lang="en-US" dirty="0" smtClean="0"/>
              <a:t>.</a:t>
            </a:r>
          </a:p>
          <a:p>
            <a:r>
              <a:rPr lang="en-US" dirty="0" smtClean="0"/>
              <a:t>In Kant’s terms, Hume holds that a judgment is necessary/</a:t>
            </a:r>
            <a:r>
              <a:rPr lang="en-US" i="1" dirty="0" smtClean="0"/>
              <a:t>a priori </a:t>
            </a:r>
            <a:r>
              <a:rPr lang="en-US" dirty="0" smtClean="0"/>
              <a:t>if and only if it is analytic. No synthetic judgment is knowable </a:t>
            </a:r>
            <a:r>
              <a:rPr lang="en-US" i="1" dirty="0" smtClean="0"/>
              <a:t>a priori</a:t>
            </a:r>
            <a:r>
              <a:rPr lang="en-US" dirty="0" smtClean="0"/>
              <a:t>.</a:t>
            </a:r>
          </a:p>
          <a:p>
            <a:r>
              <a:rPr lang="en-US" dirty="0"/>
              <a:t>This leaves no room for </a:t>
            </a:r>
            <a:r>
              <a:rPr lang="en-US" dirty="0" smtClean="0"/>
              <a:t>metaphysics.</a:t>
            </a:r>
            <a:endParaRPr lang="en-US" dirty="0"/>
          </a:p>
          <a:p>
            <a:endParaRPr lang="en-US" dirty="0" smtClean="0"/>
          </a:p>
          <a:p>
            <a:endParaRPr lang="en-US" dirty="0"/>
          </a:p>
        </p:txBody>
      </p:sp>
    </p:spTree>
    <p:extLst>
      <p:ext uri="{BB962C8B-B14F-4D97-AF65-F5344CB8AC3E}">
        <p14:creationId xmlns:p14="http://schemas.microsoft.com/office/powerpoint/2010/main" val="34924463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Necessity</a:t>
            </a:r>
            <a:endParaRPr lang="en-US" dirty="0"/>
          </a:p>
        </p:txBody>
      </p:sp>
      <p:sp>
        <p:nvSpPr>
          <p:cNvPr id="3" name="Content Placeholder 2"/>
          <p:cNvSpPr>
            <a:spLocks noGrp="1"/>
          </p:cNvSpPr>
          <p:nvPr>
            <p:ph idx="1"/>
          </p:nvPr>
        </p:nvSpPr>
        <p:spPr/>
        <p:txBody>
          <a:bodyPr/>
          <a:lstStyle/>
          <a:p>
            <a:r>
              <a:rPr lang="en-US" dirty="0" smtClean="0"/>
              <a:t>Kant agrees that if a judgment is necessarily true (‘strictly’ universal) it must be knowable a priori.</a:t>
            </a:r>
          </a:p>
          <a:p>
            <a:r>
              <a:rPr lang="en-US" dirty="0" smtClean="0"/>
              <a:t>Observation can only yield knowledge of how things </a:t>
            </a:r>
            <a:r>
              <a:rPr lang="en-US" b="1" dirty="0" smtClean="0"/>
              <a:t>are</a:t>
            </a:r>
            <a:r>
              <a:rPr lang="en-US" dirty="0" smtClean="0"/>
              <a:t>, not how they </a:t>
            </a:r>
            <a:r>
              <a:rPr lang="en-US" b="1" dirty="0" smtClean="0"/>
              <a:t>must be</a:t>
            </a:r>
            <a:r>
              <a:rPr lang="en-US" dirty="0" smtClean="0"/>
              <a:t>.</a:t>
            </a:r>
          </a:p>
          <a:p>
            <a:r>
              <a:rPr lang="en-US" dirty="0" smtClean="0"/>
              <a:t>So the problem of metaphysics can be stated (and in Kant’s Critique is stated) as “How are synthetic </a:t>
            </a:r>
            <a:r>
              <a:rPr lang="en-US" i="1" dirty="0" smtClean="0"/>
              <a:t>a priori </a:t>
            </a:r>
            <a:r>
              <a:rPr lang="en-US" dirty="0" smtClean="0"/>
              <a:t>judgments possible?”</a:t>
            </a:r>
            <a:endParaRPr lang="en-US" dirty="0"/>
          </a:p>
        </p:txBody>
      </p:sp>
    </p:spTree>
    <p:extLst>
      <p:ext uri="{BB962C8B-B14F-4D97-AF65-F5344CB8AC3E}">
        <p14:creationId xmlns:p14="http://schemas.microsoft.com/office/powerpoint/2010/main" val="29216660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303</TotalTime>
  <Words>1606</Words>
  <Application>Microsoft Macintosh PowerPoint</Application>
  <PresentationFormat>On-screen Show (4:3)</PresentationFormat>
  <Paragraphs>98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Kant 1</vt:lpstr>
      <vt:lpstr>Kant and Modern Philosophy</vt:lpstr>
      <vt:lpstr>The Problem of Metaphysics</vt:lpstr>
      <vt:lpstr>Hume’s Challenge</vt:lpstr>
      <vt:lpstr>Pure Reason</vt:lpstr>
      <vt:lpstr>Analytic Judgments</vt:lpstr>
      <vt:lpstr>…and Synthetic</vt:lpstr>
      <vt:lpstr>Hume’s Fork</vt:lpstr>
      <vt:lpstr>Necessity</vt:lpstr>
      <vt:lpstr>Kant versus Hume</vt:lpstr>
      <vt:lpstr>Kant’s Strategy</vt:lpstr>
      <vt:lpstr>Against Hume’s Fork</vt:lpstr>
      <vt:lpstr>Hume’s Defence?</vt:lpstr>
      <vt:lpstr>Geometry</vt:lpstr>
      <vt:lpstr>Hume’s Error?</vt:lpstr>
      <vt:lpstr>Intuition</vt:lpstr>
      <vt:lpstr>The Problem Revisited</vt:lpstr>
      <vt:lpstr>Hume’s Challenge (again)</vt:lpstr>
      <vt:lpstr>Kant’s Strategy</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 1</dc:title>
  <dc:creator>Michael Williams</dc:creator>
  <cp:lastModifiedBy>Michael Williams</cp:lastModifiedBy>
  <cp:revision>27</cp:revision>
  <dcterms:created xsi:type="dcterms:W3CDTF">2013-04-20T14:43:44Z</dcterms:created>
  <dcterms:modified xsi:type="dcterms:W3CDTF">2017-04-26T15:04:12Z</dcterms:modified>
</cp:coreProperties>
</file>