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4" r:id="rId4"/>
    <p:sldId id="273" r:id="rId5"/>
    <p:sldId id="258" r:id="rId6"/>
    <p:sldId id="275" r:id="rId7"/>
    <p:sldId id="269" r:id="rId8"/>
    <p:sldId id="259" r:id="rId9"/>
    <p:sldId id="276" r:id="rId10"/>
    <p:sldId id="277" r:id="rId11"/>
    <p:sldId id="270" r:id="rId12"/>
    <p:sldId id="260" r:id="rId13"/>
    <p:sldId id="278" r:id="rId14"/>
    <p:sldId id="261" r:id="rId15"/>
    <p:sldId id="271" r:id="rId16"/>
    <p:sldId id="262" r:id="rId17"/>
    <p:sldId id="263" r:id="rId18"/>
    <p:sldId id="267" r:id="rId19"/>
    <p:sldId id="266" r:id="rId20"/>
    <p:sldId id="265" r:id="rId21"/>
    <p:sldId id="268" r:id="rId22"/>
    <p:sldId id="264" r:id="rId23"/>
    <p:sldId id="27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6" autoAdjust="0"/>
    <p:restoredTop sz="94660"/>
  </p:normalViewPr>
  <p:slideViewPr>
    <p:cSldViewPr snapToGrid="0" snapToObjects="1">
      <p:cViewPr varScale="1">
        <p:scale>
          <a:sx n="73" d="100"/>
          <a:sy n="73" d="100"/>
        </p:scale>
        <p:origin x="-8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7E13E9-83A6-CE46-AE87-9C56E08994A1}"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13E9-83A6-CE46-AE87-9C56E08994A1}"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13E9-83A6-CE46-AE87-9C56E08994A1}"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13E9-83A6-CE46-AE87-9C56E08994A1}"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E13E9-83A6-CE46-AE87-9C56E08994A1}" type="datetimeFigureOut">
              <a:rPr lang="en-US" smtClean="0"/>
              <a:t>5/1/17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7E13E9-83A6-CE46-AE87-9C56E08994A1}" type="datetimeFigureOut">
              <a:rPr lang="en-US" smtClean="0"/>
              <a:t>5/1/17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7E13E9-83A6-CE46-AE87-9C56E08994A1}" type="datetimeFigureOut">
              <a:rPr lang="en-US" smtClean="0"/>
              <a:t>5/1/17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7E13E9-83A6-CE46-AE87-9C56E08994A1}" type="datetimeFigureOut">
              <a:rPr lang="en-US" smtClean="0"/>
              <a:t>5/1/17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E13E9-83A6-CE46-AE87-9C56E08994A1}" type="datetimeFigureOut">
              <a:rPr lang="en-US" smtClean="0"/>
              <a:t>5/1/17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E13E9-83A6-CE46-AE87-9C56E08994A1}" type="datetimeFigureOut">
              <a:rPr lang="en-US" smtClean="0"/>
              <a:t>5/1/17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E13E9-83A6-CE46-AE87-9C56E08994A1}" type="datetimeFigureOut">
              <a:rPr lang="en-US" smtClean="0"/>
              <a:t>5/1/17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AC5F3-08AD-E941-9F2B-6839C11839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E13E9-83A6-CE46-AE87-9C56E08994A1}" type="datetimeFigureOut">
              <a:rPr lang="en-US" smtClean="0"/>
              <a:t>5/1/17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C5F3-08AD-E941-9F2B-6839C11839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Kant 2</a:t>
            </a:r>
            <a:endParaRPr lang="en-US" dirty="0"/>
          </a:p>
        </p:txBody>
      </p:sp>
      <p:sp>
        <p:nvSpPr>
          <p:cNvPr id="3" name="Subtitle 2"/>
          <p:cNvSpPr>
            <a:spLocks noGrp="1"/>
          </p:cNvSpPr>
          <p:nvPr>
            <p:ph type="subTitle" idx="1"/>
          </p:nvPr>
        </p:nvSpPr>
        <p:spPr/>
        <p:txBody>
          <a:bodyPr/>
          <a:lstStyle/>
          <a:p>
            <a:r>
              <a:rPr lang="en-US" dirty="0" smtClean="0"/>
              <a:t>From Mathematics to Transcendental Idealism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Particulars</a:t>
            </a:r>
            <a:endParaRPr lang="en-US" dirty="0"/>
          </a:p>
        </p:txBody>
      </p:sp>
      <p:sp>
        <p:nvSpPr>
          <p:cNvPr id="3" name="Content Placeholder 2"/>
          <p:cNvSpPr>
            <a:spLocks noGrp="1"/>
          </p:cNvSpPr>
          <p:nvPr>
            <p:ph idx="1"/>
          </p:nvPr>
        </p:nvSpPr>
        <p:spPr/>
        <p:txBody>
          <a:bodyPr>
            <a:normAutofit fontScale="85000" lnSpcReduction="10000"/>
          </a:bodyPr>
          <a:lstStyle/>
          <a:p>
            <a:r>
              <a:rPr lang="en-US" dirty="0"/>
              <a:t>Our  awareness of the formal features of sense-experience is </a:t>
            </a:r>
            <a:r>
              <a:rPr lang="en-US" b="1" dirty="0"/>
              <a:t>intuitive </a:t>
            </a:r>
            <a:r>
              <a:rPr lang="en-US" dirty="0"/>
              <a:t>because our sensibility takes the form of an awareness of ourselves and the objects we encounter as situated in </a:t>
            </a:r>
            <a:r>
              <a:rPr lang="en-US" i="1" dirty="0"/>
              <a:t>Space </a:t>
            </a:r>
            <a:r>
              <a:rPr lang="en-US" dirty="0"/>
              <a:t>and </a:t>
            </a:r>
            <a:r>
              <a:rPr lang="en-US" i="1" dirty="0"/>
              <a:t>Time</a:t>
            </a:r>
            <a:r>
              <a:rPr lang="en-US" dirty="0"/>
              <a:t>, which are both </a:t>
            </a:r>
            <a:r>
              <a:rPr lang="en-US" b="1" dirty="0"/>
              <a:t>particulars</a:t>
            </a:r>
            <a:r>
              <a:rPr lang="en-US" dirty="0"/>
              <a:t>. We are not just aware of (concepts of) relations.</a:t>
            </a:r>
          </a:p>
          <a:p>
            <a:r>
              <a:rPr lang="en-US" dirty="0" smtClean="0"/>
              <a:t>Since </a:t>
            </a:r>
            <a:r>
              <a:rPr lang="en-US" dirty="0"/>
              <a:t>this intuitive awareness gives no inkling of </a:t>
            </a:r>
            <a:r>
              <a:rPr lang="en-US" i="1" dirty="0"/>
              <a:t>what </a:t>
            </a:r>
            <a:r>
              <a:rPr lang="en-US" dirty="0"/>
              <a:t>objects we encounter or </a:t>
            </a:r>
            <a:r>
              <a:rPr lang="en-US" i="1" dirty="0"/>
              <a:t>where </a:t>
            </a:r>
            <a:r>
              <a:rPr lang="en-US" dirty="0"/>
              <a:t>and </a:t>
            </a:r>
            <a:r>
              <a:rPr lang="en-US" i="1" dirty="0"/>
              <a:t>when </a:t>
            </a:r>
            <a:r>
              <a:rPr lang="en-US" dirty="0"/>
              <a:t>we encounter them, but only </a:t>
            </a:r>
            <a:r>
              <a:rPr lang="en-US" i="1" dirty="0"/>
              <a:t>how </a:t>
            </a:r>
            <a:r>
              <a:rPr lang="en-US" dirty="0"/>
              <a:t>all objects are to be encountered (somewhere, sometimes, adjacent, in front, behind, before, after, etc.) it is </a:t>
            </a:r>
            <a:r>
              <a:rPr lang="en-US" b="1" dirty="0"/>
              <a:t>pure</a:t>
            </a:r>
            <a:r>
              <a:rPr lang="en-US" dirty="0"/>
              <a:t>.</a:t>
            </a:r>
          </a:p>
          <a:p>
            <a:endParaRPr lang="en-US" dirty="0"/>
          </a:p>
        </p:txBody>
      </p:sp>
    </p:spTree>
    <p:extLst>
      <p:ext uri="{BB962C8B-B14F-4D97-AF65-F5344CB8AC3E}">
        <p14:creationId xmlns:p14="http://schemas.microsoft.com/office/powerpoint/2010/main" val="6686429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 Newton and Leibniz</a:t>
            </a:r>
            <a:endParaRPr lang="en-US" dirty="0"/>
          </a:p>
        </p:txBody>
      </p:sp>
      <p:sp>
        <p:nvSpPr>
          <p:cNvPr id="3" name="Content Placeholder 2"/>
          <p:cNvSpPr>
            <a:spLocks noGrp="1"/>
          </p:cNvSpPr>
          <p:nvPr>
            <p:ph idx="1"/>
          </p:nvPr>
        </p:nvSpPr>
        <p:spPr/>
        <p:txBody>
          <a:bodyPr>
            <a:normAutofit lnSpcReduction="10000"/>
          </a:bodyPr>
          <a:lstStyle/>
          <a:p>
            <a:r>
              <a:rPr lang="en-US" dirty="0" smtClean="0"/>
              <a:t>Newton </a:t>
            </a:r>
            <a:r>
              <a:rPr lang="en-US" dirty="0" smtClean="0"/>
              <a:t>thought of Space as absolute: capable of existing independently of objects. Leibniz argued that spatial properties were essentially relational: no objects, no space. Kant takes himself to have found a middle way</a:t>
            </a:r>
            <a:r>
              <a:rPr lang="en-US" dirty="0" smtClean="0"/>
              <a:t>.</a:t>
            </a:r>
          </a:p>
          <a:p>
            <a:r>
              <a:rPr lang="en-US" dirty="0" smtClean="0"/>
              <a:t>As particulars, Space and Time are both ‘absolute’.  However, as formal features of our experience, they are not absolute ‘metaphysically’.</a:t>
            </a:r>
            <a:endParaRPr lang="en-US" dirty="0"/>
          </a:p>
          <a:p>
            <a:endParaRPr lang="en-US" dirty="0"/>
          </a:p>
        </p:txBody>
      </p:sp>
    </p:spTree>
    <p:extLst>
      <p:ext uri="{BB962C8B-B14F-4D97-AF65-F5344CB8AC3E}">
        <p14:creationId xmlns:p14="http://schemas.microsoft.com/office/powerpoint/2010/main" val="3299793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and Geometry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Our intuitive knowledge of spatiality lies at the basis of geometry.  Our intuitive awareness of succession (temporality) lies at the basis of arithmetic (“successor” being the fundamental concept of the number series).  We call on this intuitive awareness in our constructive, mathematical reasoning.</a:t>
            </a:r>
          </a:p>
          <a:p>
            <a:r>
              <a:rPr lang="en-US" dirty="0" smtClean="0"/>
              <a:t>We know in advance that mathematics must apply to anything that we can experience. Mathematical knowledge is thus </a:t>
            </a:r>
            <a:r>
              <a:rPr lang="en-US" i="1" dirty="0" smtClean="0"/>
              <a:t>a priori </a:t>
            </a:r>
            <a:r>
              <a:rPr lang="en-US" dirty="0" smtClean="0"/>
              <a:t>but nevertheless synthetic.</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Geometrical example</a:t>
            </a:r>
            <a:endParaRPr lang="en-US" dirty="0"/>
          </a:p>
        </p:txBody>
      </p:sp>
      <p:sp>
        <p:nvSpPr>
          <p:cNvPr id="3" name="Content Placeholder 2"/>
          <p:cNvSpPr>
            <a:spLocks noGrp="1"/>
          </p:cNvSpPr>
          <p:nvPr>
            <p:ph idx="1"/>
          </p:nvPr>
        </p:nvSpPr>
        <p:spPr/>
        <p:txBody>
          <a:bodyPr>
            <a:noAutofit/>
          </a:bodyPr>
          <a:lstStyle/>
          <a:p>
            <a:r>
              <a:rPr lang="en-US" sz="2400" dirty="0"/>
              <a:t>To illustrate the intuitive aspect of geometrical knowledge, Kant calls out attention to incongruent counterparts (sometimes called “</a:t>
            </a:r>
            <a:r>
              <a:rPr lang="en-US" sz="2400" dirty="0" err="1"/>
              <a:t>enantiomorphs</a:t>
            </a:r>
            <a:r>
              <a:rPr lang="en-US" sz="2400" dirty="0"/>
              <a:t>.”): e.g. mirror-images, left and right </a:t>
            </a:r>
            <a:r>
              <a:rPr lang="en-US" sz="2400" dirty="0" smtClean="0"/>
              <a:t>hands.</a:t>
            </a:r>
          </a:p>
          <a:p>
            <a:r>
              <a:rPr lang="en-US" sz="2400" dirty="0" smtClean="0"/>
              <a:t>Kant </a:t>
            </a:r>
            <a:r>
              <a:rPr lang="en-US" sz="2400" dirty="0"/>
              <a:t>says that mere conceptual description cannot distinguish such things, but we can see immediately that such things </a:t>
            </a:r>
            <a:r>
              <a:rPr lang="en-US" sz="2400" i="1" dirty="0"/>
              <a:t>cannot</a:t>
            </a:r>
            <a:r>
              <a:rPr lang="en-US" sz="2400" dirty="0"/>
              <a:t> be superimposed.  This intuitive grasp of necessity is the hallmark of pure intuition.</a:t>
            </a:r>
          </a:p>
          <a:p>
            <a:r>
              <a:rPr lang="en-US" sz="2400" dirty="0"/>
              <a:t>T</a:t>
            </a:r>
            <a:r>
              <a:rPr lang="en-US" sz="2400" dirty="0" smtClean="0"/>
              <a:t>he </a:t>
            </a:r>
            <a:r>
              <a:rPr lang="en-US" sz="2400" dirty="0"/>
              <a:t>concepts </a:t>
            </a:r>
            <a:r>
              <a:rPr lang="en-US" sz="2400" i="1" dirty="0"/>
              <a:t>left </a:t>
            </a:r>
            <a:r>
              <a:rPr lang="en-US" sz="2400" dirty="0"/>
              <a:t>and </a:t>
            </a:r>
            <a:r>
              <a:rPr lang="en-US" sz="2400" i="1" dirty="0"/>
              <a:t>right</a:t>
            </a:r>
            <a:r>
              <a:rPr lang="en-US" sz="2400" dirty="0"/>
              <a:t> are </a:t>
            </a:r>
            <a:r>
              <a:rPr lang="en-US" sz="2400" dirty="0" smtClean="0"/>
              <a:t>general</a:t>
            </a:r>
            <a:r>
              <a:rPr lang="en-US" sz="2400" dirty="0"/>
              <a:t>, in that they have multiple applications. But their application to particular cases has an essential indexical or demonstrative element: in deploying them, I relate objects to </a:t>
            </a:r>
            <a:r>
              <a:rPr lang="en-US" sz="2400" i="1" dirty="0"/>
              <a:t>where I am now</a:t>
            </a:r>
            <a:r>
              <a:rPr lang="en-US" sz="2400" dirty="0" smtClean="0"/>
              <a:t>.</a:t>
            </a:r>
            <a:endParaRPr lang="en-US" sz="2400" dirty="0"/>
          </a:p>
        </p:txBody>
      </p:sp>
    </p:spTree>
    <p:extLst>
      <p:ext uri="{BB962C8B-B14F-4D97-AF65-F5344CB8AC3E}">
        <p14:creationId xmlns:p14="http://schemas.microsoft.com/office/powerpoint/2010/main" val="13826145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i="1" dirty="0" smtClean="0"/>
              <a:t>Transcendental</a:t>
            </a:r>
            <a:r>
              <a:rPr lang="en-US" dirty="0" smtClean="0"/>
              <a:t> Idealism?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Kant calls his doctrine that we do not know “things as they are in themselves” but only their “appearances” </a:t>
            </a:r>
            <a:r>
              <a:rPr lang="en-US" i="1" dirty="0"/>
              <a:t>T</a:t>
            </a:r>
            <a:r>
              <a:rPr lang="en-US" i="1" dirty="0" smtClean="0"/>
              <a:t>ranscendental </a:t>
            </a:r>
            <a:r>
              <a:rPr lang="en-US" dirty="0" smtClean="0"/>
              <a:t>Idealism. Why should we accept this doctrine, and what exactly does it mean anyway?</a:t>
            </a:r>
          </a:p>
          <a:p>
            <a:r>
              <a:rPr lang="en-US" dirty="0"/>
              <a:t>Kant’s short answer is that his argument is not concerned with the existence of things (as in idealism proper) but with how they are known by us: here, especially, how they are known through sense perception. Kant’s theory is thus </a:t>
            </a:r>
            <a:r>
              <a:rPr lang="en-US" b="1" dirty="0"/>
              <a:t>epistemological</a:t>
            </a:r>
            <a:r>
              <a:rPr lang="en-US" dirty="0"/>
              <a:t>, not </a:t>
            </a:r>
            <a:r>
              <a:rPr lang="en-US" b="1" dirty="0"/>
              <a:t>ontological</a:t>
            </a:r>
            <a:r>
              <a:rPr lang="en-US" dirty="0"/>
              <a:t>.</a:t>
            </a:r>
            <a:endParaRPr lang="en-US" b="1" dirty="0"/>
          </a:p>
          <a:p>
            <a:r>
              <a:rPr lang="en-US" dirty="0" smtClean="0"/>
              <a:t>We can’t view the World from “sideways on” or from the “God’s eye perspective”. This is the fatal ambition of metaphysics.</a:t>
            </a:r>
          </a:p>
          <a:p>
            <a:r>
              <a:rPr lang="en-US" dirty="0" smtClean="0"/>
              <a:t>Three “remarks” address these questions.</a:t>
            </a:r>
          </a:p>
          <a:p>
            <a:endParaRPr lang="en-US"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and the A Priori</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Remark 1 </a:t>
            </a:r>
            <a:r>
              <a:rPr lang="en-US" dirty="0"/>
              <a:t>gives </a:t>
            </a:r>
            <a:r>
              <a:rPr lang="en-US" dirty="0" smtClean="0"/>
              <a:t>an argument </a:t>
            </a:r>
            <a:r>
              <a:rPr lang="en-US" dirty="0"/>
              <a:t>for Transcendental </a:t>
            </a:r>
            <a:r>
              <a:rPr lang="en-US" dirty="0" smtClean="0"/>
              <a:t>Idealism that </a:t>
            </a:r>
            <a:r>
              <a:rPr lang="en-US" dirty="0" smtClean="0"/>
              <a:t>relies </a:t>
            </a:r>
            <a:r>
              <a:rPr lang="en-US" dirty="0" smtClean="0"/>
              <a:t>on Kant’s theory of geometry</a:t>
            </a:r>
          </a:p>
          <a:p>
            <a:r>
              <a:rPr lang="en-US" dirty="0" smtClean="0"/>
              <a:t>If </a:t>
            </a:r>
            <a:r>
              <a:rPr lang="en-US" dirty="0"/>
              <a:t>sensible intuition presented things as they are in themselves, but geometry (as </a:t>
            </a:r>
            <a:r>
              <a:rPr lang="en-US" i="1" dirty="0"/>
              <a:t>a priori</a:t>
            </a:r>
            <a:r>
              <a:rPr lang="en-US" dirty="0"/>
              <a:t>) was made up by us (as he takes Hume to suppose in reducing it to mere relations of ideas), there would be no guarantee that geometry applied to things encountered in </a:t>
            </a:r>
            <a:r>
              <a:rPr lang="en-US" dirty="0" smtClean="0"/>
              <a:t>experience.</a:t>
            </a:r>
          </a:p>
          <a:p>
            <a:r>
              <a:rPr lang="en-US" dirty="0" smtClean="0"/>
              <a:t>But </a:t>
            </a:r>
            <a:r>
              <a:rPr lang="en-US" dirty="0"/>
              <a:t>we know that it must. So sensible intuition does not present things as they are in themselves.</a:t>
            </a:r>
          </a:p>
          <a:p>
            <a:endParaRPr lang="en-US" dirty="0"/>
          </a:p>
        </p:txBody>
      </p:sp>
    </p:spTree>
    <p:extLst>
      <p:ext uri="{BB962C8B-B14F-4D97-AF65-F5344CB8AC3E}">
        <p14:creationId xmlns:p14="http://schemas.microsoft.com/office/powerpoint/2010/main" val="11912740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t>
            </a:r>
            <a:r>
              <a:rPr lang="en-US" dirty="0" smtClean="0"/>
              <a:t>roblem</a:t>
            </a:r>
            <a:endParaRPr lang="en-US" dirty="0"/>
          </a:p>
        </p:txBody>
      </p:sp>
      <p:sp>
        <p:nvSpPr>
          <p:cNvPr id="3" name="Content Placeholder 2"/>
          <p:cNvSpPr>
            <a:spLocks noGrp="1"/>
          </p:cNvSpPr>
          <p:nvPr>
            <p:ph idx="1"/>
          </p:nvPr>
        </p:nvSpPr>
        <p:spPr/>
        <p:txBody>
          <a:bodyPr>
            <a:normAutofit fontScale="55000" lnSpcReduction="20000"/>
          </a:bodyPr>
          <a:lstStyle/>
          <a:p>
            <a:r>
              <a:rPr lang="en-US" sz="4400" dirty="0"/>
              <a:t>Remark </a:t>
            </a:r>
            <a:r>
              <a:rPr lang="en-US" sz="4400" dirty="0" smtClean="0"/>
              <a:t>II contributes to clarifying Kant’s doctrine.</a:t>
            </a:r>
          </a:p>
          <a:p>
            <a:r>
              <a:rPr lang="en-US" sz="4400" dirty="0" smtClean="0"/>
              <a:t>Kant </a:t>
            </a:r>
            <a:r>
              <a:rPr lang="en-US" sz="4400" dirty="0"/>
              <a:t>contrasts things as they are in themselves with things as they are known to us, calling the latter “appearances.” So isn’t his view that space and time are formal properties of our human way of </a:t>
            </a:r>
            <a:r>
              <a:rPr lang="en-US" sz="4400" dirty="0" smtClean="0"/>
              <a:t>experiencing </a:t>
            </a:r>
            <a:r>
              <a:rPr lang="en-US" sz="4400" dirty="0"/>
              <a:t>things </a:t>
            </a:r>
            <a:r>
              <a:rPr lang="en-US" sz="4400" dirty="0" smtClean="0"/>
              <a:t>“</a:t>
            </a:r>
            <a:r>
              <a:rPr lang="en-US" sz="4400" dirty="0"/>
              <a:t>manifest idealism</a:t>
            </a:r>
            <a:r>
              <a:rPr lang="en-US" sz="4400" dirty="0" smtClean="0"/>
              <a:t>”? (In other words, what </a:t>
            </a:r>
            <a:r>
              <a:rPr lang="en-US" sz="4400" dirty="0"/>
              <a:t>is the difference between Kant and Berkeley?</a:t>
            </a:r>
            <a:r>
              <a:rPr lang="en-US" sz="4400" dirty="0" smtClean="0"/>
              <a:t>)</a:t>
            </a:r>
          </a:p>
          <a:p>
            <a:r>
              <a:rPr lang="en-US" sz="4400" dirty="0"/>
              <a:t>Kant </a:t>
            </a:r>
            <a:r>
              <a:rPr lang="en-US" sz="4400" dirty="0" smtClean="0"/>
              <a:t>makes </a:t>
            </a:r>
            <a:r>
              <a:rPr lang="en-US" sz="4400" dirty="0"/>
              <a:t>this question even more pressing by invoking Locke’s distinction between primary and secondary qualities, and then agreeing with Berkeley that all properties of objects, as knowable by us, are subject to conditions inherent in our cognitive faculties: “all the properties which constitute the intuition of a body belong merely to its appearance.</a:t>
            </a:r>
            <a:r>
              <a:rPr lang="en-US" sz="4400" dirty="0" smtClean="0"/>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Appearance versus Illusion</a:t>
            </a:r>
            <a:endParaRPr lang="en-US" dirty="0"/>
          </a:p>
        </p:txBody>
      </p:sp>
      <p:sp>
        <p:nvSpPr>
          <p:cNvPr id="3" name="Content Placeholder 2"/>
          <p:cNvSpPr>
            <a:spLocks noGrp="1"/>
          </p:cNvSpPr>
          <p:nvPr>
            <p:ph idx="1"/>
          </p:nvPr>
        </p:nvSpPr>
        <p:spPr/>
        <p:txBody>
          <a:bodyPr>
            <a:normAutofit fontScale="47500" lnSpcReduction="20000"/>
          </a:bodyPr>
          <a:lstStyle/>
          <a:p>
            <a:r>
              <a:rPr lang="en-US" sz="5000" dirty="0"/>
              <a:t>Remark </a:t>
            </a:r>
            <a:r>
              <a:rPr lang="en-US" sz="5000" dirty="0" smtClean="0"/>
              <a:t>III  develops further develops the distinction between transcendental and subjective </a:t>
            </a:r>
            <a:r>
              <a:rPr lang="en-US" sz="5000" dirty="0" smtClean="0"/>
              <a:t>idealism (Berkeley).</a:t>
            </a:r>
            <a:endParaRPr lang="en-US" sz="5000" dirty="0" smtClean="0"/>
          </a:p>
          <a:p>
            <a:r>
              <a:rPr lang="en-US" sz="5000" dirty="0" smtClean="0"/>
              <a:t>Transcendental Idealism does </a:t>
            </a:r>
            <a:r>
              <a:rPr lang="en-US" sz="5000" dirty="0"/>
              <a:t>not turn the world into “mere illusion.” Perception supplies essential data, but it is up to us to judge whether perception is to be taken at face </a:t>
            </a:r>
            <a:r>
              <a:rPr lang="en-US" sz="5000" dirty="0" smtClean="0"/>
              <a:t>value: whether how things </a:t>
            </a:r>
            <a:r>
              <a:rPr lang="en-US" sz="5000" i="1" dirty="0" smtClean="0"/>
              <a:t>seem </a:t>
            </a:r>
            <a:r>
              <a:rPr lang="en-US" sz="5000" dirty="0" smtClean="0"/>
              <a:t>is a guide to how they objectively </a:t>
            </a:r>
            <a:r>
              <a:rPr lang="en-US" sz="5000" i="1" dirty="0" smtClean="0"/>
              <a:t>are</a:t>
            </a:r>
            <a:r>
              <a:rPr lang="en-US" sz="5000" dirty="0" smtClean="0"/>
              <a:t>.</a:t>
            </a:r>
          </a:p>
          <a:p>
            <a:r>
              <a:rPr lang="en-US" sz="5000" dirty="0" smtClean="0"/>
              <a:t>The </a:t>
            </a:r>
            <a:r>
              <a:rPr lang="en-US" sz="5000" dirty="0"/>
              <a:t>distinction between veridical perception and illusion does not lie in the nature of individual perceptions, but in connecting them according to rules (concepts) that determine the character of objects.</a:t>
            </a:r>
            <a:r>
              <a:rPr lang="en-US" sz="5000" dirty="0" smtClean="0"/>
              <a:t> This </a:t>
            </a:r>
            <a:r>
              <a:rPr lang="en-US" sz="5000" dirty="0"/>
              <a:t>is how dreaming is distinguished from waking: “objects” in dreams violate the ways real objects </a:t>
            </a:r>
            <a:r>
              <a:rPr lang="en-US" sz="5000" dirty="0" smtClean="0"/>
              <a:t>behave.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Scientific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W</a:t>
            </a:r>
            <a:r>
              <a:rPr lang="en-US" dirty="0" smtClean="0"/>
              <a:t>e </a:t>
            </a:r>
            <a:r>
              <a:rPr lang="en-US" dirty="0"/>
              <a:t>don’t need to focus on dreams. Kant give the example of progression and retrogression in the movements of the planets, as seen from Earth. Sometimes, a planet will seem to go backwards for a bit, before resuming its journey through the Zodiac. There is nothing true or false in the appearance itself: that is really how things </a:t>
            </a:r>
            <a:r>
              <a:rPr lang="en-US" dirty="0" smtClean="0"/>
              <a:t>look (to everyone). </a:t>
            </a:r>
            <a:r>
              <a:rPr lang="en-US" dirty="0"/>
              <a:t>But we will go wrong if we judge that the planet really goes backwards.</a:t>
            </a:r>
          </a:p>
          <a:p>
            <a:r>
              <a:rPr lang="en-US" dirty="0"/>
              <a:t>T</a:t>
            </a:r>
            <a:r>
              <a:rPr lang="en-US" dirty="0" smtClean="0"/>
              <a:t>he </a:t>
            </a:r>
            <a:r>
              <a:rPr lang="en-US" dirty="0"/>
              <a:t>explanation is that we on Earth overtake the ‘retrogressing’ planet on the inside.  This is one of the real triumphs of the Copernican system.  The Earth-centered, Ptolemaic system had to postulate all kinds of epicycles and other artificial devices to cope with these observations.  </a:t>
            </a:r>
          </a:p>
          <a:p>
            <a:r>
              <a:rPr lang="en-US" dirty="0"/>
              <a:t>Nothing in Kant’s view stands in the way of such reasoning. On the contrary, he claims, his view shows how such reasoning works: it depends on the necessary applicability of mathematics.</a:t>
            </a:r>
          </a:p>
          <a:p>
            <a:endParaRPr lang="en-US" dirty="0"/>
          </a:p>
        </p:txBody>
      </p:sp>
    </p:spTree>
    <p:extLst>
      <p:ext uri="{BB962C8B-B14F-4D97-AF65-F5344CB8AC3E}">
        <p14:creationId xmlns:p14="http://schemas.microsoft.com/office/powerpoint/2010/main" val="30888022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Transcendental versus Subjective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form of our experience is that of existing in Space and Time. In encountering objects, I experience them, self and everyone as being somewhere in </a:t>
            </a:r>
            <a:r>
              <a:rPr lang="en-US" dirty="0" smtClean="0"/>
              <a:t>Space.</a:t>
            </a:r>
          </a:p>
          <a:p>
            <a:r>
              <a:rPr lang="en-US" dirty="0" smtClean="0"/>
              <a:t>The </a:t>
            </a:r>
            <a:r>
              <a:rPr lang="en-US" dirty="0"/>
              <a:t>form of personal experience is that of </a:t>
            </a:r>
            <a:r>
              <a:rPr lang="en-US" i="1" dirty="0"/>
              <a:t>existing in public (objective, </a:t>
            </a:r>
            <a:r>
              <a:rPr lang="en-US" i="1" dirty="0" err="1"/>
              <a:t>intersubjective</a:t>
            </a:r>
            <a:r>
              <a:rPr lang="en-US" i="1" dirty="0"/>
              <a:t>) Space</a:t>
            </a:r>
            <a:r>
              <a:rPr lang="en-US" dirty="0"/>
              <a:t>. Kant is very different from Berkeley, who struggles to allow for the public character of space.</a:t>
            </a:r>
          </a:p>
          <a:p>
            <a:r>
              <a:rPr lang="en-US" dirty="0"/>
              <a:t>Time is </a:t>
            </a:r>
            <a:r>
              <a:rPr lang="en-US" dirty="0" smtClean="0"/>
              <a:t>more </a:t>
            </a:r>
            <a:r>
              <a:rPr lang="en-US" dirty="0"/>
              <a:t>complicated: we will discuss it </a:t>
            </a:r>
            <a:r>
              <a:rPr lang="en-US" dirty="0" smtClean="0"/>
              <a:t>(briefly) later</a:t>
            </a:r>
            <a:r>
              <a:rPr lang="en-US" dirty="0"/>
              <a:t> </a:t>
            </a:r>
            <a:r>
              <a:rPr lang="en-US" dirty="0" smtClean="0"/>
              <a:t>when we say more about objectivity.</a:t>
            </a:r>
            <a:endParaRPr lang="en-US" dirty="0"/>
          </a:p>
        </p:txBody>
      </p:sp>
    </p:spTree>
    <p:extLst>
      <p:ext uri="{BB962C8B-B14F-4D97-AF65-F5344CB8AC3E}">
        <p14:creationId xmlns:p14="http://schemas.microsoft.com/office/powerpoint/2010/main" val="10902861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“Transcendental”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Kant calls the question of how synthetic </a:t>
            </a:r>
            <a:r>
              <a:rPr lang="en-US" i="1" dirty="0" smtClean="0"/>
              <a:t>a priori </a:t>
            </a:r>
            <a:r>
              <a:rPr lang="en-US" dirty="0" smtClean="0"/>
              <a:t>knowledge is possible “The </a:t>
            </a:r>
            <a:r>
              <a:rPr lang="en-US" dirty="0"/>
              <a:t>M</a:t>
            </a:r>
            <a:r>
              <a:rPr lang="en-US" dirty="0" smtClean="0"/>
              <a:t>ain  Transcendental </a:t>
            </a:r>
            <a:r>
              <a:rPr lang="en-US" dirty="0"/>
              <a:t>P</a:t>
            </a:r>
            <a:r>
              <a:rPr lang="en-US" dirty="0" smtClean="0"/>
              <a:t>roblem.”</a:t>
            </a:r>
          </a:p>
          <a:p>
            <a:r>
              <a:rPr lang="en-US" dirty="0" smtClean="0"/>
              <a:t>A </a:t>
            </a:r>
            <a:r>
              <a:rPr lang="en-US" dirty="0"/>
              <a:t>transcendental problem is a particular kind of </a:t>
            </a:r>
            <a:r>
              <a:rPr lang="en-US" i="1" dirty="0"/>
              <a:t>epistemological</a:t>
            </a:r>
            <a:r>
              <a:rPr lang="en-US" dirty="0"/>
              <a:t> problem: a problem of </a:t>
            </a:r>
            <a:r>
              <a:rPr lang="en-US" i="1" dirty="0"/>
              <a:t>how a certain kind of knowledge is </a:t>
            </a:r>
            <a:r>
              <a:rPr lang="en-US" i="1" dirty="0" smtClean="0"/>
              <a:t>possible</a:t>
            </a:r>
            <a:r>
              <a:rPr lang="en-US" dirty="0" smtClean="0"/>
              <a:t>.</a:t>
            </a:r>
            <a:endParaRPr lang="en-US" dirty="0"/>
          </a:p>
          <a:p>
            <a:r>
              <a:rPr lang="en-US" dirty="0" smtClean="0"/>
              <a:t>In </a:t>
            </a:r>
            <a:r>
              <a:rPr lang="en-US" dirty="0" smtClean="0"/>
              <a:t>the Main Transcendental Problem, the kind of knowledge in question is synthetic </a:t>
            </a:r>
            <a:r>
              <a:rPr lang="en-US" i="1" dirty="0" smtClean="0"/>
              <a:t>a priori</a:t>
            </a:r>
            <a:r>
              <a:rPr lang="en-US" dirty="0" smtClean="0"/>
              <a:t> knowledge, which Hume makes seem impossible</a:t>
            </a:r>
            <a:r>
              <a:rPr lang="en-US" dirty="0" smtClean="0"/>
              <a:t>.</a:t>
            </a:r>
          </a:p>
          <a:p>
            <a:r>
              <a:rPr lang="en-US" dirty="0" smtClean="0"/>
              <a:t>But (as we shall see) Kant is interested in the conditions of thinking (representation) as such.</a:t>
            </a:r>
            <a:r>
              <a:rPr lang="en-US" dirty="0" smtClean="0"/>
              <a:t> </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Worlds?</a:t>
            </a:r>
            <a:endParaRPr lang="en-US" dirty="0"/>
          </a:p>
        </p:txBody>
      </p:sp>
      <p:sp>
        <p:nvSpPr>
          <p:cNvPr id="3" name="Content Placeholder 2"/>
          <p:cNvSpPr>
            <a:spLocks noGrp="1"/>
          </p:cNvSpPr>
          <p:nvPr>
            <p:ph idx="1"/>
          </p:nvPr>
        </p:nvSpPr>
        <p:spPr/>
        <p:txBody>
          <a:bodyPr>
            <a:normAutofit fontScale="85000" lnSpcReduction="20000"/>
          </a:bodyPr>
          <a:lstStyle/>
          <a:p>
            <a:r>
              <a:rPr lang="en-US" dirty="0"/>
              <a:t>How to interpret the doctrine of transcendental idealism remains controversial. There are two main approaches to Kant’s distinction between “things as they are in themselves” (often just called things in themselves) and “appearances.</a:t>
            </a:r>
            <a:r>
              <a:rPr lang="en-US" dirty="0" smtClean="0"/>
              <a:t>”</a:t>
            </a:r>
          </a:p>
          <a:p>
            <a:r>
              <a:rPr lang="en-US" dirty="0" smtClean="0"/>
              <a:t>One </a:t>
            </a:r>
            <a:r>
              <a:rPr lang="en-US" dirty="0"/>
              <a:t>is the “two worlds” approach: there is the realm of things in themselves (</a:t>
            </a:r>
            <a:r>
              <a:rPr lang="en-US" i="1" dirty="0" err="1"/>
              <a:t>noumena</a:t>
            </a:r>
            <a:r>
              <a:rPr lang="en-US" dirty="0"/>
              <a:t>) non-</a:t>
            </a:r>
            <a:r>
              <a:rPr lang="en-US" dirty="0" err="1"/>
              <a:t>spatio</a:t>
            </a:r>
            <a:r>
              <a:rPr lang="en-US" dirty="0"/>
              <a:t>-temporal and unknowable (at least by us), and the world of appearances (</a:t>
            </a:r>
            <a:r>
              <a:rPr lang="en-US" i="1" dirty="0"/>
              <a:t>phenomena</a:t>
            </a:r>
            <a:r>
              <a:rPr lang="en-US" dirty="0"/>
              <a:t>)</a:t>
            </a:r>
            <a:r>
              <a:rPr lang="en-US" dirty="0" smtClean="0"/>
              <a:t>.</a:t>
            </a:r>
          </a:p>
          <a:p>
            <a:r>
              <a:rPr lang="en-US" dirty="0" smtClean="0"/>
              <a:t>The </a:t>
            </a:r>
            <a:r>
              <a:rPr lang="en-US" dirty="0"/>
              <a:t>other is the “two conceptions” approach. On this approach, we have </a:t>
            </a:r>
            <a:r>
              <a:rPr lang="en-US" i="1" dirty="0"/>
              <a:t>two ways </a:t>
            </a:r>
            <a:r>
              <a:rPr lang="en-US" dirty="0"/>
              <a:t>of thinking about the </a:t>
            </a:r>
            <a:r>
              <a:rPr lang="en-US" i="1" dirty="0"/>
              <a:t>one </a:t>
            </a:r>
            <a:r>
              <a:rPr lang="en-US" i="1" dirty="0" smtClean="0"/>
              <a:t>world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(Probably) Just </a:t>
            </a:r>
            <a:r>
              <a:rPr lang="en-US" dirty="0"/>
              <a:t>O</a:t>
            </a:r>
            <a:r>
              <a:rPr lang="en-US" dirty="0" smtClean="0"/>
              <a:t>ne</a:t>
            </a:r>
            <a:endParaRPr lang="en-US" dirty="0"/>
          </a:p>
        </p:txBody>
      </p:sp>
      <p:sp>
        <p:nvSpPr>
          <p:cNvPr id="3" name="Content Placeholder 2"/>
          <p:cNvSpPr>
            <a:spLocks noGrp="1"/>
          </p:cNvSpPr>
          <p:nvPr>
            <p:ph idx="1"/>
          </p:nvPr>
        </p:nvSpPr>
        <p:spPr/>
        <p:txBody>
          <a:bodyPr>
            <a:normAutofit fontScale="70000" lnSpcReduction="20000"/>
          </a:bodyPr>
          <a:lstStyle/>
          <a:p>
            <a:r>
              <a:rPr lang="en-US" dirty="0"/>
              <a:t>One </a:t>
            </a:r>
            <a:r>
              <a:rPr lang="en-US" dirty="0" smtClean="0"/>
              <a:t>way of thinking about the world—</a:t>
            </a:r>
            <a:r>
              <a:rPr lang="en-US" dirty="0"/>
              <a:t>and in fact the only one that really matters—is to think of the world in terms of how (given certain features of our basic cognitive faculties) objects inevitably “show up” for creatures like </a:t>
            </a:r>
            <a:r>
              <a:rPr lang="en-US" dirty="0" smtClean="0"/>
              <a:t>us.</a:t>
            </a:r>
          </a:p>
          <a:p>
            <a:r>
              <a:rPr lang="en-US" dirty="0" smtClean="0"/>
              <a:t>Another way is to ask about how objects are </a:t>
            </a:r>
            <a:r>
              <a:rPr lang="en-US" dirty="0"/>
              <a:t>independently of all such </a:t>
            </a:r>
            <a:r>
              <a:rPr lang="en-US" dirty="0" smtClean="0"/>
              <a:t>considerations: “in themselves”.</a:t>
            </a:r>
            <a:endParaRPr lang="en-US" dirty="0"/>
          </a:p>
          <a:p>
            <a:r>
              <a:rPr lang="en-US" dirty="0"/>
              <a:t>The latter </a:t>
            </a:r>
            <a:r>
              <a:rPr lang="en-US" dirty="0" smtClean="0"/>
              <a:t>conception is </a:t>
            </a:r>
            <a:r>
              <a:rPr lang="en-US" dirty="0"/>
              <a:t>embedded in the traditional conception of metaphysics as seeking knowledge of </a:t>
            </a:r>
            <a:r>
              <a:rPr lang="en-US" i="1" dirty="0"/>
              <a:t>ultimate </a:t>
            </a:r>
            <a:r>
              <a:rPr lang="en-US" dirty="0" smtClean="0"/>
              <a:t>reality. The problem is that it is </a:t>
            </a:r>
            <a:r>
              <a:rPr lang="en-US" dirty="0"/>
              <a:t>abstract to the point of emptiness. It is the mere recognition of the inevitable limitations of our subjectivity.</a:t>
            </a:r>
          </a:p>
          <a:p>
            <a:r>
              <a:rPr lang="en-US" dirty="0" smtClean="0"/>
              <a:t>Kant does write </a:t>
            </a:r>
            <a:r>
              <a:rPr lang="en-US" dirty="0"/>
              <a:t>in ways that suggest the “two worlds” view</a:t>
            </a:r>
            <a:r>
              <a:rPr lang="en-US" dirty="0" smtClean="0"/>
              <a:t>.</a:t>
            </a:r>
          </a:p>
          <a:p>
            <a:r>
              <a:rPr lang="en-US" dirty="0" smtClean="0"/>
              <a:t>This issue may not be as vital as it seems. Either way, there are limits to knowledge. Or more precisely, to the ambitions of traditional metaphysics. </a:t>
            </a:r>
            <a:endParaRPr lang="en-US" dirty="0"/>
          </a:p>
          <a:p>
            <a:endParaRPr lang="en-US" dirty="0"/>
          </a:p>
        </p:txBody>
      </p:sp>
    </p:spTree>
    <p:extLst>
      <p:ext uri="{BB962C8B-B14F-4D97-AF65-F5344CB8AC3E}">
        <p14:creationId xmlns:p14="http://schemas.microsoft.com/office/powerpoint/2010/main" val="35496753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to Knowledge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Mathematics necessarily applies to any objects we encounter in any possible experience. Kant </a:t>
            </a:r>
            <a:r>
              <a:rPr lang="en-US" dirty="0"/>
              <a:t>hints that thinking that mathematical knowledge applies </a:t>
            </a:r>
            <a:r>
              <a:rPr lang="en-US" i="1" dirty="0"/>
              <a:t>beyond </a:t>
            </a:r>
            <a:r>
              <a:rPr lang="en-US" dirty="0"/>
              <a:t>all possible experience of the world can only get us into trouble. He will come back to this in later </a:t>
            </a:r>
            <a:r>
              <a:rPr lang="en-US" dirty="0" smtClean="0"/>
              <a:t>chapters.</a:t>
            </a:r>
          </a:p>
          <a:p>
            <a:r>
              <a:rPr lang="en-US" dirty="0" smtClean="0"/>
              <a:t>Descartes </a:t>
            </a:r>
            <a:r>
              <a:rPr lang="en-US" dirty="0"/>
              <a:t>thinks of experience as purporting to yield knowledge of things as they are in themselves: this is the source of his (insoluble) skeptical problem</a:t>
            </a:r>
            <a:r>
              <a:rPr lang="en-US" dirty="0" smtClean="0"/>
              <a:t>.</a:t>
            </a:r>
          </a:p>
          <a:p>
            <a:r>
              <a:rPr lang="en-US" dirty="0" smtClean="0"/>
              <a:t>Berkeley </a:t>
            </a:r>
            <a:r>
              <a:rPr lang="en-US" dirty="0"/>
              <a:t>reduces objects to subjective states (ideas)</a:t>
            </a:r>
            <a:r>
              <a:rPr lang="en-US" dirty="0" smtClean="0"/>
              <a:t>. Without meaning to, both philosophers encourage skepticism</a:t>
            </a:r>
            <a:r>
              <a:rPr lang="en-US" dirty="0" smtClean="0"/>
              <a:t>.</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 and Hume</a:t>
            </a:r>
            <a:endParaRPr lang="en-US" dirty="0"/>
          </a:p>
        </p:txBody>
      </p:sp>
      <p:sp>
        <p:nvSpPr>
          <p:cNvPr id="3" name="Content Placeholder 2"/>
          <p:cNvSpPr>
            <a:spLocks noGrp="1"/>
          </p:cNvSpPr>
          <p:nvPr>
            <p:ph idx="1"/>
          </p:nvPr>
        </p:nvSpPr>
        <p:spPr/>
        <p:txBody>
          <a:bodyPr>
            <a:normAutofit lnSpcReduction="10000"/>
          </a:bodyPr>
          <a:lstStyle/>
          <a:p>
            <a:r>
              <a:rPr lang="en-US" dirty="0"/>
              <a:t>By contrast, Kant’s idealism is neither ontological nor metaphysical but transcendental: i.e. epistemological. It concerns our ways of knowing things.</a:t>
            </a:r>
          </a:p>
          <a:p>
            <a:r>
              <a:rPr lang="en-US" dirty="0"/>
              <a:t>Kant says that transcendental idealism might well be called </a:t>
            </a:r>
            <a:r>
              <a:rPr lang="en-US" i="1" dirty="0"/>
              <a:t>critical</a:t>
            </a:r>
            <a:r>
              <a:rPr lang="en-US" dirty="0"/>
              <a:t> idealism. There are limits to knowledge: particularly </a:t>
            </a:r>
            <a:r>
              <a:rPr lang="en-US" i="1" dirty="0"/>
              <a:t>a priori </a:t>
            </a:r>
            <a:r>
              <a:rPr lang="en-US" dirty="0"/>
              <a:t>knowledge</a:t>
            </a:r>
            <a:r>
              <a:rPr lang="en-US" dirty="0" smtClean="0"/>
              <a:t>.</a:t>
            </a:r>
          </a:p>
          <a:p>
            <a:r>
              <a:rPr lang="en-US" dirty="0" smtClean="0"/>
              <a:t>In </a:t>
            </a:r>
            <a:r>
              <a:rPr lang="en-US" dirty="0"/>
              <a:t>this respect, Kant is not as far from Hume as the argument so far might lead us to suppose.</a:t>
            </a:r>
          </a:p>
          <a:p>
            <a:endParaRPr lang="en-US" dirty="0"/>
          </a:p>
        </p:txBody>
      </p:sp>
    </p:spTree>
    <p:extLst>
      <p:ext uri="{BB962C8B-B14F-4D97-AF65-F5344CB8AC3E}">
        <p14:creationId xmlns:p14="http://schemas.microsoft.com/office/powerpoint/2010/main" val="309194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Kant is not open to skepticism</a:t>
            </a:r>
            <a:r>
              <a:rPr lang="en-US" dirty="0"/>
              <a:t>. He takes it for granted that we </a:t>
            </a:r>
            <a:r>
              <a:rPr lang="en-US" i="1" dirty="0"/>
              <a:t>do</a:t>
            </a:r>
            <a:r>
              <a:rPr lang="en-US" dirty="0"/>
              <a:t> have various kinds of </a:t>
            </a:r>
            <a:r>
              <a:rPr lang="en-US" dirty="0" smtClean="0"/>
              <a:t>knowledge.</a:t>
            </a:r>
          </a:p>
          <a:p>
            <a:r>
              <a:rPr lang="en-US" dirty="0" smtClean="0"/>
              <a:t>This </a:t>
            </a:r>
            <a:r>
              <a:rPr lang="en-US" dirty="0"/>
              <a:t>includes knowledge that is both synthetic and </a:t>
            </a:r>
            <a:r>
              <a:rPr lang="en-US" i="1" dirty="0"/>
              <a:t>a priori</a:t>
            </a:r>
            <a:r>
              <a:rPr lang="en-US" dirty="0"/>
              <a:t>: he takes mathematical knowledge to be a clear </a:t>
            </a:r>
            <a:r>
              <a:rPr lang="en-US" dirty="0" smtClean="0"/>
              <a:t>case. However</a:t>
            </a:r>
            <a:r>
              <a:rPr lang="en-US" dirty="0"/>
              <a:t>, he agrees that it is not obvious how we </a:t>
            </a:r>
            <a:r>
              <a:rPr lang="en-US" i="1" dirty="0"/>
              <a:t>can</a:t>
            </a:r>
            <a:r>
              <a:rPr lang="en-US" dirty="0"/>
              <a:t> have knowledge of this kind</a:t>
            </a:r>
            <a:r>
              <a:rPr lang="en-US" dirty="0" smtClean="0"/>
              <a:t>.</a:t>
            </a:r>
          </a:p>
          <a:p>
            <a:r>
              <a:rPr lang="en-US" dirty="0" smtClean="0"/>
              <a:t> Accordingly, we </a:t>
            </a:r>
            <a:r>
              <a:rPr lang="en-US" dirty="0"/>
              <a:t>can be tempted into skepticism about it, as Hume was with respect to knowledge of causal laws. A “transcendental argument” will show us how to avoid temptation.</a:t>
            </a:r>
          </a:p>
          <a:p>
            <a:endParaRPr lang="en-US" dirty="0"/>
          </a:p>
        </p:txBody>
      </p:sp>
    </p:spTree>
    <p:extLst>
      <p:ext uri="{BB962C8B-B14F-4D97-AF65-F5344CB8AC3E}">
        <p14:creationId xmlns:p14="http://schemas.microsoft.com/office/powerpoint/2010/main" val="26272307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“Transcendent”</a:t>
            </a:r>
            <a:endParaRPr lang="en-US" dirty="0"/>
          </a:p>
        </p:txBody>
      </p:sp>
      <p:sp>
        <p:nvSpPr>
          <p:cNvPr id="3" name="Content Placeholder 2"/>
          <p:cNvSpPr>
            <a:spLocks noGrp="1"/>
          </p:cNvSpPr>
          <p:nvPr>
            <p:ph idx="1"/>
          </p:nvPr>
        </p:nvSpPr>
        <p:spPr/>
        <p:txBody>
          <a:bodyPr>
            <a:normAutofit fontScale="92500"/>
          </a:bodyPr>
          <a:lstStyle/>
          <a:p>
            <a:r>
              <a:rPr lang="en-US" dirty="0"/>
              <a:t>“Transcendental” should not be confused with “transcendent.</a:t>
            </a:r>
            <a:r>
              <a:rPr lang="en-US" dirty="0" smtClean="0"/>
              <a:t>”</a:t>
            </a:r>
          </a:p>
          <a:p>
            <a:r>
              <a:rPr lang="en-US" dirty="0" smtClean="0"/>
              <a:t>The </a:t>
            </a:r>
            <a:r>
              <a:rPr lang="en-US" dirty="0"/>
              <a:t>phrase “transcendent knowledge” is sometimes </a:t>
            </a:r>
            <a:r>
              <a:rPr lang="en-US" dirty="0" smtClean="0"/>
              <a:t>used by Kant </a:t>
            </a:r>
            <a:r>
              <a:rPr lang="en-US" dirty="0"/>
              <a:t>to refer to (supposed) knowledge that goes beyond (transcends) the bounds of any possible human </a:t>
            </a:r>
            <a:r>
              <a:rPr lang="en-US" dirty="0" smtClean="0"/>
              <a:t>experience.</a:t>
            </a:r>
          </a:p>
          <a:p>
            <a:r>
              <a:rPr lang="en-US" dirty="0" smtClean="0"/>
              <a:t>In </a:t>
            </a:r>
            <a:r>
              <a:rPr lang="en-US" dirty="0"/>
              <a:t>a certain sense, Kant holds that there is no such knowledge. </a:t>
            </a:r>
            <a:r>
              <a:rPr lang="en-US" dirty="0" smtClean="0"/>
              <a:t>(To a limited extent, he agrees with Hume.)</a:t>
            </a:r>
            <a:endParaRPr lang="en-US" dirty="0"/>
          </a:p>
        </p:txBody>
      </p:sp>
    </p:spTree>
    <p:extLst>
      <p:ext uri="{BB962C8B-B14F-4D97-AF65-F5344CB8AC3E}">
        <p14:creationId xmlns:p14="http://schemas.microsoft.com/office/powerpoint/2010/main" val="31042611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Mathematics About?</a:t>
            </a:r>
            <a:endParaRPr lang="en-US" dirty="0"/>
          </a:p>
        </p:txBody>
      </p:sp>
      <p:sp>
        <p:nvSpPr>
          <p:cNvPr id="3" name="Content Placeholder 2"/>
          <p:cNvSpPr>
            <a:spLocks noGrp="1"/>
          </p:cNvSpPr>
          <p:nvPr>
            <p:ph idx="1"/>
          </p:nvPr>
        </p:nvSpPr>
        <p:spPr/>
        <p:txBody>
          <a:bodyPr>
            <a:normAutofit fontScale="62500" lnSpcReduction="20000"/>
          </a:bodyPr>
          <a:lstStyle/>
          <a:p>
            <a:r>
              <a:rPr lang="en-US" sz="4211" dirty="0"/>
              <a:t>Mathematics must “exhibit its concept in intuition.”</a:t>
            </a:r>
            <a:r>
              <a:rPr lang="en-US" sz="4211" dirty="0" smtClean="0"/>
              <a:t> There is a sharp break with Hume here</a:t>
            </a:r>
            <a:r>
              <a:rPr lang="en-US" sz="4211" dirty="0" smtClean="0"/>
              <a:t>.</a:t>
            </a:r>
          </a:p>
          <a:p>
            <a:r>
              <a:rPr lang="en-US" sz="4211" dirty="0" smtClean="0"/>
              <a:t>Hume </a:t>
            </a:r>
            <a:r>
              <a:rPr lang="en-US" sz="4211" dirty="0" smtClean="0"/>
              <a:t>thinks that mathematics involves necessary and a priori truths because, in Kant’s terms, mathematical propositions are analytic</a:t>
            </a:r>
            <a:r>
              <a:rPr lang="en-US" sz="4211" smtClean="0"/>
              <a:t>: </a:t>
            </a:r>
            <a:r>
              <a:rPr lang="en-US" sz="4211" smtClean="0"/>
              <a:t>their </a:t>
            </a:r>
            <a:r>
              <a:rPr lang="en-US" sz="4211" dirty="0" smtClean="0"/>
              <a:t>truth depends only on relations among concepts</a:t>
            </a:r>
            <a:r>
              <a:rPr lang="en-US" sz="4211" dirty="0" smtClean="0"/>
              <a:t>.</a:t>
            </a:r>
          </a:p>
          <a:p>
            <a:r>
              <a:rPr lang="en-US" sz="4211" dirty="0" smtClean="0"/>
              <a:t>Kant </a:t>
            </a:r>
            <a:r>
              <a:rPr lang="en-US" sz="4211" dirty="0" smtClean="0"/>
              <a:t>hold</a:t>
            </a:r>
            <a:r>
              <a:rPr lang="en-US" sz="4211" dirty="0" smtClean="0"/>
              <a:t>s </a:t>
            </a:r>
            <a:r>
              <a:rPr lang="en-US" sz="4211" dirty="0" smtClean="0"/>
              <a:t>that mathematics can’t be just deal in definitions or conventions (which in any case are arbitrary)</a:t>
            </a:r>
            <a:r>
              <a:rPr lang="en-US" sz="4211" dirty="0" smtClean="0"/>
              <a:t>.</a:t>
            </a:r>
          </a:p>
          <a:p>
            <a:r>
              <a:rPr lang="en-US" sz="4211" dirty="0" smtClean="0"/>
              <a:t>Mathematics must </a:t>
            </a:r>
            <a:r>
              <a:rPr lang="en-US" sz="4211" dirty="0" smtClean="0"/>
              <a:t>be </a:t>
            </a:r>
            <a:r>
              <a:rPr lang="en-US" sz="4211" i="1" dirty="0" smtClean="0"/>
              <a:t>about </a:t>
            </a:r>
            <a:r>
              <a:rPr lang="en-US" sz="4211" dirty="0" smtClean="0"/>
              <a:t>something. Thus geometry is about the structure of </a:t>
            </a:r>
            <a:r>
              <a:rPr lang="en-US" sz="4211" i="1" dirty="0" smtClean="0"/>
              <a:t>space</a:t>
            </a:r>
            <a:r>
              <a:rPr lang="en-US" sz="4211" dirty="0" smtClean="0"/>
              <a:t>. Arithmetic explores the properties of the number series</a:t>
            </a:r>
            <a:endParaRPr lang="en-US" sz="4211" dirty="0" smtClean="0"/>
          </a:p>
          <a:p>
            <a:pPr marL="0" indent="0">
              <a:buNone/>
            </a:pPr>
            <a:endParaRPr lang="en-US" sz="4211"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a:t>
            </a:r>
            <a:endParaRPr lang="en-US" dirty="0"/>
          </a:p>
        </p:txBody>
      </p:sp>
      <p:sp>
        <p:nvSpPr>
          <p:cNvPr id="3" name="Content Placeholder 2"/>
          <p:cNvSpPr>
            <a:spLocks noGrp="1"/>
          </p:cNvSpPr>
          <p:nvPr>
            <p:ph idx="1"/>
          </p:nvPr>
        </p:nvSpPr>
        <p:spPr/>
        <p:txBody>
          <a:bodyPr>
            <a:normAutofit lnSpcReduction="10000"/>
          </a:bodyPr>
          <a:lstStyle/>
          <a:p>
            <a:r>
              <a:rPr lang="en-US" dirty="0"/>
              <a:t>Intuition is the faculty by which we particular things are given (presented) to us.  The paradigm case of Kantian intuition is sense-perception, which makes us aware of objects</a:t>
            </a:r>
            <a:r>
              <a:rPr lang="en-US" dirty="0" smtClean="0"/>
              <a:t>.</a:t>
            </a:r>
          </a:p>
          <a:p>
            <a:r>
              <a:rPr lang="en-US" dirty="0" smtClean="0"/>
              <a:t>  Since mathematical </a:t>
            </a:r>
            <a:r>
              <a:rPr lang="en-US" dirty="0"/>
              <a:t>knowledge is </a:t>
            </a:r>
            <a:r>
              <a:rPr lang="en-US" i="1" dirty="0"/>
              <a:t>a priori</a:t>
            </a:r>
            <a:r>
              <a:rPr lang="en-US" dirty="0"/>
              <a:t> (because mathematics involves necessary truth) and therefore cannot be based on sense-perception: as Kant calls it </a:t>
            </a:r>
            <a:r>
              <a:rPr lang="en-US" i="1" dirty="0"/>
              <a:t>empirical</a:t>
            </a:r>
            <a:r>
              <a:rPr lang="en-US" dirty="0"/>
              <a:t> </a:t>
            </a:r>
            <a:r>
              <a:rPr lang="en-US" dirty="0" smtClean="0"/>
              <a:t>intuition.</a:t>
            </a:r>
            <a:endParaRPr lang="en-US" dirty="0"/>
          </a:p>
        </p:txBody>
      </p:sp>
    </p:spTree>
    <p:extLst>
      <p:ext uri="{BB962C8B-B14F-4D97-AF65-F5344CB8AC3E}">
        <p14:creationId xmlns:p14="http://schemas.microsoft.com/office/powerpoint/2010/main" val="22769934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Intuition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Since mathematics is based on intuition, but cannot be based on empirical intuition, it must be based on </a:t>
            </a:r>
            <a:r>
              <a:rPr lang="en-US" i="1" dirty="0"/>
              <a:t>pure</a:t>
            </a:r>
            <a:r>
              <a:rPr lang="en-US" dirty="0"/>
              <a:t> or </a:t>
            </a:r>
            <a:r>
              <a:rPr lang="en-US" i="1" dirty="0"/>
              <a:t>a</a:t>
            </a:r>
            <a:r>
              <a:rPr lang="en-US" dirty="0"/>
              <a:t> </a:t>
            </a:r>
            <a:r>
              <a:rPr lang="en-US" i="1" dirty="0"/>
              <a:t>priori</a:t>
            </a:r>
            <a:r>
              <a:rPr lang="en-US" dirty="0"/>
              <a:t> intuition.  </a:t>
            </a:r>
            <a:r>
              <a:rPr lang="en-US" dirty="0"/>
              <a:t>W</a:t>
            </a:r>
            <a:r>
              <a:rPr lang="en-US" dirty="0" smtClean="0"/>
              <a:t>hat </a:t>
            </a:r>
            <a:r>
              <a:rPr lang="en-US" dirty="0"/>
              <a:t>could </a:t>
            </a:r>
            <a:r>
              <a:rPr lang="en-US" i="1" dirty="0"/>
              <a:t>that</a:t>
            </a:r>
            <a:r>
              <a:rPr lang="en-US" dirty="0"/>
              <a:t> be? As Kant says, our perplexity seems to increase.</a:t>
            </a:r>
          </a:p>
          <a:p>
            <a:r>
              <a:rPr lang="en-US" dirty="0"/>
              <a:t>We can form concepts </a:t>
            </a:r>
            <a:r>
              <a:rPr lang="en-US" i="1" dirty="0"/>
              <a:t>a priori</a:t>
            </a:r>
            <a:r>
              <a:rPr lang="en-US" dirty="0"/>
              <a:t> (make them up) and then wonder anything answers to them.  (MW: we can make up the concept of a unicorn, or the Higgs Boson, and then ask whether there are really any such things.</a:t>
            </a:r>
            <a:r>
              <a:rPr lang="en-US" dirty="0" smtClean="0"/>
              <a:t>)</a:t>
            </a:r>
          </a:p>
          <a:p>
            <a:r>
              <a:rPr lang="en-US" dirty="0" smtClean="0"/>
              <a:t>But </a:t>
            </a:r>
            <a:r>
              <a:rPr lang="en-US" dirty="0"/>
              <a:t>you can’t make up </a:t>
            </a:r>
            <a:r>
              <a:rPr lang="en-US" dirty="0" smtClean="0"/>
              <a:t>intuitions—</a:t>
            </a:r>
            <a:r>
              <a:rPr lang="en-US" dirty="0"/>
              <a:t>i.e. </a:t>
            </a:r>
            <a:r>
              <a:rPr lang="en-US" dirty="0" smtClean="0"/>
              <a:t>perceptions– which “</a:t>
            </a:r>
            <a:r>
              <a:rPr lang="en-US" dirty="0"/>
              <a:t>depend on the presence of an object.” I can only see—really see—what is </a:t>
            </a:r>
            <a:r>
              <a:rPr lang="en-US" i="1" dirty="0"/>
              <a:t>there to be seen</a:t>
            </a:r>
            <a:r>
              <a:rPr lang="en-US" dirty="0"/>
              <a:t>. This suggests that intuition can only be “empirical.</a:t>
            </a:r>
            <a:r>
              <a:rPr lang="en-US" dirty="0" smtClean="0"/>
              <a:t>”</a:t>
            </a:r>
            <a:endParaRPr lang="en-US" dirty="0"/>
          </a:p>
        </p:txBody>
      </p:sp>
    </p:spTree>
    <p:extLst>
      <p:ext uri="{BB962C8B-B14F-4D97-AF65-F5344CB8AC3E}">
        <p14:creationId xmlns:p14="http://schemas.microsoft.com/office/powerpoint/2010/main" val="35380168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Sensibility</a:t>
            </a:r>
            <a:endParaRPr lang="en-US" dirty="0"/>
          </a:p>
        </p:txBody>
      </p:sp>
      <p:sp>
        <p:nvSpPr>
          <p:cNvPr id="3" name="Content Placeholder 2"/>
          <p:cNvSpPr>
            <a:spLocks noGrp="1"/>
          </p:cNvSpPr>
          <p:nvPr>
            <p:ph idx="1"/>
          </p:nvPr>
        </p:nvSpPr>
        <p:spPr/>
        <p:txBody>
          <a:bodyPr>
            <a:normAutofit fontScale="40000" lnSpcReduction="20000"/>
          </a:bodyPr>
          <a:lstStyle/>
          <a:p>
            <a:r>
              <a:rPr lang="en-US" sz="7200" dirty="0"/>
              <a:t>Kant now makes his vital and most famous move. Intuition, he says, does not “represent things as they are in themselves”: i.e. as they are independently of how we are able to experience </a:t>
            </a:r>
            <a:r>
              <a:rPr lang="en-US" sz="7200" dirty="0" smtClean="0"/>
              <a:t>them.</a:t>
            </a:r>
          </a:p>
          <a:p>
            <a:r>
              <a:rPr lang="en-US" sz="7200" dirty="0" smtClean="0"/>
              <a:t>If </a:t>
            </a:r>
            <a:r>
              <a:rPr lang="en-US" sz="7200" dirty="0"/>
              <a:t>it did, we could never anticipate anything about how things show up in </a:t>
            </a:r>
            <a:r>
              <a:rPr lang="en-US" sz="7200" dirty="0" smtClean="0"/>
              <a:t>experience.</a:t>
            </a:r>
            <a:endParaRPr lang="en-US" sz="7200" dirty="0"/>
          </a:p>
          <a:p>
            <a:r>
              <a:rPr lang="en-US" sz="7200" dirty="0" smtClean="0"/>
              <a:t>This </a:t>
            </a:r>
            <a:r>
              <a:rPr lang="en-US" sz="7200" dirty="0"/>
              <a:t>anticipation is possible only on one condition: that the pure intuition that lies at the basis of mathematics concerns only the “form of sensibility.</a:t>
            </a:r>
            <a:r>
              <a:rPr lang="en-US" sz="7200" dirty="0" smtClean="0"/>
              <a:t>”</a:t>
            </a:r>
            <a:endParaRPr lang="en-US" sz="7200"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and Time</a:t>
            </a:r>
            <a:endParaRPr lang="en-US" dirty="0"/>
          </a:p>
        </p:txBody>
      </p:sp>
      <p:sp>
        <p:nvSpPr>
          <p:cNvPr id="3" name="Content Placeholder 2"/>
          <p:cNvSpPr>
            <a:spLocks noGrp="1"/>
          </p:cNvSpPr>
          <p:nvPr>
            <p:ph idx="1"/>
          </p:nvPr>
        </p:nvSpPr>
        <p:spPr/>
        <p:txBody>
          <a:bodyPr>
            <a:normAutofit lnSpcReduction="10000"/>
          </a:bodyPr>
          <a:lstStyle/>
          <a:p>
            <a:r>
              <a:rPr lang="en-US" dirty="0"/>
              <a:t>We can have </a:t>
            </a:r>
            <a:r>
              <a:rPr lang="en-US" i="1" dirty="0"/>
              <a:t>a priori</a:t>
            </a:r>
            <a:r>
              <a:rPr lang="en-US" dirty="0"/>
              <a:t>, intuitive knowledge not of what particular things we will encounter (the content or matter of experience) but of the form in which we will encounter them: as situated in space and existing in time.</a:t>
            </a:r>
          </a:p>
          <a:p>
            <a:r>
              <a:rPr lang="en-US" dirty="0"/>
              <a:t>Spatiality and temporality are the fundamental formal features of the way in which our faculty of perception (sensibility) presents things to us.</a:t>
            </a:r>
          </a:p>
          <a:p>
            <a:endParaRPr lang="en-US" dirty="0"/>
          </a:p>
        </p:txBody>
      </p:sp>
    </p:spTree>
    <p:extLst>
      <p:ext uri="{BB962C8B-B14F-4D97-AF65-F5344CB8AC3E}">
        <p14:creationId xmlns:p14="http://schemas.microsoft.com/office/powerpoint/2010/main" val="21769864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1599</TotalTime>
  <Words>2303</Words>
  <Application>Microsoft Macintosh PowerPoint</Application>
  <PresentationFormat>On-screen Show (4:3)</PresentationFormat>
  <Paragraphs>92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Kant 2</vt:lpstr>
      <vt:lpstr>“Transcendental”</vt:lpstr>
      <vt:lpstr>Skepticism</vt:lpstr>
      <vt:lpstr>“Transcendent”</vt:lpstr>
      <vt:lpstr>What is Mathematics About?</vt:lpstr>
      <vt:lpstr>Intuition</vt:lpstr>
      <vt:lpstr>Pure Intuition</vt:lpstr>
      <vt:lpstr>Forms of _x0013_Sensibility</vt:lpstr>
      <vt:lpstr>Space and Time</vt:lpstr>
      <vt:lpstr>Particulars</vt:lpstr>
      <vt:lpstr>Between Newton and Leibniz</vt:lpstr>
      <vt:lpstr>Space and Geometry</vt:lpstr>
      <vt:lpstr>Geometrical example</vt:lpstr>
      <vt:lpstr>Why Transcendental Idealism?</vt:lpstr>
      <vt:lpstr>Space and the A Priori</vt:lpstr>
      <vt:lpstr>A Problem</vt:lpstr>
      <vt:lpstr>Appearance versus Illusion</vt:lpstr>
      <vt:lpstr>A Scientific Example</vt:lpstr>
      <vt:lpstr>Transcendental versus Subjective</vt:lpstr>
      <vt:lpstr>How Many Worlds?</vt:lpstr>
      <vt:lpstr>(Probably) Just One</vt:lpstr>
      <vt:lpstr>Limits to Knowledge</vt:lpstr>
      <vt:lpstr>Kant and Hume</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 2</dc:title>
  <dc:creator>Michael Williams</dc:creator>
  <cp:lastModifiedBy>Michael Williams</cp:lastModifiedBy>
  <cp:revision>36</cp:revision>
  <dcterms:created xsi:type="dcterms:W3CDTF">2013-04-21T14:46:24Z</dcterms:created>
  <dcterms:modified xsi:type="dcterms:W3CDTF">2017-05-01T15:03:04Z</dcterms:modified>
</cp:coreProperties>
</file>