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0" r:id="rId6"/>
    <p:sldId id="276" r:id="rId7"/>
    <p:sldId id="260" r:id="rId8"/>
    <p:sldId id="261" r:id="rId9"/>
    <p:sldId id="262" r:id="rId10"/>
    <p:sldId id="277" r:id="rId11"/>
    <p:sldId id="263" r:id="rId12"/>
    <p:sldId id="281" r:id="rId13"/>
    <p:sldId id="264" r:id="rId14"/>
    <p:sldId id="282" r:id="rId15"/>
    <p:sldId id="265" r:id="rId16"/>
    <p:sldId id="283" r:id="rId17"/>
    <p:sldId id="266" r:id="rId18"/>
    <p:sldId id="267" r:id="rId19"/>
    <p:sldId id="284" r:id="rId20"/>
    <p:sldId id="268" r:id="rId21"/>
    <p:sldId id="278" r:id="rId22"/>
    <p:sldId id="285" r:id="rId23"/>
    <p:sldId id="269" r:id="rId24"/>
    <p:sldId id="270" r:id="rId25"/>
    <p:sldId id="271" r:id="rId26"/>
    <p:sldId id="273" r:id="rId27"/>
    <p:sldId id="272" r:id="rId28"/>
    <p:sldId id="274" r:id="rId29"/>
    <p:sldId id="279" r:id="rId30"/>
    <p:sldId id="27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3" autoAdjust="0"/>
    <p:restoredTop sz="94660"/>
  </p:normalViewPr>
  <p:slideViewPr>
    <p:cSldViewPr snapToGrid="0" snapToObjects="1">
      <p:cViewPr varScale="1">
        <p:scale>
          <a:sx n="73" d="100"/>
          <a:sy n="73" d="100"/>
        </p:scale>
        <p:origin x="-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357898-0738-4C4F-B88B-7DD9D8F21E45}" type="datetimeFigureOut">
              <a:rPr lang="en-US" smtClean="0"/>
              <a:pPr/>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57898-0738-4C4F-B88B-7DD9D8F21E45}" type="datetimeFigureOut">
              <a:rPr lang="en-US" smtClean="0"/>
              <a:pPr/>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57898-0738-4C4F-B88B-7DD9D8F21E45}" type="datetimeFigureOut">
              <a:rPr lang="en-US" smtClean="0"/>
              <a:pPr/>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57898-0738-4C4F-B88B-7DD9D8F21E45}" type="datetimeFigureOut">
              <a:rPr lang="en-US" smtClean="0"/>
              <a:pPr/>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57898-0738-4C4F-B88B-7DD9D8F21E45}" type="datetimeFigureOut">
              <a:rPr lang="en-US" smtClean="0"/>
              <a:pPr/>
              <a:t>5/3/17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357898-0738-4C4F-B88B-7DD9D8F21E45}" type="datetimeFigureOut">
              <a:rPr lang="en-US" smtClean="0"/>
              <a:pPr/>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357898-0738-4C4F-B88B-7DD9D8F21E45}" type="datetimeFigureOut">
              <a:rPr lang="en-US" smtClean="0"/>
              <a:pPr/>
              <a:t>5/3/17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357898-0738-4C4F-B88B-7DD9D8F21E45}" type="datetimeFigureOut">
              <a:rPr lang="en-US" smtClean="0"/>
              <a:pPr/>
              <a:t>5/3/17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57898-0738-4C4F-B88B-7DD9D8F21E45}" type="datetimeFigureOut">
              <a:rPr lang="en-US" smtClean="0"/>
              <a:pPr/>
              <a:t>5/3/17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57898-0738-4C4F-B88B-7DD9D8F21E45}" type="datetimeFigureOut">
              <a:rPr lang="en-US" smtClean="0"/>
              <a:pPr/>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57898-0738-4C4F-B88B-7DD9D8F21E45}" type="datetimeFigureOut">
              <a:rPr lang="en-US" smtClean="0"/>
              <a:pPr/>
              <a:t>5/3/17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0FD-507C-9A46-87AB-65572C90F9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57898-0738-4C4F-B88B-7DD9D8F21E45}" type="datetimeFigureOut">
              <a:rPr lang="en-US" smtClean="0"/>
              <a:pPr/>
              <a:t>5/3/17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C20FD-507C-9A46-87AB-65572C90F9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Kant 3</a:t>
            </a:r>
            <a:endParaRPr lang="en-US" dirty="0"/>
          </a:p>
        </p:txBody>
      </p:sp>
      <p:sp>
        <p:nvSpPr>
          <p:cNvPr id="3" name="Subtitle 2"/>
          <p:cNvSpPr>
            <a:spLocks noGrp="1"/>
          </p:cNvSpPr>
          <p:nvPr>
            <p:ph type="subTitle" idx="1"/>
          </p:nvPr>
        </p:nvSpPr>
        <p:spPr/>
        <p:txBody>
          <a:bodyPr/>
          <a:lstStyle/>
          <a:p>
            <a:r>
              <a:rPr lang="en-US" dirty="0" smtClean="0"/>
              <a:t>Causation and Necessity: Answering Hume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Awareness (of anything) </a:t>
            </a:r>
            <a:r>
              <a:rPr lang="en-US" dirty="0"/>
              <a:t>involves more than mere sensation, it involves some element of </a:t>
            </a:r>
            <a:r>
              <a:rPr lang="en-US" i="1" dirty="0"/>
              <a:t>recognition</a:t>
            </a:r>
            <a:r>
              <a:rPr lang="en-US" dirty="0"/>
              <a:t>. This is the function of Understanding, which is the faculty of concepts.</a:t>
            </a:r>
          </a:p>
          <a:p>
            <a:r>
              <a:rPr lang="en-US" dirty="0"/>
              <a:t>Concepts are principles of classification.  Through possessing concepts, we recognize things as being of a certain kind, or standing in certain </a:t>
            </a:r>
            <a:r>
              <a:rPr lang="en-US" dirty="0" smtClean="0"/>
              <a:t>relations.</a:t>
            </a:r>
          </a:p>
          <a:p>
            <a:r>
              <a:rPr lang="en-US" dirty="0" smtClean="0"/>
              <a:t>Concepts </a:t>
            </a:r>
            <a:r>
              <a:rPr lang="en-US" dirty="0"/>
              <a:t>are also exercised in inference: I see lightning and infer </a:t>
            </a:r>
            <a:r>
              <a:rPr lang="en-US" dirty="0" smtClean="0"/>
              <a:t>(</a:t>
            </a:r>
            <a:r>
              <a:rPr lang="en-US" dirty="0"/>
              <a:t>expect) that thunder will follow shortly. </a:t>
            </a:r>
          </a:p>
          <a:p>
            <a:endParaRPr lang="en-US" dirty="0"/>
          </a:p>
        </p:txBody>
      </p:sp>
    </p:spTree>
    <p:extLst>
      <p:ext uri="{BB962C8B-B14F-4D97-AF65-F5344CB8AC3E}">
        <p14:creationId xmlns:p14="http://schemas.microsoft.com/office/powerpoint/2010/main" val="199816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need both Sensibility and Understanding.  If we didn’t have some input, our conceptual activities (e.g. inferring) would be a mere formal game. Our “thoughts” wouldn’t be about </a:t>
            </a:r>
            <a:r>
              <a:rPr lang="en-US" dirty="0" smtClean="0"/>
              <a:t>anything</a:t>
            </a:r>
            <a:r>
              <a:rPr lang="en-US" dirty="0" smtClean="0"/>
              <a:t>.</a:t>
            </a:r>
            <a:endParaRPr lang="en-US" dirty="0" smtClean="0"/>
          </a:p>
          <a:p>
            <a:r>
              <a:rPr lang="en-US" dirty="0" smtClean="0"/>
              <a:t>Sensibility yields intuitions. Only through sensibility are we aware of things for thoughts to be about</a:t>
            </a:r>
            <a:r>
              <a:rPr lang="en-US" dirty="0" smtClean="0"/>
              <a:t>.</a:t>
            </a:r>
          </a:p>
          <a:p>
            <a:r>
              <a:rPr lang="en-US" dirty="0" smtClean="0"/>
              <a:t>We need things to think about and ways of thinking about them.</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Analogy</a:t>
            </a:r>
            <a:endParaRPr lang="en-US" dirty="0"/>
          </a:p>
        </p:txBody>
      </p:sp>
      <p:sp>
        <p:nvSpPr>
          <p:cNvPr id="3" name="Content Placeholder 2"/>
          <p:cNvSpPr>
            <a:spLocks noGrp="1"/>
          </p:cNvSpPr>
          <p:nvPr>
            <p:ph idx="1"/>
          </p:nvPr>
        </p:nvSpPr>
        <p:spPr/>
        <p:txBody>
          <a:bodyPr>
            <a:normAutofit fontScale="92500"/>
          </a:bodyPr>
          <a:lstStyle/>
          <a:p>
            <a:r>
              <a:rPr lang="en-US" dirty="0"/>
              <a:t>To use a contemporary analogy, if we had sensibility without understanding, we would be like a computer without a program: you can type stuff in, but nothing is going to </a:t>
            </a:r>
            <a:r>
              <a:rPr lang="en-US" dirty="0" smtClean="0"/>
              <a:t>happen.</a:t>
            </a:r>
          </a:p>
          <a:p>
            <a:r>
              <a:rPr lang="en-US" dirty="0" smtClean="0"/>
              <a:t>If </a:t>
            </a:r>
            <a:r>
              <a:rPr lang="en-US" dirty="0"/>
              <a:t>we had understanding without sensibility, we’d be like a computer with all sorts of software but no capacity for data </a:t>
            </a:r>
            <a:r>
              <a:rPr lang="en-US" dirty="0" smtClean="0"/>
              <a:t>entry.</a:t>
            </a:r>
          </a:p>
          <a:p>
            <a:r>
              <a:rPr lang="en-US" dirty="0" smtClean="0"/>
              <a:t>Even </a:t>
            </a:r>
            <a:r>
              <a:rPr lang="en-US" dirty="0"/>
              <a:t>if various electrical events took place, the computer wouldn’t be accomplishing anything</a:t>
            </a:r>
          </a:p>
        </p:txBody>
      </p:sp>
    </p:spTree>
    <p:extLst>
      <p:ext uri="{BB962C8B-B14F-4D97-AF65-F5344CB8AC3E}">
        <p14:creationId xmlns:p14="http://schemas.microsoft.com/office/powerpoint/2010/main" val="22511823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Pictures versus Rules</a:t>
            </a:r>
            <a:endParaRPr lang="en-US" dirty="0"/>
          </a:p>
        </p:txBody>
      </p:sp>
      <p:sp>
        <p:nvSpPr>
          <p:cNvPr id="3" name="Content Placeholder 2"/>
          <p:cNvSpPr>
            <a:spLocks noGrp="1"/>
          </p:cNvSpPr>
          <p:nvPr>
            <p:ph idx="1"/>
          </p:nvPr>
        </p:nvSpPr>
        <p:spPr/>
        <p:txBody>
          <a:bodyPr>
            <a:normAutofit lnSpcReduction="10000"/>
          </a:bodyPr>
          <a:lstStyle/>
          <a:p>
            <a:r>
              <a:rPr lang="en-US" dirty="0"/>
              <a:t>Locke, Berkeley and Hume think of concepts (“ideas’)</a:t>
            </a:r>
            <a:r>
              <a:rPr lang="en-US" dirty="0" smtClean="0"/>
              <a:t> on </a:t>
            </a:r>
            <a:r>
              <a:rPr lang="en-US" dirty="0"/>
              <a:t>the model of mental pictures.</a:t>
            </a:r>
            <a:r>
              <a:rPr lang="en-US" dirty="0" smtClean="0"/>
              <a:t> This is why they have difficulty with formal concepts, which have no pictorial content.</a:t>
            </a:r>
          </a:p>
          <a:p>
            <a:r>
              <a:rPr lang="en-US" dirty="0" smtClean="0"/>
              <a:t>Kant’s revolutionary advance is to insist </a:t>
            </a:r>
            <a:r>
              <a:rPr lang="en-US" dirty="0"/>
              <a:t>that concepts are </a:t>
            </a:r>
            <a:r>
              <a:rPr lang="en-US" i="1" dirty="0"/>
              <a:t>rules</a:t>
            </a:r>
            <a:r>
              <a:rPr lang="en-US" dirty="0"/>
              <a:t>.</a:t>
            </a:r>
            <a:r>
              <a:rPr lang="en-US" dirty="0" smtClean="0"/>
              <a:t> Material concepts are rules for sorting things into kinds. (Note even mental pictures have to be recognized.) It is a kind of know-</a:t>
            </a:r>
            <a:r>
              <a:rPr lang="en-US" i="1" dirty="0" smtClean="0"/>
              <a:t>how</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as Normative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Conceptual rules </a:t>
            </a:r>
            <a:r>
              <a:rPr lang="en-US" dirty="0"/>
              <a:t>are </a:t>
            </a:r>
            <a:r>
              <a:rPr lang="en-US" i="1" dirty="0"/>
              <a:t>normative</a:t>
            </a:r>
            <a:r>
              <a:rPr lang="en-US" dirty="0"/>
              <a:t>. To have the concept “red” is to know </a:t>
            </a:r>
            <a:r>
              <a:rPr lang="en-US" dirty="0" smtClean="0"/>
              <a:t>what </a:t>
            </a:r>
            <a:r>
              <a:rPr lang="en-US" dirty="0"/>
              <a:t>things are </a:t>
            </a:r>
            <a:r>
              <a:rPr lang="en-US" i="1" dirty="0"/>
              <a:t>properly</a:t>
            </a:r>
            <a:r>
              <a:rPr lang="en-US" dirty="0"/>
              <a:t> called (or thought of) red. It is not just to react differentially to red things (though mastery of the concept may depend on such an ability.)</a:t>
            </a:r>
          </a:p>
          <a:p>
            <a:r>
              <a:rPr lang="en-US" dirty="0"/>
              <a:t>Of course, sometimes we </a:t>
            </a:r>
            <a:r>
              <a:rPr lang="en-US" dirty="0" err="1"/>
              <a:t>mis</a:t>
            </a:r>
            <a:r>
              <a:rPr lang="en-US" dirty="0"/>
              <a:t>-classify things.  But that is why a concept is a rule: only where there is a rule to break can a rule be </a:t>
            </a:r>
            <a:r>
              <a:rPr lang="en-US" dirty="0" smtClean="0"/>
              <a:t>broken.</a:t>
            </a:r>
          </a:p>
          <a:p>
            <a:r>
              <a:rPr lang="en-US" dirty="0" smtClean="0"/>
              <a:t>When we </a:t>
            </a:r>
            <a:r>
              <a:rPr lang="en-US" dirty="0" err="1" smtClean="0"/>
              <a:t>mis</a:t>
            </a:r>
            <a:r>
              <a:rPr lang="en-US" dirty="0"/>
              <a:t>-classify, there needs to be an explanation, even if it’s only that we gave in to a slip of the tongue</a:t>
            </a:r>
          </a:p>
        </p:txBody>
      </p:sp>
    </p:spTree>
    <p:extLst>
      <p:ext uri="{BB962C8B-B14F-4D97-AF65-F5344CB8AC3E}">
        <p14:creationId xmlns:p14="http://schemas.microsoft.com/office/powerpoint/2010/main" val="34320320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Judgment Again</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Knowledge </a:t>
            </a:r>
            <a:r>
              <a:rPr lang="en-US" i="1" dirty="0"/>
              <a:t>involves judgment</a:t>
            </a:r>
            <a:r>
              <a:rPr lang="en-US" dirty="0"/>
              <a:t>. To know is to get things right: to </a:t>
            </a:r>
            <a:r>
              <a:rPr lang="en-US" dirty="0" smtClean="0"/>
              <a:t>judge truly</a:t>
            </a:r>
            <a:r>
              <a:rPr lang="en-US" dirty="0"/>
              <a:t>. Only a complete proposition (expressed in language by a whole sentence) can be true or false. “The sun </a:t>
            </a:r>
            <a:r>
              <a:rPr lang="en-US" dirty="0" smtClean="0"/>
              <a:t>is </a:t>
            </a:r>
            <a:r>
              <a:rPr lang="en-US" dirty="0"/>
              <a:t>shining”: that can be true or false.</a:t>
            </a:r>
            <a:r>
              <a:rPr lang="en-US" dirty="0" smtClean="0"/>
              <a:t> The concept “</a:t>
            </a:r>
            <a:r>
              <a:rPr lang="en-US" dirty="0"/>
              <a:t>The </a:t>
            </a:r>
            <a:r>
              <a:rPr lang="en-US" dirty="0" smtClean="0"/>
              <a:t>sun”  doesn’t express a thought at all, though it enters into thoughts. (</a:t>
            </a:r>
            <a:r>
              <a:rPr lang="en-US" dirty="0"/>
              <a:t>T</a:t>
            </a:r>
            <a:r>
              <a:rPr lang="en-US" dirty="0" smtClean="0"/>
              <a:t>he sun is </a:t>
            </a:r>
            <a:r>
              <a:rPr lang="en-US" i="1" dirty="0" smtClean="0"/>
              <a:t>what</a:t>
            </a:r>
            <a:r>
              <a:rPr lang="en-US" dirty="0" smtClean="0"/>
              <a:t>?)</a:t>
            </a:r>
          </a:p>
          <a:p>
            <a:r>
              <a:rPr lang="en-US" dirty="0"/>
              <a:t>C</a:t>
            </a:r>
            <a:r>
              <a:rPr lang="en-US" dirty="0" smtClean="0"/>
              <a:t>oncepts </a:t>
            </a:r>
            <a:r>
              <a:rPr lang="en-US" dirty="0"/>
              <a:t>are rules for classifying things.  But there is more to it than that</a:t>
            </a:r>
            <a:r>
              <a:rPr lang="en-US" b="1" dirty="0"/>
              <a:t>: concepts are only concepts because of how they are used in judgments: in identifying things and predicating something of them.</a:t>
            </a:r>
            <a:r>
              <a:rPr lang="en-US" dirty="0"/>
              <a:t> (That stone is very hot.</a:t>
            </a:r>
            <a:r>
              <a:rPr lang="en-US" dirty="0" smtClean="0"/>
              <a:t>)</a:t>
            </a:r>
            <a:endParaRPr lang="en-US" dirty="0"/>
          </a:p>
          <a:p>
            <a:pPr marL="0" indent="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and Judgments</a:t>
            </a:r>
            <a:endParaRPr lang="en-US" dirty="0"/>
          </a:p>
        </p:txBody>
      </p:sp>
      <p:sp>
        <p:nvSpPr>
          <p:cNvPr id="3" name="Content Placeholder 2"/>
          <p:cNvSpPr>
            <a:spLocks noGrp="1"/>
          </p:cNvSpPr>
          <p:nvPr>
            <p:ph idx="1"/>
          </p:nvPr>
        </p:nvSpPr>
        <p:spPr/>
        <p:txBody>
          <a:bodyPr>
            <a:normAutofit fontScale="92500"/>
          </a:bodyPr>
          <a:lstStyle/>
          <a:p>
            <a:r>
              <a:rPr lang="en-US" dirty="0"/>
              <a:t>This is another major break with Kant’s </a:t>
            </a:r>
            <a:r>
              <a:rPr lang="en-US" dirty="0" smtClean="0"/>
              <a:t>predecessors.</a:t>
            </a:r>
          </a:p>
          <a:p>
            <a:r>
              <a:rPr lang="en-US" dirty="0" smtClean="0"/>
              <a:t>In </a:t>
            </a:r>
            <a:r>
              <a:rPr lang="en-US" dirty="0"/>
              <a:t>a sense, concepts are abstractions from capacities to make judgments.  We acquire concepts in learning to make </a:t>
            </a:r>
            <a:r>
              <a:rPr lang="en-US" dirty="0" smtClean="0"/>
              <a:t>judgments.</a:t>
            </a:r>
          </a:p>
          <a:p>
            <a:r>
              <a:rPr lang="en-US" dirty="0" smtClean="0"/>
              <a:t>It </a:t>
            </a:r>
            <a:r>
              <a:rPr lang="en-US" dirty="0"/>
              <a:t>is not an accidental feature of conceptual abilities that they feature in judgmental abilities. (It is not an accidental feature of a connecting rod that it serves a certain function in an engine.)</a:t>
            </a:r>
          </a:p>
          <a:p>
            <a:endParaRPr lang="en-US" dirty="0"/>
          </a:p>
        </p:txBody>
      </p:sp>
    </p:spTree>
    <p:extLst>
      <p:ext uri="{BB962C8B-B14F-4D97-AF65-F5344CB8AC3E}">
        <p14:creationId xmlns:p14="http://schemas.microsoft.com/office/powerpoint/2010/main" val="18934800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a:t>
            </a:r>
            <a:endParaRPr lang="en-US" dirty="0"/>
          </a:p>
        </p:txBody>
      </p:sp>
      <p:sp>
        <p:nvSpPr>
          <p:cNvPr id="3" name="Content Placeholder 2"/>
          <p:cNvSpPr>
            <a:spLocks noGrp="1"/>
          </p:cNvSpPr>
          <p:nvPr>
            <p:ph idx="1"/>
          </p:nvPr>
        </p:nvSpPr>
        <p:spPr/>
        <p:txBody>
          <a:bodyPr>
            <a:normAutofit fontScale="77500" lnSpcReduction="20000"/>
          </a:bodyPr>
          <a:lstStyle/>
          <a:p>
            <a:r>
              <a:rPr lang="en-US" i="1" dirty="0"/>
              <a:t>Judgment is logical synthesis</a:t>
            </a:r>
            <a:r>
              <a:rPr lang="en-US" dirty="0"/>
              <a:t>. Bringing concepts together in a complete judgment is a paradigm of what Kant calls “synthesis.</a:t>
            </a:r>
            <a:r>
              <a:rPr lang="en-US" dirty="0" smtClean="0"/>
              <a:t>” “Synthesis </a:t>
            </a:r>
            <a:r>
              <a:rPr lang="en-US" dirty="0"/>
              <a:t>means “uniting/combining.</a:t>
            </a:r>
            <a:r>
              <a:rPr lang="en-US" dirty="0" smtClean="0"/>
              <a:t>” Kant </a:t>
            </a:r>
            <a:r>
              <a:rPr lang="en-US" dirty="0"/>
              <a:t>has a special kind of uniting in mind: the kind that we can broadly call </a:t>
            </a:r>
            <a:r>
              <a:rPr lang="en-US" i="1" dirty="0" smtClean="0"/>
              <a:t>logical</a:t>
            </a:r>
            <a:r>
              <a:rPr lang="en-US" dirty="0" smtClean="0"/>
              <a:t>.</a:t>
            </a:r>
          </a:p>
          <a:p>
            <a:r>
              <a:rPr lang="en-US" dirty="0" smtClean="0"/>
              <a:t>The </a:t>
            </a:r>
            <a:r>
              <a:rPr lang="en-US" dirty="0"/>
              <a:t>Empiricists are </a:t>
            </a:r>
            <a:r>
              <a:rPr lang="en-US" dirty="0" err="1"/>
              <a:t>associationists</a:t>
            </a:r>
            <a:r>
              <a:rPr lang="en-US" dirty="0"/>
              <a:t>.  This is a great weakness of classical </a:t>
            </a:r>
            <a:r>
              <a:rPr lang="en-US" dirty="0" smtClean="0"/>
              <a:t>Empiricism. Having </a:t>
            </a:r>
            <a:r>
              <a:rPr lang="en-US" dirty="0"/>
              <a:t>the idea of gold merely co-occur with (or be followed by an occurrence of) the idea of heaviness is not to think </a:t>
            </a:r>
            <a:r>
              <a:rPr lang="en-US" i="1" dirty="0"/>
              <a:t>that gold is heavy</a:t>
            </a:r>
            <a:r>
              <a:rPr lang="en-US" dirty="0"/>
              <a:t> (even if the ideas become habitually associated)</a:t>
            </a:r>
            <a:r>
              <a:rPr lang="en-US" dirty="0" smtClean="0"/>
              <a:t>.</a:t>
            </a:r>
            <a:endParaRPr lang="en-US" dirty="0"/>
          </a:p>
          <a:p>
            <a:r>
              <a:rPr lang="en-US" dirty="0" smtClean="0"/>
              <a:t>The </a:t>
            </a:r>
            <a:r>
              <a:rPr lang="en-US" dirty="0"/>
              <a:t>thought that gold is heavy involves the </a:t>
            </a:r>
            <a:r>
              <a:rPr lang="en-US" i="1" dirty="0"/>
              <a:t>logical operation of predication</a:t>
            </a:r>
            <a:r>
              <a:rPr lang="en-US" dirty="0"/>
              <a:t>, which cannot be identified with merely psychological happenings.</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and “Experience”</a:t>
            </a:r>
            <a:endParaRPr lang="en-US" dirty="0"/>
          </a:p>
        </p:txBody>
      </p:sp>
      <p:sp>
        <p:nvSpPr>
          <p:cNvPr id="3" name="Content Placeholder 2"/>
          <p:cNvSpPr>
            <a:spLocks noGrp="1"/>
          </p:cNvSpPr>
          <p:nvPr>
            <p:ph idx="1"/>
          </p:nvPr>
        </p:nvSpPr>
        <p:spPr/>
        <p:txBody>
          <a:bodyPr>
            <a:normAutofit/>
          </a:bodyPr>
          <a:lstStyle/>
          <a:p>
            <a:r>
              <a:rPr lang="en-US" dirty="0" smtClean="0"/>
              <a:t>Kant </a:t>
            </a:r>
            <a:r>
              <a:rPr lang="en-US" dirty="0"/>
              <a:t>distinguishes between </a:t>
            </a:r>
            <a:r>
              <a:rPr lang="en-US" i="1" dirty="0"/>
              <a:t>judgments of perception </a:t>
            </a:r>
            <a:r>
              <a:rPr lang="en-US" dirty="0"/>
              <a:t>and </a:t>
            </a:r>
            <a:r>
              <a:rPr lang="en-US" i="1" dirty="0" smtClean="0"/>
              <a:t>judgments </a:t>
            </a:r>
            <a:r>
              <a:rPr lang="en-US" i="1" dirty="0"/>
              <a:t>of </a:t>
            </a:r>
            <a:r>
              <a:rPr lang="en-US" i="1" dirty="0" smtClean="0"/>
              <a:t>experience</a:t>
            </a:r>
            <a:r>
              <a:rPr lang="en-US" dirty="0" smtClean="0"/>
              <a:t>.</a:t>
            </a:r>
          </a:p>
          <a:p>
            <a:r>
              <a:rPr lang="en-US" dirty="0" smtClean="0"/>
              <a:t>Judgments of perception </a:t>
            </a:r>
            <a:r>
              <a:rPr lang="en-US" dirty="0"/>
              <a:t>are only “subjectively valid</a:t>
            </a:r>
            <a:r>
              <a:rPr lang="en-US" dirty="0" smtClean="0"/>
              <a:t>”: i.e. </a:t>
            </a:r>
            <a:r>
              <a:rPr lang="en-US" dirty="0"/>
              <a:t>they concern how thing look, taste, feel etc, </a:t>
            </a:r>
            <a:r>
              <a:rPr lang="en-US" i="1" dirty="0"/>
              <a:t>to </a:t>
            </a:r>
            <a:r>
              <a:rPr lang="en-US" i="1" dirty="0" smtClean="0"/>
              <a:t>me</a:t>
            </a:r>
            <a:r>
              <a:rPr lang="en-US" dirty="0" smtClean="0"/>
              <a:t>.</a:t>
            </a:r>
          </a:p>
          <a:p>
            <a:r>
              <a:rPr lang="en-US" dirty="0" smtClean="0"/>
              <a:t>Judgments </a:t>
            </a:r>
            <a:r>
              <a:rPr lang="en-US" dirty="0" smtClean="0"/>
              <a:t>of experience  are </a:t>
            </a:r>
            <a:r>
              <a:rPr lang="en-US" dirty="0"/>
              <a:t>expressions of (purported) objective knowledge. </a:t>
            </a:r>
            <a:r>
              <a:rPr lang="en-US" dirty="0" smtClean="0"/>
              <a:t> They are true or false </a:t>
            </a:r>
            <a:r>
              <a:rPr lang="en-US" i="1" dirty="0" smtClean="0"/>
              <a:t>period</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already know that “objective” </a:t>
            </a:r>
            <a:r>
              <a:rPr lang="en-US" dirty="0" smtClean="0"/>
              <a:t>cannot </a:t>
            </a:r>
            <a:r>
              <a:rPr lang="en-US" dirty="0"/>
              <a:t>be explained in terms of a reference to things as they are in themselves.  So objective knowledge has to mean knowledge that purports to be valid for </a:t>
            </a:r>
            <a:r>
              <a:rPr lang="en-US" i="1" dirty="0"/>
              <a:t>anyone</a:t>
            </a:r>
            <a:r>
              <a:rPr lang="en-US" dirty="0"/>
              <a:t>: or as Kant sometimes says, “consciousness in general.”</a:t>
            </a:r>
          </a:p>
          <a:p>
            <a:r>
              <a:rPr lang="en-US" dirty="0"/>
              <a:t>Objective knowledge is </a:t>
            </a:r>
            <a:r>
              <a:rPr lang="en-US" i="1" dirty="0"/>
              <a:t>inter</a:t>
            </a:r>
            <a:r>
              <a:rPr lang="en-US" dirty="0"/>
              <a:t>-subjective. (Again, remember the difficulty Berkeley has with accommodating this aspect of our ordinary way of conceiving the world.) </a:t>
            </a:r>
          </a:p>
          <a:p>
            <a:endParaRPr lang="en-US" dirty="0"/>
          </a:p>
        </p:txBody>
      </p:sp>
    </p:spTree>
    <p:extLst>
      <p:ext uri="{BB962C8B-B14F-4D97-AF65-F5344CB8AC3E}">
        <p14:creationId xmlns:p14="http://schemas.microsoft.com/office/powerpoint/2010/main" val="31923023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 synthetic a priori character of mathematics having been explained, the </a:t>
            </a:r>
            <a:r>
              <a:rPr lang="en-US" dirty="0"/>
              <a:t>next question is: How is Pure Science of Nature Possible</a:t>
            </a:r>
            <a:r>
              <a:rPr lang="en-US" dirty="0" smtClean="0"/>
              <a:t>?</a:t>
            </a:r>
          </a:p>
          <a:p>
            <a:r>
              <a:rPr lang="en-US" dirty="0" smtClean="0"/>
              <a:t>“</a:t>
            </a:r>
            <a:r>
              <a:rPr lang="en-US" dirty="0"/>
              <a:t>Pure Science of Nature” is a body of synthetic </a:t>
            </a:r>
            <a:r>
              <a:rPr lang="en-US" i="1" dirty="0"/>
              <a:t>a priori </a:t>
            </a:r>
            <a:r>
              <a:rPr lang="en-US" dirty="0"/>
              <a:t>propositions about the natural world.</a:t>
            </a:r>
            <a:r>
              <a:rPr lang="en-US" dirty="0" smtClean="0"/>
              <a:t> </a:t>
            </a:r>
          </a:p>
          <a:p>
            <a:r>
              <a:rPr lang="en-US" dirty="0" smtClean="0"/>
              <a:t>We </a:t>
            </a:r>
            <a:r>
              <a:rPr lang="en-US" dirty="0"/>
              <a:t>can think of “nature” in two ways: as the world of things that fall under natural laws (the laws of physics, biology, psychology, etc.), or as the world revealed to us (known) through sense-perception. These two conceptions turn out to be related.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Objectivity and Disagreement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I say “This dessert is way too sweet” and you say “It’s about right,” we aren’t necessarily disagreeing. What tastes overly sweet to me may taste fine to you.  (Today, this difference in judgment is sometimes called “</a:t>
            </a:r>
            <a:r>
              <a:rPr lang="en-US" i="1" dirty="0"/>
              <a:t>no fault</a:t>
            </a:r>
            <a:r>
              <a:rPr lang="en-US" dirty="0"/>
              <a:t> disagreement.”</a:t>
            </a:r>
            <a:r>
              <a:rPr lang="en-US" dirty="0" smtClean="0"/>
              <a:t>)</a:t>
            </a:r>
          </a:p>
          <a:p>
            <a:r>
              <a:rPr lang="en-US" dirty="0" smtClean="0"/>
              <a:t> Suppose  say “</a:t>
            </a:r>
            <a:r>
              <a:rPr lang="en-US" dirty="0"/>
              <a:t>My new laptop weighs less than three pounds” and you say “It’s at least four,” then we are necessarily in real disagreement: we can’t agree to differ, because. we can’t both be right (though we might both be wrong).</a:t>
            </a:r>
            <a:r>
              <a:rPr lang="en-US" dirty="0" smtClean="0"/>
              <a:t> </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Intersubjectivity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possibility of real disagreement is the obverse side of claims to objective validity.  In the case of taste (which is a judgment of perception), I am talking about how “sensations” are united in me: the sweetness goes with an aversive reaction (I don’t like things that sweet).</a:t>
            </a:r>
          </a:p>
          <a:p>
            <a:r>
              <a:rPr lang="en-US" dirty="0"/>
              <a:t>In making an objective judgment, I commit myself to properties being in a publicly accessible object: </a:t>
            </a:r>
            <a:r>
              <a:rPr lang="en-US" i="1" dirty="0"/>
              <a:t>This computer </a:t>
            </a:r>
            <a:r>
              <a:rPr lang="en-US" dirty="0"/>
              <a:t>weighs less than three pounds.  Reference to an inter-subjectively accessible object is a necessary feature of objectively valid </a:t>
            </a:r>
            <a:r>
              <a:rPr lang="en-US" dirty="0" smtClean="0"/>
              <a:t>judgment.</a:t>
            </a:r>
          </a:p>
          <a:p>
            <a:r>
              <a:rPr lang="en-US" dirty="0" smtClean="0"/>
              <a:t>If </a:t>
            </a:r>
            <a:r>
              <a:rPr lang="en-US" dirty="0"/>
              <a:t>we were just talking about subjective states, there would be no reason to expect agreement, or to feel that there is a disagreement to be resolved</a:t>
            </a:r>
            <a:r>
              <a:rPr lang="en-US" dirty="0" smtClean="0"/>
              <a:t>.</a:t>
            </a:r>
            <a:endParaRPr lang="en-US" dirty="0"/>
          </a:p>
        </p:txBody>
      </p:sp>
    </p:spTree>
    <p:extLst>
      <p:ext uri="{BB962C8B-B14F-4D97-AF65-F5344CB8AC3E}">
        <p14:creationId xmlns:p14="http://schemas.microsoft.com/office/powerpoint/2010/main" val="32252732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 and Objectivity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Inter-subjectivity is a necessary feature of a judgment that even </a:t>
            </a:r>
            <a:r>
              <a:rPr lang="en-US" i="1" dirty="0"/>
              <a:t>purports </a:t>
            </a:r>
            <a:r>
              <a:rPr lang="en-US" dirty="0"/>
              <a:t>to be objective, whether it is in fact true or false, actually verifiable or not</a:t>
            </a:r>
            <a:r>
              <a:rPr lang="en-US" dirty="0" smtClean="0"/>
              <a:t>.</a:t>
            </a:r>
          </a:p>
          <a:p>
            <a:r>
              <a:rPr lang="en-US" dirty="0"/>
              <a:t>Causal judgments are objective in the sense just explained.  Their content, particularly their necessity, cannot be </a:t>
            </a:r>
            <a:r>
              <a:rPr lang="en-US" dirty="0" smtClean="0"/>
              <a:t>reduced to subjective </a:t>
            </a:r>
            <a:r>
              <a:rPr lang="en-US" dirty="0"/>
              <a:t>association</a:t>
            </a:r>
            <a:r>
              <a:rPr lang="en-US" dirty="0" smtClean="0"/>
              <a:t>.</a:t>
            </a:r>
          </a:p>
          <a:p>
            <a:r>
              <a:rPr lang="en-US" dirty="0" smtClean="0"/>
              <a:t>Hume does not capture the logical character of causal judgments.</a:t>
            </a:r>
            <a:endParaRPr lang="en-US" dirty="0"/>
          </a:p>
          <a:p>
            <a:endParaRPr lang="en-US" dirty="0"/>
          </a:p>
          <a:p>
            <a:endParaRPr lang="en-US" dirty="0"/>
          </a:p>
        </p:txBody>
      </p:sp>
    </p:spTree>
    <p:extLst>
      <p:ext uri="{BB962C8B-B14F-4D97-AF65-F5344CB8AC3E}">
        <p14:creationId xmlns:p14="http://schemas.microsoft.com/office/powerpoint/2010/main" val="718317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t>
            </a:r>
            <a:r>
              <a:rPr lang="en-US" dirty="0" smtClean="0"/>
              <a:t>the same reason, causation cannot be </a:t>
            </a:r>
            <a:r>
              <a:rPr lang="en-US" dirty="0"/>
              <a:t>reduced to mere sequence (even sequence that everyone agrees to)</a:t>
            </a:r>
            <a:r>
              <a:rPr lang="en-US" dirty="0" smtClean="0"/>
              <a:t>.</a:t>
            </a:r>
          </a:p>
          <a:p>
            <a:r>
              <a:rPr lang="en-US" dirty="0" smtClean="0"/>
              <a:t>“</a:t>
            </a:r>
            <a:r>
              <a:rPr lang="en-US" dirty="0"/>
              <a:t>The sun, by its light, warmed the stone” </a:t>
            </a:r>
            <a:r>
              <a:rPr lang="en-US" dirty="0" smtClean="0"/>
              <a:t>is not </a:t>
            </a:r>
            <a:r>
              <a:rPr lang="en-US" dirty="0"/>
              <a:t>equivalent to “The sun shone and the stone got warm” (even if we add, “and funnily enough this sort of thing happens all the time”)</a:t>
            </a:r>
            <a:r>
              <a:rPr lang="en-US" dirty="0" smtClean="0"/>
              <a:t>.</a:t>
            </a:r>
          </a:p>
          <a:p>
            <a:r>
              <a:rPr lang="en-US" dirty="0" smtClean="0"/>
              <a:t>In a </a:t>
            </a:r>
            <a:r>
              <a:rPr lang="en-US" dirty="0"/>
              <a:t>causal </a:t>
            </a:r>
            <a:r>
              <a:rPr lang="en-US" dirty="0" smtClean="0"/>
              <a:t>judgment, the relation between cause and effect </a:t>
            </a:r>
            <a:r>
              <a:rPr lang="en-US" dirty="0"/>
              <a:t>involves </a:t>
            </a:r>
            <a:r>
              <a:rPr lang="en-US" i="1" dirty="0"/>
              <a:t>something like </a:t>
            </a:r>
            <a:r>
              <a:rPr lang="en-US" dirty="0"/>
              <a:t>the logical relation of ground to </a:t>
            </a:r>
            <a:r>
              <a:rPr lang="en-US" dirty="0" smtClean="0"/>
              <a:t>consequent. </a:t>
            </a:r>
            <a:r>
              <a:rPr lang="en-US" dirty="0" smtClean="0"/>
              <a:t>But </a:t>
            </a:r>
            <a:r>
              <a:rPr lang="en-US" dirty="0" smtClean="0"/>
              <a:t>this is not, as Hume thinks, a confusion</a:t>
            </a:r>
            <a:r>
              <a:rPr lang="en-US" dirty="0" smtClean="0"/>
              <a:t>.</a:t>
            </a:r>
          </a:p>
          <a:p>
            <a:r>
              <a:rPr lang="en-US" dirty="0" smtClean="0"/>
              <a:t> </a:t>
            </a:r>
            <a:r>
              <a:rPr lang="en-US" dirty="0" smtClean="0"/>
              <a:t>Causal judgments are revisable, but while in effect </a:t>
            </a:r>
            <a:r>
              <a:rPr lang="en-US" dirty="0" smtClean="0"/>
              <a:t>causal laws shapes </a:t>
            </a:r>
            <a:r>
              <a:rPr lang="en-US" dirty="0" smtClean="0"/>
              <a:t>our views about what is </a:t>
            </a:r>
            <a:r>
              <a:rPr lang="en-US" i="1" dirty="0" smtClean="0"/>
              <a:t>possible.</a:t>
            </a:r>
            <a:r>
              <a:rPr lang="en-US" dirty="0" smtClean="0"/>
              <a:t> (</a:t>
            </a:r>
            <a:r>
              <a:rPr lang="en-US" dirty="0" smtClean="0"/>
              <a:t>Remember that Hume himself builds modal force into his definition of cause.)</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Forms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saw that sensory awareness involves certain structural or formal features: spatiality (for outer sense) and temporality (for inner sense). We now meet certain formal features of Understanding. Knowledge involves judgment (commitment to the truth of complete propositions). Propositions exhibit different logical forms.</a:t>
            </a:r>
          </a:p>
          <a:p>
            <a:r>
              <a:rPr lang="en-US" dirty="0" smtClean="0"/>
              <a:t>Kant attempts to give a complete classification of the elements of the logical forms of judgment in a table.  Every judgment has one feature taken from each his four types. So the proposition “It is possible that all human beings have a common ancestor” would be universal, affirmative, categorical, and problematic. If we dropped “possible,” it would be </a:t>
            </a:r>
            <a:r>
              <a:rPr lang="en-US" dirty="0" err="1" smtClean="0"/>
              <a:t>assertoric</a:t>
            </a:r>
            <a:r>
              <a:rPr lang="en-US" dirty="0" smtClean="0"/>
              <a:t>. You can ring the changes. (In fact, the scheme for classifying judgments is a mess. But we won’t go into technical details.)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Forms and A Priori Concepts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Empiricists have a lot of difficulty with what Kant calls “the pure concepts of the Understanding”: concepts like “substance” (“thing”) or “cause.” You can’t picture a thing-in-general, only a particular (kind of) thing. </a:t>
            </a:r>
            <a:r>
              <a:rPr lang="en-US" dirty="0"/>
              <a:t>H</a:t>
            </a:r>
            <a:r>
              <a:rPr lang="en-US" dirty="0" smtClean="0"/>
              <a:t>ow do you picture its </a:t>
            </a:r>
            <a:r>
              <a:rPr lang="en-US" dirty="0" err="1" smtClean="0"/>
              <a:t>thinginess</a:t>
            </a:r>
            <a:r>
              <a:rPr lang="en-US" dirty="0" smtClean="0"/>
              <a:t>: all you can picture is its sensible properties (as Berkeley complains).</a:t>
            </a:r>
          </a:p>
          <a:p>
            <a:r>
              <a:rPr lang="en-US" dirty="0" smtClean="0"/>
              <a:t>Rationalists say that these are innate ideas.  But what is the content of such ideas? Rationalists don’t have much to say.</a:t>
            </a:r>
          </a:p>
          <a:p>
            <a:r>
              <a:rPr lang="en-US" dirty="0" smtClean="0"/>
              <a:t>Kant agrees that the pure concepts are </a:t>
            </a:r>
            <a:r>
              <a:rPr lang="en-US" i="1" dirty="0" smtClean="0"/>
              <a:t>a priori </a:t>
            </a:r>
            <a:r>
              <a:rPr lang="en-US" dirty="0" smtClean="0"/>
              <a:t>concepts. But Kant has a new suggestion. Remember that the essential feature of conceptual capacities is to be exercised in judgment.  </a:t>
            </a:r>
            <a:r>
              <a:rPr lang="en-US" b="1" dirty="0" smtClean="0"/>
              <a:t>Thus to master highly abstract, “logical” concepts is to be able to operate with the different logical forms that judgments can take.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Sensibility and Understanding (yet again)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Consider the concept of substance or </a:t>
            </a:r>
            <a:r>
              <a:rPr lang="en-US" dirty="0" err="1" smtClean="0"/>
              <a:t>thinghood</a:t>
            </a:r>
            <a:r>
              <a:rPr lang="en-US" dirty="0" smtClean="0"/>
              <a:t>, which gives Locke so much trouble. To have the concept of a thing (or of things) is to be able to make categorical judgments: “This cup is heavy”, “All men are mortal,” etc.</a:t>
            </a:r>
          </a:p>
          <a:p>
            <a:r>
              <a:rPr lang="en-US" dirty="0" smtClean="0"/>
              <a:t>In the case of judgments about things-in-the-objective-world, </a:t>
            </a:r>
            <a:r>
              <a:rPr lang="en-US" dirty="0" smtClean="0"/>
              <a:t>such </a:t>
            </a:r>
            <a:r>
              <a:rPr lang="en-US" dirty="0" smtClean="0"/>
              <a:t>categorical judgments must have </a:t>
            </a:r>
            <a:r>
              <a:rPr lang="en-US" dirty="0" err="1" smtClean="0"/>
              <a:t>intersubjective</a:t>
            </a:r>
            <a:r>
              <a:rPr lang="en-US" dirty="0" smtClean="0"/>
              <a:t> validity. But what guarantees that will be usable in experience? Why must experience present a world of things? Once more, the answer lies in Transcendental Idealism.</a:t>
            </a:r>
          </a:p>
          <a:p>
            <a:r>
              <a:rPr lang="en-US" dirty="0" smtClean="0"/>
              <a:t>“The business of the senses is to intuit, that of the understanding is to think.” Experience—empirical knowledge--is a matter of interpreting our sensations with the aid of the pure concepts of the understanding; e.g. understanding my experience of redness as revealing a (perceptible) property of an object.  Any world we can even think about will be a world in which the basic conceptual abilities immanent in the logical forms of judgment will find application. Kant has what he needs to answer to answer Hume.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Answering Hume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Kant thinks that Hume’s deepest challenge is </a:t>
            </a:r>
            <a:r>
              <a:rPr lang="en-US" b="1" dirty="0" smtClean="0"/>
              <a:t>conceptual</a:t>
            </a:r>
            <a:r>
              <a:rPr lang="en-US" dirty="0" smtClean="0"/>
              <a:t> and not merely </a:t>
            </a:r>
            <a:r>
              <a:rPr lang="en-US" b="1" dirty="0" smtClean="0"/>
              <a:t>epistemological</a:t>
            </a:r>
            <a:r>
              <a:rPr lang="en-US" dirty="0" smtClean="0"/>
              <a:t>. The question is just “How do we come to know or justifiably believe causal judgments?” (though that is an important question) but “How do we even come to possess the concept of objective causal dependence?”  In other words, how are judgments (true or false) possible?</a:t>
            </a:r>
          </a:p>
          <a:p>
            <a:r>
              <a:rPr lang="en-US" dirty="0" smtClean="0"/>
              <a:t>The concept of cause involves the logical relation of ground to consequent. The general concept of necessary connection is the concept of conditional dependence. So where do we get this?  It is built into our logical faculty of judgment. To have this concept just is to have the ability to formulate “hypothetical” judgments: i.e. judgment of the form “If P, then Q.” (Today, these are usually called “conditionals.”)</a:t>
            </a:r>
          </a:p>
          <a:p>
            <a:r>
              <a:rPr lang="en-US" dirty="0" smtClean="0"/>
              <a:t>More precisely, the concept of cause involves giving the general concept of necessitation, or conditional dependence, a </a:t>
            </a:r>
            <a:r>
              <a:rPr lang="en-US" dirty="0" err="1" smtClean="0"/>
              <a:t>spatio</a:t>
            </a:r>
            <a:r>
              <a:rPr lang="en-US" dirty="0" smtClean="0"/>
              <a:t>-temporal interpretation. (Kant calls this “schematizing” the pure concept.) Causation is conditional dependence among </a:t>
            </a:r>
            <a:r>
              <a:rPr lang="en-US" dirty="0" err="1" smtClean="0"/>
              <a:t>spatio</a:t>
            </a:r>
            <a:r>
              <a:rPr lang="en-US" dirty="0" smtClean="0"/>
              <a:t>-temporal events.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Necessity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key point: the concept of necessary connection is not something we get from experience (least of all from experience conceived as a mere sequence of subjective impressions): it is something we bring to experience.</a:t>
            </a:r>
          </a:p>
          <a:p>
            <a:r>
              <a:rPr lang="en-US" dirty="0" smtClean="0"/>
              <a:t>In asserting a causal connection, we go beyond mere (subjective) sequence: we assert a connection of conditional dependence between happenings in the world.</a:t>
            </a:r>
          </a:p>
          <a:p>
            <a:r>
              <a:rPr lang="en-US" dirty="0" smtClean="0"/>
              <a:t>This parallels our referring our perceptions to properties of objects in a public world.  In both cases, this extra content (objectivity) is built into the idea of objective </a:t>
            </a:r>
            <a:r>
              <a:rPr lang="en-US" i="1" dirty="0" smtClean="0"/>
              <a:t>validity</a:t>
            </a:r>
            <a:r>
              <a:rPr lang="en-US" dirty="0" smtClean="0"/>
              <a:t>. A genuine causal connection is one that </a:t>
            </a:r>
            <a:r>
              <a:rPr lang="en-US" i="1" dirty="0" smtClean="0"/>
              <a:t>anyone</a:t>
            </a:r>
            <a:r>
              <a:rPr lang="en-US" dirty="0" smtClean="0"/>
              <a:t> ought to be able to verify.</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 of Causality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test causal claims against how things appear to succeed one another and/or co-exist in our experience. If our expectations are disappointed, we will need to revise our views.  We will look for a better explanation or understanding of how things work in the natural world. That the world is </a:t>
            </a:r>
            <a:r>
              <a:rPr lang="en-US" i="1" dirty="0"/>
              <a:t>open to</a:t>
            </a:r>
            <a:r>
              <a:rPr lang="en-US" dirty="0"/>
              <a:t> this kind of understanding is a consequence of the world’s being knowable at all..</a:t>
            </a:r>
          </a:p>
          <a:p>
            <a:r>
              <a:rPr lang="en-US" dirty="0"/>
              <a:t>The causal principle—Every event has a cause—is synthetic </a:t>
            </a:r>
            <a:r>
              <a:rPr lang="en-US" i="1" dirty="0"/>
              <a:t>a priori</a:t>
            </a:r>
            <a:r>
              <a:rPr lang="en-US" dirty="0"/>
              <a:t>. This principle makes it reasonable to project observed regularities into new cases (future, elsewhere). We attribute disappointed expectations to the imperfection of our evidence, not to irregularity in the world.</a:t>
            </a:r>
          </a:p>
          <a:p>
            <a:r>
              <a:rPr lang="en-US" dirty="0" smtClean="0"/>
              <a:t>Causal laws shape our sense of what is possible. If a law is apparently violated, we look for some interfering factor.</a:t>
            </a:r>
            <a:endParaRPr lang="en-US" dirty="0"/>
          </a:p>
        </p:txBody>
      </p:sp>
    </p:spTree>
    <p:extLst>
      <p:ext uri="{BB962C8B-B14F-4D97-AF65-F5344CB8AC3E}">
        <p14:creationId xmlns:p14="http://schemas.microsoft.com/office/powerpoint/2010/main" val="19270148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Natural Science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a:t>Kant does </a:t>
            </a:r>
            <a:r>
              <a:rPr lang="en-US" b="1" dirty="0"/>
              <a:t>not </a:t>
            </a:r>
            <a:r>
              <a:rPr lang="en-US" dirty="0"/>
              <a:t>think that detailed scientific laws are knowable </a:t>
            </a:r>
            <a:r>
              <a:rPr lang="en-US" i="1" dirty="0"/>
              <a:t>a priori</a:t>
            </a:r>
            <a:r>
              <a:rPr lang="en-US" dirty="0"/>
              <a:t>. The propositions of</a:t>
            </a:r>
            <a:r>
              <a:rPr lang="en-US" dirty="0" smtClean="0"/>
              <a:t> the pure </a:t>
            </a:r>
            <a:r>
              <a:rPr lang="en-US" dirty="0"/>
              <a:t>science of nature are certain very general propositions that shape the form of our scientific (and indeed commonsense) understanding of the world around </a:t>
            </a:r>
            <a:r>
              <a:rPr lang="en-US" dirty="0" smtClean="0"/>
              <a:t>us.</a:t>
            </a:r>
          </a:p>
          <a:p>
            <a:r>
              <a:rPr lang="en-US" dirty="0" smtClean="0"/>
              <a:t>Particularly </a:t>
            </a:r>
            <a:r>
              <a:rPr lang="en-US" dirty="0"/>
              <a:t>important (for responding to Hume) is the Law of Causality itself: the principle that every event has a cause, where a cause is understood as having a necessary connection with its </a:t>
            </a:r>
            <a:r>
              <a:rPr lang="en-US" dirty="0" smtClean="0"/>
              <a:t>effect.</a:t>
            </a:r>
            <a:endParaRPr lang="en-US" dirty="0"/>
          </a:p>
          <a:p>
            <a:r>
              <a:rPr lang="en-US" dirty="0" smtClean="0"/>
              <a:t>That said</a:t>
            </a:r>
            <a:r>
              <a:rPr lang="en-US" dirty="0" smtClean="0"/>
              <a:t>, Kant does think </a:t>
            </a:r>
            <a:r>
              <a:rPr lang="en-US" dirty="0" smtClean="0"/>
              <a:t>that the </a:t>
            </a:r>
            <a:r>
              <a:rPr lang="en-US" dirty="0"/>
              <a:t>pure science of nature establishes certain fundamental propositions of Newtonian mechanics: see the discussion of universal gravitation at the end of this </a:t>
            </a:r>
            <a:r>
              <a:rPr lang="en-US" dirty="0" smtClean="0"/>
              <a:t>part.</a:t>
            </a:r>
          </a:p>
          <a:p>
            <a:r>
              <a:rPr lang="en-US" dirty="0" smtClean="0"/>
              <a:t>We will ignore </a:t>
            </a:r>
            <a:r>
              <a:rPr lang="en-US" dirty="0"/>
              <a:t>this aspect of his </a:t>
            </a:r>
            <a:r>
              <a:rPr lang="en-US" dirty="0" smtClean="0"/>
              <a:t>argument and </a:t>
            </a:r>
            <a:r>
              <a:rPr lang="en-US" dirty="0"/>
              <a:t>focus </a:t>
            </a:r>
            <a:r>
              <a:rPr lang="en-US" dirty="0" smtClean="0"/>
              <a:t>on his answer </a:t>
            </a:r>
            <a:r>
              <a:rPr lang="en-US" dirty="0"/>
              <a:t>to Hume.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Kant concludes with a dark hint, one that suggests that he is not wholly out of sympathy with Hume.</a:t>
            </a:r>
          </a:p>
          <a:p>
            <a:r>
              <a:rPr lang="en-US" dirty="0" smtClean="0"/>
              <a:t>The proper function of the pure concepts is </a:t>
            </a:r>
            <a:r>
              <a:rPr lang="en-US" i="1" dirty="0" smtClean="0"/>
              <a:t>confined to their application in experience</a:t>
            </a:r>
            <a:r>
              <a:rPr lang="en-US" dirty="0" smtClean="0"/>
              <a:t>. But we can be tempted to apply them in a completely unrestricted way: in particular, as applying to things as they are in themselves, thus beyond the bounds of possible experience. (Think Leibniz and the Principle of </a:t>
            </a:r>
            <a:r>
              <a:rPr lang="en-US" smtClean="0"/>
              <a:t>Sufficient Reason.)</a:t>
            </a:r>
            <a:endParaRPr lang="en-US" dirty="0" smtClean="0"/>
          </a:p>
          <a:p>
            <a:r>
              <a:rPr lang="en-US" dirty="0" smtClean="0"/>
              <a:t>When we do, we are asking for trouble.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Kant’s strategy is to argue that the experience of the world that we actually have would not be possible unless we possessed and applied certain concepts that are not derived (or indeed derivable) by abstraction from anything given to us in sensory </a:t>
            </a:r>
            <a:r>
              <a:rPr lang="en-US" dirty="0" smtClean="0"/>
              <a:t>experience.</a:t>
            </a:r>
          </a:p>
          <a:p>
            <a:r>
              <a:rPr lang="en-US" dirty="0" smtClean="0"/>
              <a:t>Kant </a:t>
            </a:r>
            <a:r>
              <a:rPr lang="en-US" dirty="0"/>
              <a:t>calls these indispensable concepts “pure concepts of the understanding” or “categories.</a:t>
            </a:r>
            <a:r>
              <a:rPr lang="en-US" dirty="0" smtClean="0"/>
              <a:t>”</a:t>
            </a:r>
          </a:p>
          <a:p>
            <a:r>
              <a:rPr lang="en-US" dirty="0" smtClean="0"/>
              <a:t>He </a:t>
            </a:r>
            <a:r>
              <a:rPr lang="en-US" dirty="0"/>
              <a:t>thinks he can provide a complete and principled list. However, in the </a:t>
            </a:r>
            <a:r>
              <a:rPr lang="en-US" i="1" dirty="0"/>
              <a:t>Prolegomena</a:t>
            </a:r>
            <a:r>
              <a:rPr lang="en-US" dirty="0"/>
              <a:t>, the focus in on the concept of “cause.</a:t>
            </a:r>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 and Descartes</a:t>
            </a:r>
            <a:endParaRPr lang="en-US" dirty="0"/>
          </a:p>
        </p:txBody>
      </p:sp>
      <p:sp>
        <p:nvSpPr>
          <p:cNvPr id="3" name="Content Placeholder 2"/>
          <p:cNvSpPr>
            <a:spLocks noGrp="1"/>
          </p:cNvSpPr>
          <p:nvPr>
            <p:ph idx="1"/>
          </p:nvPr>
        </p:nvSpPr>
        <p:spPr/>
        <p:txBody>
          <a:bodyPr/>
          <a:lstStyle/>
          <a:p>
            <a:r>
              <a:rPr lang="en-US" dirty="0"/>
              <a:t>Kant’s theory of pure (</a:t>
            </a:r>
            <a:r>
              <a:rPr lang="en-US" i="1" dirty="0"/>
              <a:t>a priori</a:t>
            </a:r>
            <a:r>
              <a:rPr lang="en-US" dirty="0"/>
              <a:t>) concepts should remind you of Descartes’s theory of innate </a:t>
            </a:r>
            <a:r>
              <a:rPr lang="en-US" dirty="0" smtClean="0"/>
              <a:t>ideas.</a:t>
            </a:r>
          </a:p>
          <a:p>
            <a:r>
              <a:rPr lang="en-US" dirty="0" smtClean="0"/>
              <a:t>But </a:t>
            </a:r>
            <a:r>
              <a:rPr lang="en-US" dirty="0"/>
              <a:t>Kant takes an important step beyond </a:t>
            </a:r>
            <a:r>
              <a:rPr lang="en-US" dirty="0" smtClean="0"/>
              <a:t>Descartes.</a:t>
            </a:r>
          </a:p>
          <a:p>
            <a:r>
              <a:rPr lang="en-US" dirty="0" smtClean="0"/>
              <a:t>The </a:t>
            </a:r>
            <a:r>
              <a:rPr lang="en-US" dirty="0"/>
              <a:t>pure concepts are not highly abstract kind-concepts. Rather, to possess them is to have certain </a:t>
            </a:r>
            <a:r>
              <a:rPr lang="en-US" b="1" dirty="0"/>
              <a:t>distinctive abilities</a:t>
            </a:r>
            <a:r>
              <a:rPr lang="en-US" dirty="0"/>
              <a:t>.</a:t>
            </a:r>
          </a:p>
          <a:p>
            <a:endParaRPr lang="en-US" dirty="0"/>
          </a:p>
        </p:txBody>
      </p:sp>
    </p:spTree>
    <p:extLst>
      <p:ext uri="{BB962C8B-B14F-4D97-AF65-F5344CB8AC3E}">
        <p14:creationId xmlns:p14="http://schemas.microsoft.com/office/powerpoint/2010/main" val="33058734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Judgments and Categories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Kant, knowledge begins with judgment: the entertaining of a proposition (the sort of thing expressed by </a:t>
            </a:r>
            <a:r>
              <a:rPr lang="en-US" dirty="0" smtClean="0"/>
              <a:t>a complete sentence).</a:t>
            </a:r>
          </a:p>
          <a:p>
            <a:r>
              <a:rPr lang="en-US" dirty="0" smtClean="0"/>
              <a:t>Only </a:t>
            </a:r>
            <a:r>
              <a:rPr lang="en-US" dirty="0"/>
              <a:t>propositions can be true or </a:t>
            </a:r>
            <a:r>
              <a:rPr lang="en-US" dirty="0" smtClean="0"/>
              <a:t>false.  Thus only propositions </a:t>
            </a:r>
            <a:r>
              <a:rPr lang="en-US" dirty="0" smtClean="0"/>
              <a:t>can </a:t>
            </a:r>
            <a:r>
              <a:rPr lang="en-US" dirty="0" smtClean="0"/>
              <a:t>be vehicles </a:t>
            </a:r>
            <a:r>
              <a:rPr lang="en-US" dirty="0"/>
              <a:t>of knowledge.</a:t>
            </a:r>
          </a:p>
          <a:p>
            <a:r>
              <a:rPr lang="en-US" dirty="0"/>
              <a:t>Judgments can take various logical forms: simple declarative, conditional, universal, etc. </a:t>
            </a:r>
            <a:r>
              <a:rPr lang="en-US" b="1" dirty="0"/>
              <a:t>Mastery of the categories is the ability to make judgment and handles the relations between judgments of these logical types.</a:t>
            </a:r>
          </a:p>
          <a:p>
            <a:endParaRPr lang="en-US" dirty="0"/>
          </a:p>
        </p:txBody>
      </p:sp>
    </p:spTree>
    <p:extLst>
      <p:ext uri="{BB962C8B-B14F-4D97-AF65-F5344CB8AC3E}">
        <p14:creationId xmlns:p14="http://schemas.microsoft.com/office/powerpoint/2010/main" val="3680339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Proposal</a:t>
            </a:r>
            <a:endParaRPr lang="en-US" dirty="0"/>
          </a:p>
        </p:txBody>
      </p:sp>
      <p:sp>
        <p:nvSpPr>
          <p:cNvPr id="3" name="Content Placeholder 2"/>
          <p:cNvSpPr>
            <a:spLocks noGrp="1"/>
          </p:cNvSpPr>
          <p:nvPr>
            <p:ph idx="1"/>
          </p:nvPr>
        </p:nvSpPr>
        <p:spPr/>
        <p:txBody>
          <a:bodyPr>
            <a:normAutofit fontScale="70000" lnSpcReduction="20000"/>
          </a:bodyPr>
          <a:lstStyle/>
          <a:p>
            <a:r>
              <a:rPr lang="en-US" dirty="0"/>
              <a:t>Kant’s </a:t>
            </a:r>
            <a:r>
              <a:rPr lang="en-US" i="1" dirty="0"/>
              <a:t>proposal</a:t>
            </a:r>
            <a:r>
              <a:rPr lang="en-US" dirty="0"/>
              <a:t> should strike you as promising, given the difficulty that Locke has accounting for our possession of a formal concept, such as that of “substance” (or thing-hood). </a:t>
            </a:r>
            <a:r>
              <a:rPr lang="en-US" dirty="0" smtClean="0"/>
              <a:t> Locke seems to treat this as the most general </a:t>
            </a:r>
            <a:r>
              <a:rPr lang="en-US" dirty="0" err="1" smtClean="0"/>
              <a:t>sortal</a:t>
            </a:r>
            <a:r>
              <a:rPr lang="en-US" dirty="0" smtClean="0"/>
              <a:t>: so general as to be </a:t>
            </a:r>
            <a:r>
              <a:rPr lang="en-US" dirty="0" err="1" smtClean="0"/>
              <a:t>contentless</a:t>
            </a:r>
            <a:r>
              <a:rPr lang="en-US" dirty="0" smtClean="0"/>
              <a:t>, hence his worries about the concept’s “obscurity.”</a:t>
            </a:r>
          </a:p>
          <a:p>
            <a:r>
              <a:rPr lang="en-US" dirty="0" smtClean="0"/>
              <a:t>Perhaps </a:t>
            </a:r>
            <a:r>
              <a:rPr lang="en-US" dirty="0"/>
              <a:t>Hume’s problem with causal necessity has the same root in the </a:t>
            </a:r>
            <a:r>
              <a:rPr lang="en-US" dirty="0" err="1"/>
              <a:t>Lockean</a:t>
            </a:r>
            <a:r>
              <a:rPr lang="en-US" dirty="0"/>
              <a:t> program of deriving all our concepts from sensory experience.</a:t>
            </a:r>
            <a:r>
              <a:rPr lang="en-US" dirty="0" smtClean="0"/>
              <a:t> Hume </a:t>
            </a:r>
            <a:r>
              <a:rPr lang="en-US" dirty="0"/>
              <a:t>himself casts serious doubt on Locke’s own account of the origin of the idea of “power.</a:t>
            </a:r>
            <a:r>
              <a:rPr lang="en-US" dirty="0" smtClean="0"/>
              <a:t>”  Maybe he is looking for a representational </a:t>
            </a:r>
            <a:r>
              <a:rPr lang="en-US" i="1" dirty="0" smtClean="0"/>
              <a:t>content</a:t>
            </a:r>
            <a:r>
              <a:rPr lang="en-US" dirty="0" smtClean="0"/>
              <a:t>, where what we really want is a logical </a:t>
            </a:r>
            <a:r>
              <a:rPr lang="en-US" i="1" dirty="0" smtClean="0"/>
              <a:t>form</a:t>
            </a:r>
            <a:r>
              <a:rPr lang="en-US" dirty="0" smtClean="0"/>
              <a:t>.</a:t>
            </a:r>
          </a:p>
          <a:p>
            <a:r>
              <a:rPr lang="en-US" dirty="0" smtClean="0"/>
              <a:t>Kant’s </a:t>
            </a:r>
            <a:r>
              <a:rPr lang="en-US" i="1" dirty="0"/>
              <a:t>argument</a:t>
            </a:r>
            <a:r>
              <a:rPr lang="en-US" dirty="0"/>
              <a:t> is </a:t>
            </a:r>
            <a:r>
              <a:rPr lang="en-US" dirty="0" smtClean="0"/>
              <a:t>complicated. In </a:t>
            </a:r>
            <a:r>
              <a:rPr lang="en-US" dirty="0"/>
              <a:t>its details, </a:t>
            </a:r>
            <a:r>
              <a:rPr lang="en-US" dirty="0" smtClean="0"/>
              <a:t>its interpretation remains controversial. But the main thrust of the argument is clear enough.</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Transcendental Idealism Again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Kant’s first step is to remind us of his </a:t>
            </a:r>
            <a:r>
              <a:rPr lang="en-US" dirty="0"/>
              <a:t>Transcendental Idealism.</a:t>
            </a:r>
            <a:r>
              <a:rPr lang="en-US" dirty="0" smtClean="0"/>
              <a:t> </a:t>
            </a:r>
          </a:p>
          <a:p>
            <a:r>
              <a:rPr lang="en-US" dirty="0" smtClean="0"/>
              <a:t>The pure science of nature contains synthetic </a:t>
            </a:r>
            <a:r>
              <a:rPr lang="en-US" i="1" dirty="0" smtClean="0"/>
              <a:t>a priori </a:t>
            </a:r>
            <a:r>
              <a:rPr lang="en-US" dirty="0" smtClean="0"/>
              <a:t>propositions. As synthetic, they cannot be established by conceptual analysis. But if </a:t>
            </a:r>
            <a:r>
              <a:rPr lang="en-US" dirty="0"/>
              <a:t>the pure science of nature aimed at knowledge of </a:t>
            </a:r>
            <a:r>
              <a:rPr lang="en-US" dirty="0" smtClean="0"/>
              <a:t>things as they are </a:t>
            </a:r>
            <a:r>
              <a:rPr lang="en-US" dirty="0"/>
              <a:t>in </a:t>
            </a:r>
            <a:r>
              <a:rPr lang="en-US" dirty="0" smtClean="0"/>
              <a:t>themselves, its propositions </a:t>
            </a:r>
            <a:r>
              <a:rPr lang="en-US" dirty="0"/>
              <a:t>could never </a:t>
            </a:r>
            <a:r>
              <a:rPr lang="en-US" dirty="0" smtClean="0"/>
              <a:t>be known </a:t>
            </a:r>
            <a:r>
              <a:rPr lang="en-US" i="1" dirty="0"/>
              <a:t>a priori</a:t>
            </a:r>
            <a:r>
              <a:rPr lang="en-US" dirty="0"/>
              <a:t>.</a:t>
            </a:r>
            <a:r>
              <a:rPr lang="en-US" dirty="0" smtClean="0"/>
              <a:t> </a:t>
            </a:r>
          </a:p>
          <a:p>
            <a:r>
              <a:rPr lang="en-US" dirty="0"/>
              <a:t>T</a:t>
            </a:r>
            <a:r>
              <a:rPr lang="en-US" dirty="0" smtClean="0"/>
              <a:t>he synthetic </a:t>
            </a:r>
            <a:r>
              <a:rPr lang="en-US" i="1" dirty="0" smtClean="0"/>
              <a:t>a priori </a:t>
            </a:r>
            <a:r>
              <a:rPr lang="en-US" dirty="0" smtClean="0"/>
              <a:t>propositions of the pure science of nature, like those of pure mathematics, can only be grounded </a:t>
            </a:r>
            <a:r>
              <a:rPr lang="en-US" dirty="0"/>
              <a:t>in considerations as to what the world must be like in so far as it is knowable by creatures like us.</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Sensibility and Understanding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Knowledge (or “experience’) </a:t>
            </a:r>
            <a:r>
              <a:rPr lang="en-US" dirty="0"/>
              <a:t>results from the co-</a:t>
            </a:r>
            <a:r>
              <a:rPr lang="en-US" dirty="0" smtClean="0"/>
              <a:t>operation of </a:t>
            </a:r>
            <a:r>
              <a:rPr lang="en-US" dirty="0"/>
              <a:t>two faculties: Sensibility and Understanding.</a:t>
            </a:r>
            <a:r>
              <a:rPr lang="en-US" dirty="0" smtClean="0"/>
              <a:t> This is our distinctive from of cognition.</a:t>
            </a:r>
          </a:p>
          <a:p>
            <a:r>
              <a:rPr lang="en-US" dirty="0" smtClean="0"/>
              <a:t>Sensibility </a:t>
            </a:r>
            <a:r>
              <a:rPr lang="en-US" dirty="0"/>
              <a:t>is receptive: it takes in sensory data from the world around us. But a mere swirl of sensations wouldn’t amount to knowledge. It’s not clear that it would amount to anything we would call “awareness.”  </a:t>
            </a:r>
            <a:r>
              <a:rPr lang="en-US" dirty="0"/>
              <a:t>I</a:t>
            </a:r>
            <a:r>
              <a:rPr lang="en-US" dirty="0" smtClean="0"/>
              <a:t>n </a:t>
            </a:r>
            <a:r>
              <a:rPr lang="en-US" dirty="0"/>
              <a:t>the </a:t>
            </a:r>
            <a:r>
              <a:rPr lang="en-US" i="1" dirty="0"/>
              <a:t>Critique of Pure </a:t>
            </a:r>
            <a:r>
              <a:rPr lang="en-US" i="1" dirty="0" smtClean="0"/>
              <a:t>Reason</a:t>
            </a:r>
            <a:r>
              <a:rPr lang="en-US" dirty="0" smtClean="0"/>
              <a:t>,</a:t>
            </a:r>
            <a:r>
              <a:rPr lang="en-US" i="1" dirty="0" smtClean="0"/>
              <a:t> </a:t>
            </a:r>
            <a:r>
              <a:rPr lang="en-US" dirty="0" smtClean="0"/>
              <a:t>Kant says </a:t>
            </a:r>
            <a:r>
              <a:rPr lang="en-US" dirty="0"/>
              <a:t>that it would be “less even than a dream.</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1283</TotalTime>
  <Words>3272</Words>
  <Application>Microsoft Macintosh PowerPoint</Application>
  <PresentationFormat>On-screen Show (4:3)</PresentationFormat>
  <Paragraphs>114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Kant 3</vt:lpstr>
      <vt:lpstr>Nature</vt:lpstr>
      <vt:lpstr>Pure Natural Science</vt:lpstr>
      <vt:lpstr>Pure Concepts</vt:lpstr>
      <vt:lpstr>Kant and Descartes</vt:lpstr>
      <vt:lpstr>Judgments and Categories</vt:lpstr>
      <vt:lpstr>Kant’s Proposal</vt:lpstr>
      <vt:lpstr>Transcendental Idealism Again</vt:lpstr>
      <vt:lpstr>Sensibility and Understanding</vt:lpstr>
      <vt:lpstr>Experience</vt:lpstr>
      <vt:lpstr>Thought</vt:lpstr>
      <vt:lpstr>An Analogy</vt:lpstr>
      <vt:lpstr>Pictures versus Rules</vt:lpstr>
      <vt:lpstr>Meaning as Normative</vt:lpstr>
      <vt:lpstr>Judgment Again</vt:lpstr>
      <vt:lpstr>Concepts and Judgments</vt:lpstr>
      <vt:lpstr>Synthesis</vt:lpstr>
      <vt:lpstr>“Perception” and “Experience”</vt:lpstr>
      <vt:lpstr>Objectivity</vt:lpstr>
      <vt:lpstr>Objectivity and Disagreement</vt:lpstr>
      <vt:lpstr>Intersubjectivity</vt:lpstr>
      <vt:lpstr>Causation and Objectivity</vt:lpstr>
      <vt:lpstr>Necessity</vt:lpstr>
      <vt:lpstr>Logical Forms</vt:lpstr>
      <vt:lpstr>Logical Forms and A Priori Concepts</vt:lpstr>
      <vt:lpstr>Sensibility and Understanding (yet again)</vt:lpstr>
      <vt:lpstr>Answering Hume</vt:lpstr>
      <vt:lpstr>Objective Necessity</vt:lpstr>
      <vt:lpstr>The Principle of Causality</vt:lpstr>
      <vt:lpstr>Limits</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 3</dc:title>
  <dc:creator>Michael Williams</dc:creator>
  <cp:lastModifiedBy>Michael Williams</cp:lastModifiedBy>
  <cp:revision>34</cp:revision>
  <dcterms:created xsi:type="dcterms:W3CDTF">2013-04-28T21:46:32Z</dcterms:created>
  <dcterms:modified xsi:type="dcterms:W3CDTF">2017-05-03T15:05:50Z</dcterms:modified>
</cp:coreProperties>
</file>