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2" r:id="rId3"/>
    <p:sldId id="263" r:id="rId4"/>
    <p:sldId id="264" r:id="rId5"/>
    <p:sldId id="265" r:id="rId6"/>
    <p:sldId id="267" r:id="rId7"/>
    <p:sldId id="257" r:id="rId8"/>
    <p:sldId id="261" r:id="rId9"/>
    <p:sldId id="259" r:id="rId10"/>
    <p:sldId id="258" r:id="rId11"/>
    <p:sldId id="260" r:id="rId12"/>
    <p:sldId id="268" r:id="rId13"/>
    <p:sldId id="269" r:id="rId14"/>
    <p:sldId id="273" r:id="rId15"/>
    <p:sldId id="270" r:id="rId16"/>
    <p:sldId id="274" r:id="rId17"/>
    <p:sldId id="271" r:id="rId18"/>
    <p:sldId id="275" r:id="rId19"/>
    <p:sldId id="276" r:id="rId20"/>
    <p:sldId id="277" r:id="rId21"/>
    <p:sldId id="278" r:id="rId22"/>
    <p:sldId id="279" r:id="rId23"/>
    <p:sldId id="280" r:id="rId24"/>
    <p:sldId id="281" r:id="rId25"/>
    <p:sldId id="27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60"/>
  </p:normalViewPr>
  <p:slideViewPr>
    <p:cSldViewPr snapToGrid="0" snapToObjects="1">
      <p:cViewPr varScale="1">
        <p:scale>
          <a:sx n="105" d="100"/>
          <a:sy n="105"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B9398-7B74-6248-93EF-13039492A940}" type="datetimeFigureOut">
              <a:rPr lang="en-US" smtClean="0"/>
              <a:t>3/8/17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3D337-2613-9944-B784-50BD217EF8A6}" type="slidenum">
              <a:rPr lang="en-US" smtClean="0"/>
              <a:t>‹#›</a:t>
            </a:fld>
            <a:endParaRPr lang="en-US"/>
          </a:p>
        </p:txBody>
      </p:sp>
    </p:spTree>
    <p:extLst>
      <p:ext uri="{BB962C8B-B14F-4D97-AF65-F5344CB8AC3E}">
        <p14:creationId xmlns:p14="http://schemas.microsoft.com/office/powerpoint/2010/main" val="713531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3D337-2613-9944-B784-50BD217EF8A6}" type="slidenum">
              <a:rPr lang="en-US" smtClean="0"/>
              <a:t>13</a:t>
            </a:fld>
            <a:endParaRPr lang="en-US"/>
          </a:p>
        </p:txBody>
      </p:sp>
    </p:spTree>
    <p:extLst>
      <p:ext uri="{BB962C8B-B14F-4D97-AF65-F5344CB8AC3E}">
        <p14:creationId xmlns:p14="http://schemas.microsoft.com/office/powerpoint/2010/main" val="95818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3D337-2613-9944-B784-50BD217EF8A6}" type="slidenum">
              <a:rPr lang="en-US" smtClean="0"/>
              <a:t>15</a:t>
            </a:fld>
            <a:endParaRPr lang="en-US"/>
          </a:p>
        </p:txBody>
      </p:sp>
    </p:spTree>
    <p:extLst>
      <p:ext uri="{BB962C8B-B14F-4D97-AF65-F5344CB8AC3E}">
        <p14:creationId xmlns:p14="http://schemas.microsoft.com/office/powerpoint/2010/main" val="407334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A6FC9-D183-4246-8EE7-2C8FF66C95C6}"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285186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A6FC9-D183-4246-8EE7-2C8FF66C95C6}"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201841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A6FC9-D183-4246-8EE7-2C8FF66C95C6}"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241483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A6FC9-D183-4246-8EE7-2C8FF66C95C6}"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79102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A6FC9-D183-4246-8EE7-2C8FF66C95C6}"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291544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A6FC9-D183-4246-8EE7-2C8FF66C95C6}"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64521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1A6FC9-D183-4246-8EE7-2C8FF66C95C6}" type="datetimeFigureOut">
              <a:rPr lang="en-US" smtClean="0"/>
              <a:t>3/8/17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154119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A6FC9-D183-4246-8EE7-2C8FF66C95C6}" type="datetimeFigureOut">
              <a:rPr lang="en-US" smtClean="0"/>
              <a:t>3/8/17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417628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A6FC9-D183-4246-8EE7-2C8FF66C95C6}" type="datetimeFigureOut">
              <a:rPr lang="en-US" smtClean="0"/>
              <a:t>3/8/17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140719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A6FC9-D183-4246-8EE7-2C8FF66C95C6}"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341093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A6FC9-D183-4246-8EE7-2C8FF66C95C6}"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1B5B-D298-F44B-95A0-A640E4489EA5}" type="slidenum">
              <a:rPr lang="en-US" smtClean="0"/>
              <a:t>‹#›</a:t>
            </a:fld>
            <a:endParaRPr lang="en-US"/>
          </a:p>
        </p:txBody>
      </p:sp>
    </p:spTree>
    <p:extLst>
      <p:ext uri="{BB962C8B-B14F-4D97-AF65-F5344CB8AC3E}">
        <p14:creationId xmlns:p14="http://schemas.microsoft.com/office/powerpoint/2010/main" val="1327769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A6FC9-D183-4246-8EE7-2C8FF66C95C6}" type="datetimeFigureOut">
              <a:rPr lang="en-US" smtClean="0"/>
              <a:t>3/8/17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71B5B-D298-F44B-95A0-A640E4489EA5}" type="slidenum">
              <a:rPr lang="en-US" smtClean="0"/>
              <a:t>‹#›</a:t>
            </a:fld>
            <a:endParaRPr lang="en-US"/>
          </a:p>
        </p:txBody>
      </p:sp>
    </p:spTree>
    <p:extLst>
      <p:ext uri="{BB962C8B-B14F-4D97-AF65-F5344CB8AC3E}">
        <p14:creationId xmlns:p14="http://schemas.microsoft.com/office/powerpoint/2010/main" val="4276489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Leibniz 2</a:t>
            </a:r>
            <a:endParaRPr lang="en-US" dirty="0"/>
          </a:p>
        </p:txBody>
      </p:sp>
      <p:sp>
        <p:nvSpPr>
          <p:cNvPr id="3" name="Subtitle 2"/>
          <p:cNvSpPr>
            <a:spLocks noGrp="1"/>
          </p:cNvSpPr>
          <p:nvPr>
            <p:ph type="subTitle" idx="1"/>
          </p:nvPr>
        </p:nvSpPr>
        <p:spPr/>
        <p:txBody>
          <a:bodyPr/>
          <a:lstStyle/>
          <a:p>
            <a:r>
              <a:rPr lang="en-US" dirty="0" smtClean="0"/>
              <a:t>Matter, Mind, Knowledge and God</a:t>
            </a:r>
            <a:endParaRPr lang="en-US" dirty="0"/>
          </a:p>
        </p:txBody>
      </p:sp>
    </p:spTree>
    <p:extLst>
      <p:ext uri="{BB962C8B-B14F-4D97-AF65-F5344CB8AC3E}">
        <p14:creationId xmlns:p14="http://schemas.microsoft.com/office/powerpoint/2010/main" val="159404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and Matter</a:t>
            </a:r>
            <a:endParaRPr lang="en-US" dirty="0"/>
          </a:p>
        </p:txBody>
      </p:sp>
      <p:sp>
        <p:nvSpPr>
          <p:cNvPr id="3" name="Content Placeholder 2"/>
          <p:cNvSpPr>
            <a:spLocks noGrp="1"/>
          </p:cNvSpPr>
          <p:nvPr>
            <p:ph idx="1"/>
          </p:nvPr>
        </p:nvSpPr>
        <p:spPr/>
        <p:txBody>
          <a:bodyPr>
            <a:normAutofit fontScale="92500"/>
          </a:bodyPr>
          <a:lstStyle/>
          <a:p>
            <a:r>
              <a:rPr lang="en-US" dirty="0" smtClean="0"/>
              <a:t>There is no special problem about mind-body interaction because (a) matter isn’t ultimately real and (b) substances don’t interact </a:t>
            </a:r>
            <a:r>
              <a:rPr lang="en-US" i="1" dirty="0" smtClean="0"/>
              <a:t>at all</a:t>
            </a:r>
            <a:r>
              <a:rPr lang="en-US" dirty="0" smtClean="0"/>
              <a:t>.  </a:t>
            </a:r>
          </a:p>
          <a:p>
            <a:r>
              <a:rPr lang="en-US" dirty="0" smtClean="0"/>
              <a:t>To be active is to proceed from a higher degree of expression: a clearer representation of what is happening.  In this sense, some things can be said to act and other to be acted upon.</a:t>
            </a:r>
          </a:p>
          <a:p>
            <a:r>
              <a:rPr lang="en-US" dirty="0" smtClean="0"/>
              <a:t>This connects action with self-consciousness (knowing what you are doing).</a:t>
            </a:r>
          </a:p>
          <a:p>
            <a:endParaRPr lang="en-US" dirty="0"/>
          </a:p>
        </p:txBody>
      </p:sp>
    </p:spTree>
    <p:extLst>
      <p:ext uri="{BB962C8B-B14F-4D97-AF65-F5344CB8AC3E}">
        <p14:creationId xmlns:p14="http://schemas.microsoft.com/office/powerpoint/2010/main" val="2714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Miracles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virtue of the PEH, our essences (natures) must express everything in the universe and so must express “God’s concourse”: his providential guidance of the Universe (which can be “ordinary” or “extraordinary.”)</a:t>
            </a:r>
          </a:p>
          <a:p>
            <a:r>
              <a:rPr lang="en-US" dirty="0"/>
              <a:t>D</a:t>
            </a:r>
            <a:r>
              <a:rPr lang="en-US" dirty="0" smtClean="0"/>
              <a:t>etailed knowledge of God’s concourse surpasses our understanding.  We can only understand the Universe through scientific laws (subaltern maxims): God’s ordinary concourse.</a:t>
            </a:r>
          </a:p>
          <a:p>
            <a:r>
              <a:rPr lang="en-US" dirty="0" smtClean="0"/>
              <a:t>We cannot know how, when or even always why God intervenes miraculously in the natural order: God’s extraordinary concourse..</a:t>
            </a:r>
            <a:endParaRPr lang="en-US" dirty="0"/>
          </a:p>
        </p:txBody>
      </p:sp>
    </p:spTree>
    <p:extLst>
      <p:ext uri="{BB962C8B-B14F-4D97-AF65-F5344CB8AC3E}">
        <p14:creationId xmlns:p14="http://schemas.microsoft.com/office/powerpoint/2010/main" val="379074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Materialism</a:t>
            </a:r>
            <a:endParaRPr lang="en-US" dirty="0"/>
          </a:p>
        </p:txBody>
      </p:sp>
      <p:sp>
        <p:nvSpPr>
          <p:cNvPr id="3" name="Content Placeholder 2"/>
          <p:cNvSpPr>
            <a:spLocks noGrp="1"/>
          </p:cNvSpPr>
          <p:nvPr>
            <p:ph idx="1"/>
          </p:nvPr>
        </p:nvSpPr>
        <p:spPr/>
        <p:txBody>
          <a:bodyPr>
            <a:normAutofit lnSpcReduction="10000"/>
          </a:bodyPr>
          <a:lstStyle/>
          <a:p>
            <a:r>
              <a:rPr lang="en-US" dirty="0"/>
              <a:t>In DM 17-22, </a:t>
            </a:r>
            <a:r>
              <a:rPr lang="en-US" dirty="0" smtClean="0"/>
              <a:t>Leibniz </a:t>
            </a:r>
            <a:r>
              <a:rPr lang="en-US" dirty="0"/>
              <a:t>rejects strict materialism </a:t>
            </a:r>
            <a:r>
              <a:rPr lang="en-US" b="1" dirty="0"/>
              <a:t>even within physics </a:t>
            </a:r>
            <a:r>
              <a:rPr lang="en-US" dirty="0" smtClean="0"/>
              <a:t>itself.</a:t>
            </a:r>
          </a:p>
          <a:p>
            <a:r>
              <a:rPr lang="en-US" smtClean="0"/>
              <a:t>Cartesian mechanics conceives </a:t>
            </a:r>
            <a:r>
              <a:rPr lang="en-US" dirty="0"/>
              <a:t>the material world purely in terms of matter </a:t>
            </a:r>
            <a:r>
              <a:rPr lang="en-US"/>
              <a:t>and </a:t>
            </a:r>
            <a:r>
              <a:rPr lang="en-US" smtClean="0"/>
              <a:t>motion It  </a:t>
            </a:r>
            <a:r>
              <a:rPr lang="en-US" dirty="0"/>
              <a:t>lacks a dynamics: a theory of forces. As a result, it cannot get the conservation principles right. </a:t>
            </a:r>
            <a:r>
              <a:rPr lang="en-US" dirty="0" smtClean="0"/>
              <a:t>(DM </a:t>
            </a:r>
            <a:r>
              <a:rPr lang="en-US" dirty="0"/>
              <a:t>17.</a:t>
            </a:r>
            <a:r>
              <a:rPr lang="en-US" dirty="0" smtClean="0"/>
              <a:t>)</a:t>
            </a:r>
          </a:p>
          <a:p>
            <a:r>
              <a:rPr lang="en-US" dirty="0" smtClean="0"/>
              <a:t>Quantity of motion must be distinguished from “force.” But force isn’t “stuff.”</a:t>
            </a:r>
            <a:endParaRPr lang="en-US" dirty="0"/>
          </a:p>
        </p:txBody>
      </p:sp>
    </p:spTree>
    <p:extLst>
      <p:ext uri="{BB962C8B-B14F-4D97-AF65-F5344CB8AC3E}">
        <p14:creationId xmlns:p14="http://schemas.microsoft.com/office/powerpoint/2010/main" val="37272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Causes</a:t>
            </a:r>
            <a:endParaRPr lang="en-US" dirty="0"/>
          </a:p>
        </p:txBody>
      </p:sp>
      <p:sp>
        <p:nvSpPr>
          <p:cNvPr id="3" name="Content Placeholder 2"/>
          <p:cNvSpPr>
            <a:spLocks noGrp="1"/>
          </p:cNvSpPr>
          <p:nvPr>
            <p:ph idx="1"/>
          </p:nvPr>
        </p:nvSpPr>
        <p:spPr/>
        <p:txBody>
          <a:bodyPr>
            <a:noAutofit/>
          </a:bodyPr>
          <a:lstStyle/>
          <a:p>
            <a:r>
              <a:rPr lang="en-US" sz="2400" dirty="0" smtClean="0"/>
              <a:t>In DM 18-23, Leibniz argues that we need “metaphysical” principles even in physics.</a:t>
            </a:r>
          </a:p>
          <a:p>
            <a:r>
              <a:rPr lang="en-US" sz="2400" dirty="0" smtClean="0"/>
              <a:t>Even </a:t>
            </a:r>
            <a:r>
              <a:rPr lang="en-US" sz="2400" dirty="0"/>
              <a:t>the appeal to final </a:t>
            </a:r>
            <a:r>
              <a:rPr lang="en-US" sz="2400" dirty="0" smtClean="0"/>
              <a:t>causes (purposes) </a:t>
            </a:r>
            <a:r>
              <a:rPr lang="en-US" sz="2400" dirty="0"/>
              <a:t>can be fruitful, as in Fermat’s derivation of the Law of Refraction from the least time </a:t>
            </a:r>
            <a:r>
              <a:rPr lang="en-US" sz="2400" dirty="0" smtClean="0"/>
              <a:t>principle.</a:t>
            </a:r>
          </a:p>
          <a:p>
            <a:r>
              <a:rPr lang="en-US" sz="2400" dirty="0" smtClean="0"/>
              <a:t>God chooses the best of all possible worlds. Its metaphysical perfection consists in the way it combine diversity of </a:t>
            </a:r>
            <a:r>
              <a:rPr lang="en-US" sz="2400" dirty="0" smtClean="0"/>
              <a:t>phenomena </a:t>
            </a:r>
            <a:r>
              <a:rPr lang="en-US" sz="2400" dirty="0" smtClean="0"/>
              <a:t>with simple underlying laws.</a:t>
            </a:r>
          </a:p>
          <a:p>
            <a:r>
              <a:rPr lang="en-US" sz="2400" dirty="0" smtClean="0"/>
              <a:t>Does this conflict with his earlier insisting on keeping metaphysics and science separate</a:t>
            </a:r>
            <a:r>
              <a:rPr lang="en-US" sz="2400" dirty="0" smtClean="0"/>
              <a:t>?</a:t>
            </a:r>
            <a:endParaRPr lang="en-US" sz="2400" dirty="0" smtClean="0"/>
          </a:p>
        </p:txBody>
      </p:sp>
    </p:spTree>
    <p:extLst>
      <p:ext uri="{BB962C8B-B14F-4D97-AF65-F5344CB8AC3E}">
        <p14:creationId xmlns:p14="http://schemas.microsoft.com/office/powerpoint/2010/main" val="100979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smtClean="0"/>
              <a:t>Conflict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saying that bodies need “</a:t>
            </a:r>
            <a:r>
              <a:rPr lang="en-US" dirty="0"/>
              <a:t>metaphysical</a:t>
            </a:r>
            <a:r>
              <a:rPr lang="en-US" dirty="0" smtClean="0"/>
              <a:t>” principles, Leibniz is re-iterating his critique of crude materialism.  Even physics can’t get by with size, shape and motion. It needs forces: active principles.</a:t>
            </a:r>
            <a:endParaRPr lang="en-US" dirty="0"/>
          </a:p>
          <a:p>
            <a:r>
              <a:rPr lang="en-US" dirty="0" smtClean="0"/>
              <a:t>He appeals </a:t>
            </a:r>
            <a:r>
              <a:rPr lang="en-US" dirty="0"/>
              <a:t>to final </a:t>
            </a:r>
            <a:r>
              <a:rPr lang="en-US" dirty="0" smtClean="0"/>
              <a:t>causation—Nature can be presumed to act in </a:t>
            </a:r>
            <a:r>
              <a:rPr lang="en-US" dirty="0"/>
              <a:t>the most economical </a:t>
            </a:r>
            <a:r>
              <a:rPr lang="en-US" dirty="0" smtClean="0"/>
              <a:t>way-- only as a </a:t>
            </a:r>
            <a:r>
              <a:rPr lang="en-US" i="1" dirty="0"/>
              <a:t>heuristic principle </a:t>
            </a:r>
            <a:r>
              <a:rPr lang="en-US" dirty="0" smtClean="0"/>
              <a:t>. The </a:t>
            </a:r>
            <a:r>
              <a:rPr lang="en-US" dirty="0"/>
              <a:t>way of “efficient causes” </a:t>
            </a:r>
            <a:r>
              <a:rPr lang="en-US" dirty="0" smtClean="0"/>
              <a:t>(explanation by laws) is </a:t>
            </a:r>
            <a:r>
              <a:rPr lang="en-US" dirty="0"/>
              <a:t>“deeper and in some way more </a:t>
            </a:r>
            <a:r>
              <a:rPr lang="en-US" i="1" dirty="0"/>
              <a:t>a priori</a:t>
            </a:r>
            <a:r>
              <a:rPr lang="en-US" dirty="0"/>
              <a:t>”</a:t>
            </a:r>
            <a:r>
              <a:rPr lang="en-US" dirty="0" smtClean="0"/>
              <a:t>.</a:t>
            </a:r>
          </a:p>
          <a:p>
            <a:r>
              <a:rPr lang="en-US" dirty="0" smtClean="0"/>
              <a:t>This is Spinoza’s </a:t>
            </a:r>
            <a:r>
              <a:rPr lang="en-US" dirty="0"/>
              <a:t>view</a:t>
            </a:r>
            <a:r>
              <a:rPr lang="en-US" dirty="0" smtClean="0"/>
              <a:t>!</a:t>
            </a:r>
            <a:endParaRPr lang="en-US" dirty="0"/>
          </a:p>
          <a:p>
            <a:endParaRPr lang="en-US" dirty="0"/>
          </a:p>
        </p:txBody>
      </p:sp>
    </p:spTree>
    <p:extLst>
      <p:ext uri="{BB962C8B-B14F-4D97-AF65-F5344CB8AC3E}">
        <p14:creationId xmlns:p14="http://schemas.microsoft.com/office/powerpoint/2010/main" val="212789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Leibniz’s epistemology is strongly Rationalist.  The best kind of knowledge is intuitive, resembling Spinoza’s knowledge of the third kind.</a:t>
            </a:r>
          </a:p>
          <a:p>
            <a:r>
              <a:rPr lang="en-US" i="1" dirty="0" smtClean="0"/>
              <a:t>All</a:t>
            </a:r>
            <a:r>
              <a:rPr lang="en-US" dirty="0" smtClean="0"/>
              <a:t> knowledge depends on innate ideas.  This follows from the denial of transitive causation.</a:t>
            </a:r>
          </a:p>
          <a:p>
            <a:r>
              <a:rPr lang="en-US" dirty="0"/>
              <a:t>S</a:t>
            </a:r>
            <a:r>
              <a:rPr lang="en-US" dirty="0" smtClean="0"/>
              <a:t>trictly </a:t>
            </a:r>
            <a:r>
              <a:rPr lang="en-US" dirty="0"/>
              <a:t>speaking no created substances ever really interact: they change in an harmonious, patterned way, each in accordance with its own “point of view.</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352662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from ‘Outside’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Aristotle says that all ideas come from the senses. As usual, he speaks form common sense. Plato is deeper.</a:t>
            </a:r>
          </a:p>
          <a:p>
            <a:r>
              <a:rPr lang="en-US" dirty="0" smtClean="0"/>
              <a:t>Still, in </a:t>
            </a:r>
            <a:r>
              <a:rPr lang="en-US" dirty="0"/>
              <a:t>a common sense way, some knowledge can be said to come from the outside, by way of the senses, in that external things may exhibit more clearly the reasons determining our </a:t>
            </a:r>
            <a:r>
              <a:rPr lang="en-US" dirty="0" smtClean="0"/>
              <a:t>thought.</a:t>
            </a:r>
          </a:p>
          <a:p>
            <a:r>
              <a:rPr lang="en-US" dirty="0" smtClean="0"/>
              <a:t>Again strictly speaking, the </a:t>
            </a:r>
            <a:r>
              <a:rPr lang="en-US" dirty="0"/>
              <a:t>only external cause is God, who is responsible for the existence of everything there is.</a:t>
            </a:r>
          </a:p>
          <a:p>
            <a:endParaRPr lang="en-US" dirty="0"/>
          </a:p>
        </p:txBody>
      </p:sp>
    </p:spTree>
    <p:extLst>
      <p:ext uri="{BB962C8B-B14F-4D97-AF65-F5344CB8AC3E}">
        <p14:creationId xmlns:p14="http://schemas.microsoft.com/office/powerpoint/2010/main" val="231073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God’s and Ours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DM 30, Leibniz returns to the issue of freedom and God’s responsibility for human actions.</a:t>
            </a:r>
          </a:p>
          <a:p>
            <a:r>
              <a:rPr lang="en-US" dirty="0"/>
              <a:t>T</a:t>
            </a:r>
            <a:r>
              <a:rPr lang="en-US" dirty="0" smtClean="0"/>
              <a:t>he Protestant Reformation of the 16</a:t>
            </a:r>
            <a:r>
              <a:rPr lang="en-US" baseline="30000" dirty="0" smtClean="0"/>
              <a:t>th</a:t>
            </a:r>
            <a:r>
              <a:rPr lang="en-US" dirty="0" smtClean="0"/>
              <a:t> century set off a tremendous debate over the inter-related issues of salvation, election, faith and grace.</a:t>
            </a:r>
          </a:p>
          <a:p>
            <a:r>
              <a:rPr lang="en-US" dirty="0" smtClean="0"/>
              <a:t>Luther held that salvation was through faith, not works. Calvin was a strict </a:t>
            </a:r>
            <a:r>
              <a:rPr lang="en-US" dirty="0" err="1" smtClean="0"/>
              <a:t>predestinationist</a:t>
            </a:r>
            <a:r>
              <a:rPr lang="en-US" dirty="0" smtClean="0"/>
              <a:t>, who held that election was through grace alone. Some extreme radicals of the 17</a:t>
            </a:r>
            <a:r>
              <a:rPr lang="en-US" baseline="30000" dirty="0" smtClean="0"/>
              <a:t>th</a:t>
            </a:r>
            <a:r>
              <a:rPr lang="en-US" dirty="0" smtClean="0"/>
              <a:t> century held that the elect could therefore do no wrong.</a:t>
            </a:r>
          </a:p>
          <a:p>
            <a:r>
              <a:rPr lang="en-US" dirty="0" smtClean="0"/>
              <a:t>Leibniz takes a dim view of such subversive ideas.  Since we can’t know the details of God’s grace, we must always do our best.</a:t>
            </a:r>
          </a:p>
          <a:p>
            <a:endParaRPr lang="en-US" dirty="0"/>
          </a:p>
        </p:txBody>
      </p:sp>
    </p:spTree>
    <p:extLst>
      <p:ext uri="{BB962C8B-B14F-4D97-AF65-F5344CB8AC3E}">
        <p14:creationId xmlns:p14="http://schemas.microsoft.com/office/powerpoint/2010/main" val="416585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Complaint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Reasons incline without necessitating. It is possible for us to will differently. We must guard against “deceptive appearances” think through what is really the best thing to do.</a:t>
            </a:r>
          </a:p>
          <a:p>
            <a:r>
              <a:rPr lang="en-US" dirty="0" smtClean="0"/>
              <a:t>But it is assured from eternity that we will not always use our best judgment. So is God to </a:t>
            </a:r>
            <a:r>
              <a:rPr lang="en-US" dirty="0" smtClean="0"/>
              <a:t>ultimately to blame</a:t>
            </a:r>
            <a:r>
              <a:rPr lang="en-US" dirty="0" smtClean="0"/>
              <a:t>?</a:t>
            </a:r>
            <a:endParaRPr lang="en-US" dirty="0" smtClean="0"/>
          </a:p>
          <a:p>
            <a:r>
              <a:rPr lang="en-US" dirty="0" smtClean="0"/>
              <a:t>Such complaints are unjust. You don’t know you are going to sin until you do sin. And all you had to do is not choose that. Judges don’t care </a:t>
            </a:r>
            <a:r>
              <a:rPr lang="en-US" i="1" dirty="0" smtClean="0"/>
              <a:t>how</a:t>
            </a:r>
            <a:r>
              <a:rPr lang="en-US" dirty="0" smtClean="0"/>
              <a:t> your will came to be bad, just whether it was bad on some particular occasion.</a:t>
            </a:r>
          </a:p>
          <a:p>
            <a:r>
              <a:rPr lang="en-US" dirty="0"/>
              <a:t>I</a:t>
            </a:r>
            <a:r>
              <a:rPr lang="en-US" dirty="0" smtClean="0"/>
              <a:t>sn’t it assured from eternity that I will sin? Perhaps not (!). Don</a:t>
            </a:r>
            <a:r>
              <a:rPr lang="fr-FR" dirty="0" smtClean="0"/>
              <a:t>’</a:t>
            </a:r>
            <a:r>
              <a:rPr lang="en-US" dirty="0" smtClean="0"/>
              <a:t>t bother about what you can’t know; do your duty, which you do know.  Puzzling.</a:t>
            </a:r>
            <a:endParaRPr lang="en-US" dirty="0"/>
          </a:p>
        </p:txBody>
      </p:sp>
    </p:spTree>
    <p:extLst>
      <p:ext uri="{BB962C8B-B14F-4D97-AF65-F5344CB8AC3E}">
        <p14:creationId xmlns:p14="http://schemas.microsoft.com/office/powerpoint/2010/main" val="382287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Judas Sin?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 is it assured from eternity that a particular man will sin?  Because otherwise he wouldn’t be that man. If Judas didn’t betray Christ, he wouldn’t be Judas.</a:t>
            </a:r>
          </a:p>
          <a:p>
            <a:r>
              <a:rPr lang="en-US" dirty="0" smtClean="0"/>
              <a:t>The real question: why does God permit Judas to exist?  The answer is, because it is required by the greatest good.</a:t>
            </a:r>
          </a:p>
          <a:p>
            <a:r>
              <a:rPr lang="en-US" dirty="0" smtClean="0"/>
              <a:t>God is not the cause of evil. (Calvin was accused of holding this view.)  Innocence was lost after the Fall; and imperfection is natural to finite creatures. (Cf. Descartes in 4M.)</a:t>
            </a:r>
          </a:p>
        </p:txBody>
      </p:sp>
    </p:spTree>
    <p:extLst>
      <p:ext uri="{BB962C8B-B14F-4D97-AF65-F5344CB8AC3E}">
        <p14:creationId xmlns:p14="http://schemas.microsoft.com/office/powerpoint/2010/main" val="407554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idea of a complete notion leads Leibniz to his “predicate in notion” account of truth.  An individual A if is F </a:t>
            </a:r>
            <a:r>
              <a:rPr lang="en-US" dirty="0" err="1" smtClean="0"/>
              <a:t>iff</a:t>
            </a:r>
            <a:r>
              <a:rPr lang="en-US" dirty="0" smtClean="0"/>
              <a:t> the predicate F is contained in the complete notion of A. In Kantian and contemporary terms, all truths are </a:t>
            </a:r>
            <a:r>
              <a:rPr lang="en-US" i="1" dirty="0" smtClean="0"/>
              <a:t>analytic</a:t>
            </a:r>
            <a:r>
              <a:rPr lang="en-US" dirty="0" smtClean="0"/>
              <a:t>.</a:t>
            </a:r>
          </a:p>
          <a:p>
            <a:r>
              <a:rPr lang="en-US" dirty="0" smtClean="0"/>
              <a:t>God knows everything about Alexander </a:t>
            </a:r>
            <a:r>
              <a:rPr lang="en-US" i="1" dirty="0" smtClean="0"/>
              <a:t>a priori</a:t>
            </a:r>
            <a:r>
              <a:rPr lang="en-US" dirty="0" smtClean="0"/>
              <a:t>. However, we are incapable of infinite analysis and therefore know such truths only empirically (by experience).</a:t>
            </a:r>
          </a:p>
          <a:p>
            <a:r>
              <a:rPr lang="en-US" dirty="0" err="1"/>
              <a:t>N</a:t>
            </a:r>
            <a:r>
              <a:rPr lang="en-US" dirty="0" err="1" smtClean="0"/>
              <a:t>ecessitarianism</a:t>
            </a:r>
            <a:r>
              <a:rPr lang="en-US" dirty="0" smtClean="0"/>
              <a:t> threatens. It looks as though what we experience as contingency is really ignorance: Spinoza’s position!</a:t>
            </a:r>
          </a:p>
          <a:p>
            <a:endParaRPr lang="en-US" dirty="0"/>
          </a:p>
        </p:txBody>
      </p:sp>
    </p:spTree>
    <p:extLst>
      <p:ext uri="{BB962C8B-B14F-4D97-AF65-F5344CB8AC3E}">
        <p14:creationId xmlns:p14="http://schemas.microsoft.com/office/powerpoint/2010/main" val="11633228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 and Works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DM 31-2, Leibniz seeks a middle way between Protestant and Catholic doctrines of salvation.</a:t>
            </a:r>
          </a:p>
          <a:p>
            <a:r>
              <a:rPr lang="en-US" dirty="0"/>
              <a:t> Catholic doctrine is that </a:t>
            </a:r>
            <a:r>
              <a:rPr lang="en-US" dirty="0" smtClean="0"/>
              <a:t>“justification” (being deemed just by God) </a:t>
            </a:r>
            <a:r>
              <a:rPr lang="en-US" dirty="0"/>
              <a:t>is by faith </a:t>
            </a:r>
            <a:r>
              <a:rPr lang="en-US" dirty="0" smtClean="0"/>
              <a:t>and “works.” The foundational doctrine of Protestantism is that good deeds may be </a:t>
            </a:r>
            <a:r>
              <a:rPr lang="en-US" i="1" dirty="0" smtClean="0"/>
              <a:t>evidence</a:t>
            </a:r>
            <a:r>
              <a:rPr lang="en-US" dirty="0" smtClean="0"/>
              <a:t> of being saved, but “justification” is by faith alone (</a:t>
            </a:r>
            <a:r>
              <a:rPr lang="en-US" i="1" dirty="0" smtClean="0"/>
              <a:t>sola fide</a:t>
            </a:r>
            <a:r>
              <a:rPr lang="en-US" dirty="0" smtClean="0"/>
              <a:t>) and thus by grace alone (</a:t>
            </a:r>
            <a:r>
              <a:rPr lang="en-US" i="1" dirty="0" smtClean="0"/>
              <a:t>sola gratia</a:t>
            </a:r>
            <a:r>
              <a:rPr lang="en-US" dirty="0" smtClean="0"/>
              <a:t>).</a:t>
            </a:r>
          </a:p>
          <a:p>
            <a:r>
              <a:rPr lang="en-US" dirty="0" smtClean="0"/>
              <a:t>Leibniz agrees that God’s graces are “pure” but denies that they are arbitrary.  God distributes his graces in accordance with the Principle of the Best. But of course, we don’t know the details.</a:t>
            </a:r>
          </a:p>
        </p:txBody>
      </p:sp>
    </p:spTree>
    <p:extLst>
      <p:ext uri="{BB962C8B-B14F-4D97-AF65-F5344CB8AC3E}">
        <p14:creationId xmlns:p14="http://schemas.microsoft.com/office/powerpoint/2010/main" val="377203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Mind and Body</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“great mystery” of the union of soul (mind) and body is solved.</a:t>
            </a:r>
          </a:p>
          <a:p>
            <a:r>
              <a:rPr lang="en-US" dirty="0" smtClean="0"/>
              <a:t>Strictly speaking, substances do not interact. But the human mind is closely related to the substances that compose its body.</a:t>
            </a:r>
          </a:p>
          <a:p>
            <a:r>
              <a:rPr lang="en-US" dirty="0" smtClean="0"/>
              <a:t>Since all things are inter-related, all substances, including the human mind, correspond to the total state of the Universe. But a mind corresponds most “particularly and immediately” to the state of the body assigned to it.</a:t>
            </a:r>
          </a:p>
          <a:p>
            <a:r>
              <a:rPr lang="en-US" dirty="0" smtClean="0"/>
              <a:t>This is because the mind relates to other bodies through their relation to its associated body.</a:t>
            </a:r>
          </a:p>
        </p:txBody>
      </p:sp>
    </p:spTree>
    <p:extLst>
      <p:ext uri="{BB962C8B-B14F-4D97-AF65-F5344CB8AC3E}">
        <p14:creationId xmlns:p14="http://schemas.microsoft.com/office/powerpoint/2010/main" val="326757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Sensation as Confused</a:t>
            </a:r>
            <a:endParaRPr lang="en-US" dirty="0"/>
          </a:p>
        </p:txBody>
      </p:sp>
      <p:sp>
        <p:nvSpPr>
          <p:cNvPr id="3" name="Content Placeholder 2"/>
          <p:cNvSpPr>
            <a:spLocks noGrp="1"/>
          </p:cNvSpPr>
          <p:nvPr>
            <p:ph idx="1"/>
          </p:nvPr>
        </p:nvSpPr>
        <p:spPr/>
        <p:txBody>
          <a:bodyPr/>
          <a:lstStyle/>
          <a:p>
            <a:r>
              <a:rPr lang="en-US" dirty="0"/>
              <a:t>We cannot recover knowledge of the infinity of events that our sensory states </a:t>
            </a:r>
            <a:r>
              <a:rPr lang="en-US" dirty="0" smtClean="0"/>
              <a:t>express.</a:t>
            </a:r>
          </a:p>
          <a:p>
            <a:r>
              <a:rPr lang="en-US" dirty="0" smtClean="0"/>
              <a:t>In </a:t>
            </a:r>
            <a:r>
              <a:rPr lang="en-US" dirty="0"/>
              <a:t>this sense, these states are </a:t>
            </a:r>
            <a:r>
              <a:rPr lang="en-US" dirty="0" smtClean="0"/>
              <a:t>confused. This is “almost like the confused murmur coming from the innumerable set of breaking waves heard by those who approach the seashore.”</a:t>
            </a:r>
          </a:p>
          <a:p>
            <a:r>
              <a:rPr lang="en-US" dirty="0" smtClean="0"/>
              <a:t>Compare Descartes on clear and distinct perception.</a:t>
            </a:r>
            <a:endParaRPr lang="en-US" dirty="0"/>
          </a:p>
        </p:txBody>
      </p:sp>
    </p:spTree>
    <p:extLst>
      <p:ext uri="{BB962C8B-B14F-4D97-AF65-F5344CB8AC3E}">
        <p14:creationId xmlns:p14="http://schemas.microsoft.com/office/powerpoint/2010/main" val="225295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Minds and Persons</a:t>
            </a:r>
            <a:endParaRPr lang="en-US" dirty="0"/>
          </a:p>
        </p:txBody>
      </p:sp>
      <p:sp>
        <p:nvSpPr>
          <p:cNvPr id="3" name="Content Placeholder 2"/>
          <p:cNvSpPr>
            <a:spLocks noGrp="1"/>
          </p:cNvSpPr>
          <p:nvPr>
            <p:ph idx="1"/>
          </p:nvPr>
        </p:nvSpPr>
        <p:spPr/>
        <p:txBody>
          <a:bodyPr>
            <a:normAutofit fontScale="70000" lnSpcReduction="20000"/>
          </a:bodyPr>
          <a:lstStyle/>
          <a:p>
            <a:r>
              <a:rPr lang="en-US" sz="4400" dirty="0" smtClean="0"/>
              <a:t>In order to judge “by natural reasons” (i.e. not just on the basis of scripture or faith) that God will preserve not only our substance but our person, we must “join morals to metaphysics” (DM35).</a:t>
            </a:r>
          </a:p>
          <a:p>
            <a:r>
              <a:rPr lang="en-US" sz="4400" dirty="0"/>
              <a:t>Personal identity depends on memory, without which there is no moral responsibility</a:t>
            </a:r>
            <a:r>
              <a:rPr lang="en-US" sz="4400" dirty="0" smtClean="0"/>
              <a:t>.</a:t>
            </a:r>
          </a:p>
          <a:p>
            <a:r>
              <a:rPr lang="en-US" sz="4400" dirty="0" smtClean="0"/>
              <a:t>Immortality </a:t>
            </a:r>
            <a:r>
              <a:rPr lang="en-US" sz="4400" dirty="0"/>
              <a:t>is thus personal. (Leibniz may think that Descartes doesn’t do enough to ensure this.) </a:t>
            </a:r>
          </a:p>
          <a:p>
            <a:pPr marL="0" indent="0">
              <a:buNone/>
            </a:pPr>
            <a:r>
              <a:rPr lang="en-US" dirty="0" smtClean="0"/>
              <a:t>                              </a:t>
            </a:r>
            <a:endParaRPr lang="en-US" dirty="0"/>
          </a:p>
        </p:txBody>
      </p:sp>
    </p:spTree>
    <p:extLst>
      <p:ext uri="{BB962C8B-B14F-4D97-AF65-F5344CB8AC3E}">
        <p14:creationId xmlns:p14="http://schemas.microsoft.com/office/powerpoint/2010/main" val="2205865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Personal God</a:t>
            </a:r>
            <a:endParaRPr lang="en-US" dirty="0"/>
          </a:p>
        </p:txBody>
      </p:sp>
      <p:sp>
        <p:nvSpPr>
          <p:cNvPr id="3" name="Content Placeholder 2"/>
          <p:cNvSpPr>
            <a:spLocks noGrp="1"/>
          </p:cNvSpPr>
          <p:nvPr>
            <p:ph idx="1"/>
          </p:nvPr>
        </p:nvSpPr>
        <p:spPr/>
        <p:txBody>
          <a:bodyPr/>
          <a:lstStyle/>
          <a:p>
            <a:r>
              <a:rPr lang="en-US" dirty="0"/>
              <a:t>Of created substances, minds (as persons) alone know (and thus express) the nature of God: the supreme </a:t>
            </a:r>
            <a:r>
              <a:rPr lang="en-US" dirty="0" smtClean="0"/>
              <a:t>mind.</a:t>
            </a:r>
          </a:p>
          <a:p>
            <a:r>
              <a:rPr lang="en-US" dirty="0"/>
              <a:t>O</a:t>
            </a:r>
            <a:r>
              <a:rPr lang="en-US" dirty="0" smtClean="0"/>
              <a:t>nly minds can </a:t>
            </a:r>
            <a:r>
              <a:rPr lang="en-US" dirty="0"/>
              <a:t>have </a:t>
            </a:r>
            <a:r>
              <a:rPr lang="en-US" dirty="0" smtClean="0"/>
              <a:t>a personal relationships with God.</a:t>
            </a:r>
            <a:endParaRPr lang="en-US" dirty="0"/>
          </a:p>
          <a:p>
            <a:r>
              <a:rPr lang="en-US" dirty="0"/>
              <a:t>We can be sure that God loves humans above all his creatures and will treat them justly</a:t>
            </a:r>
            <a:r>
              <a:rPr lang="en-US" dirty="0" smtClean="0"/>
              <a:t>.</a:t>
            </a:r>
          </a:p>
          <a:p>
            <a:r>
              <a:rPr lang="en-US" dirty="0" smtClean="0"/>
              <a:t>Contrast Spinoza.</a:t>
            </a:r>
            <a:endParaRPr lang="en-US" dirty="0"/>
          </a:p>
          <a:p>
            <a:endParaRPr lang="en-US" dirty="0"/>
          </a:p>
        </p:txBody>
      </p:sp>
    </p:spTree>
    <p:extLst>
      <p:ext uri="{BB962C8B-B14F-4D97-AF65-F5344CB8AC3E}">
        <p14:creationId xmlns:p14="http://schemas.microsoft.com/office/powerpoint/2010/main" val="402344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 Perfection of the World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Since god cares most for human persons, the “supreme subaltern law” is that the world should contain as much happiness as is </a:t>
            </a:r>
            <a:r>
              <a:rPr lang="en-US" dirty="0" smtClean="0"/>
              <a:t>possible, </a:t>
            </a:r>
            <a:r>
              <a:rPr lang="en-US" i="1" dirty="0" smtClean="0"/>
              <a:t>given </a:t>
            </a:r>
            <a:r>
              <a:rPr lang="en-US" i="1" dirty="0" smtClean="0"/>
              <a:t>the general </a:t>
            </a:r>
            <a:r>
              <a:rPr lang="en-US" i="1" dirty="0" smtClean="0"/>
              <a:t>order</a:t>
            </a:r>
            <a:r>
              <a:rPr lang="en-US" dirty="0"/>
              <a:t> </a:t>
            </a:r>
            <a:r>
              <a:rPr lang="en-US" dirty="0" smtClean="0"/>
              <a:t>(the Principle of the Best).</a:t>
            </a:r>
            <a:endParaRPr lang="en-US" dirty="0" smtClean="0"/>
          </a:p>
          <a:p>
            <a:r>
              <a:rPr lang="en-US" dirty="0" smtClean="0"/>
              <a:t>We can know </a:t>
            </a:r>
            <a:r>
              <a:rPr lang="en-US" i="1" dirty="0" smtClean="0"/>
              <a:t>that </a:t>
            </a:r>
            <a:r>
              <a:rPr lang="en-US" dirty="0" smtClean="0"/>
              <a:t>this is so, even though (in detail) we can’t understand </a:t>
            </a:r>
            <a:r>
              <a:rPr lang="en-US" i="1" dirty="0" smtClean="0"/>
              <a:t>how</a:t>
            </a:r>
            <a:r>
              <a:rPr lang="en-US" dirty="0" smtClean="0"/>
              <a:t>.</a:t>
            </a:r>
          </a:p>
          <a:p>
            <a:r>
              <a:rPr lang="en-US" dirty="0" smtClean="0"/>
              <a:t>God will reward the just and punish the unjust</a:t>
            </a:r>
            <a:r>
              <a:rPr lang="en-US" dirty="0" smtClean="0"/>
              <a:t>.</a:t>
            </a:r>
          </a:p>
          <a:p>
            <a:r>
              <a:rPr lang="en-US" smtClean="0"/>
              <a:t>Leibniz thus claims </a:t>
            </a:r>
            <a:r>
              <a:rPr lang="en-US" dirty="0" smtClean="0"/>
              <a:t>to combine metaphysical with moral perfection, in this the best of all possible worlds.</a:t>
            </a:r>
          </a:p>
        </p:txBody>
      </p:sp>
    </p:spTree>
    <p:extLst>
      <p:ext uri="{BB962C8B-B14F-4D97-AF65-F5344CB8AC3E}">
        <p14:creationId xmlns:p14="http://schemas.microsoft.com/office/powerpoint/2010/main" val="117505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Freedom an Illusion?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Leibniz has an even stronger view. Since everything evolves out of its own nature, there is something in Alexander (his inner nature or substantial form) that implies everything that was, is, or will be true of him.</a:t>
            </a:r>
          </a:p>
          <a:p>
            <a:r>
              <a:rPr lang="en-US" dirty="0" smtClean="0"/>
              <a:t> This is required by the “connection of things.” Alexander must express his nature: his life isn’t a random succession of events.</a:t>
            </a:r>
          </a:p>
          <a:p>
            <a:r>
              <a:rPr lang="en-US" dirty="0" smtClean="0"/>
              <a:t>At any time, Alexander contains “marks and traces of all that has happened and will happen in his life.</a:t>
            </a:r>
          </a:p>
          <a:p>
            <a:r>
              <a:rPr lang="en-US" dirty="0" smtClean="0"/>
              <a:t>Determinism looms. Free will is an illusion. Again, Spinoza’s position!</a:t>
            </a:r>
          </a:p>
          <a:p>
            <a:endParaRPr lang="en-US" dirty="0"/>
          </a:p>
        </p:txBody>
      </p:sp>
    </p:spTree>
    <p:extLst>
      <p:ext uri="{BB962C8B-B14F-4D97-AF65-F5344CB8AC3E}">
        <p14:creationId xmlns:p14="http://schemas.microsoft.com/office/powerpoint/2010/main" val="216801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Leibniz addresses these issues in DM 13.</a:t>
            </a:r>
          </a:p>
          <a:p>
            <a:r>
              <a:rPr lang="en-US" dirty="0" smtClean="0"/>
              <a:t>Certainty (an epistemic concept) is not the same as necessity (a </a:t>
            </a:r>
            <a:r>
              <a:rPr lang="en-US" dirty="0" err="1" smtClean="0"/>
              <a:t>logico</a:t>
            </a:r>
            <a:r>
              <a:rPr lang="en-US" dirty="0" smtClean="0"/>
              <a:t>-metaphysical concept).  God can </a:t>
            </a:r>
            <a:r>
              <a:rPr lang="en-US" i="1" dirty="0" smtClean="0"/>
              <a:t>foresee </a:t>
            </a:r>
            <a:r>
              <a:rPr lang="en-US" dirty="0" smtClean="0"/>
              <a:t>that Adam will </a:t>
            </a:r>
            <a:r>
              <a:rPr lang="en-US" i="1" dirty="0" smtClean="0"/>
              <a:t>freely choose </a:t>
            </a:r>
            <a:r>
              <a:rPr lang="en-US" dirty="0" smtClean="0"/>
              <a:t>to eat the apple.</a:t>
            </a:r>
          </a:p>
          <a:p>
            <a:r>
              <a:rPr lang="en-US" dirty="0" smtClean="0"/>
              <a:t>Some truths (e.g. mathematical truths) are absolutely necessary: they depend on the Law of Non-contradiction alone. Other are only necessary </a:t>
            </a:r>
            <a:r>
              <a:rPr lang="en-US" i="1" dirty="0" smtClean="0"/>
              <a:t>ex </a:t>
            </a:r>
            <a:r>
              <a:rPr lang="en-US" i="1" dirty="0" err="1" smtClean="0"/>
              <a:t>hypothesi</a:t>
            </a:r>
            <a:r>
              <a:rPr lang="en-US" dirty="0" smtClean="0"/>
              <a:t>: they depend on </a:t>
            </a:r>
            <a:r>
              <a:rPr lang="en-US" i="1" dirty="0" smtClean="0"/>
              <a:t>God’s free decision </a:t>
            </a:r>
            <a:r>
              <a:rPr lang="en-US" dirty="0" smtClean="0"/>
              <a:t>to actualize individuals with their particular individual notions.</a:t>
            </a:r>
          </a:p>
          <a:p>
            <a:r>
              <a:rPr lang="en-US" dirty="0" smtClean="0"/>
              <a:t>God chooses the best, but the less good remains possible in itself. (Contrast Spinoza.)</a:t>
            </a:r>
          </a:p>
          <a:p>
            <a:endParaRPr lang="en-US" dirty="0"/>
          </a:p>
        </p:txBody>
      </p:sp>
    </p:spTree>
    <p:extLst>
      <p:ext uri="{BB962C8B-B14F-4D97-AF65-F5344CB8AC3E}">
        <p14:creationId xmlns:p14="http://schemas.microsoft.com/office/powerpoint/2010/main" val="335600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and Causes</a:t>
            </a:r>
            <a:endParaRPr lang="en-US" dirty="0"/>
          </a:p>
        </p:txBody>
      </p:sp>
      <p:sp>
        <p:nvSpPr>
          <p:cNvPr id="3" name="Content Placeholder 2"/>
          <p:cNvSpPr>
            <a:spLocks noGrp="1"/>
          </p:cNvSpPr>
          <p:nvPr>
            <p:ph idx="1"/>
          </p:nvPr>
        </p:nvSpPr>
        <p:spPr/>
        <p:txBody>
          <a:bodyPr>
            <a:normAutofit lnSpcReduction="10000"/>
          </a:bodyPr>
          <a:lstStyle/>
          <a:p>
            <a:r>
              <a:rPr lang="en-US" dirty="0" smtClean="0"/>
              <a:t>God acts for what he </a:t>
            </a:r>
            <a:r>
              <a:rPr lang="en-US" i="1" dirty="0" smtClean="0"/>
              <a:t>knows </a:t>
            </a:r>
            <a:r>
              <a:rPr lang="en-US" dirty="0" smtClean="0"/>
              <a:t>to be the best. Human beings act on the basis of what they </a:t>
            </a:r>
            <a:r>
              <a:rPr lang="en-US" i="1" dirty="0" smtClean="0"/>
              <a:t>take to be</a:t>
            </a:r>
            <a:r>
              <a:rPr lang="en-US" dirty="0" smtClean="0"/>
              <a:t> the best.</a:t>
            </a:r>
          </a:p>
          <a:p>
            <a:r>
              <a:rPr lang="en-US" dirty="0" smtClean="0"/>
              <a:t>A person’s actions are intelligible (thus often predictable) in the light of his or her desires/values/purposes, together with his or her beliefs about the situation. In this sense, human actions are explicable by </a:t>
            </a:r>
            <a:r>
              <a:rPr lang="en-US" i="1" dirty="0" smtClean="0"/>
              <a:t>reasons</a:t>
            </a:r>
            <a:r>
              <a:rPr lang="en-US" dirty="0" smtClean="0"/>
              <a:t> rather than </a:t>
            </a:r>
            <a:r>
              <a:rPr lang="en-US" i="1" dirty="0" smtClean="0"/>
              <a:t>causes</a:t>
            </a:r>
            <a:r>
              <a:rPr lang="en-US" dirty="0" smtClean="0"/>
              <a:t>. </a:t>
            </a:r>
          </a:p>
          <a:p>
            <a:endParaRPr lang="en-US" dirty="0"/>
          </a:p>
        </p:txBody>
      </p:sp>
    </p:spTree>
    <p:extLst>
      <p:ext uri="{BB962C8B-B14F-4D97-AF65-F5344CB8AC3E}">
        <p14:creationId xmlns:p14="http://schemas.microsoft.com/office/powerpoint/2010/main" val="424464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and Reason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Predictability is thus compatible with free will. If you know what someone wants, and how she assesses her situation, you can probably figure out what she will </a:t>
            </a:r>
            <a:r>
              <a:rPr lang="en-US" i="1" dirty="0"/>
              <a:t>choose</a:t>
            </a:r>
            <a:r>
              <a:rPr lang="en-US" dirty="0"/>
              <a:t> to </a:t>
            </a:r>
            <a:r>
              <a:rPr lang="en-US" dirty="0" smtClean="0"/>
              <a:t>do.</a:t>
            </a:r>
          </a:p>
          <a:p>
            <a:r>
              <a:rPr lang="en-US" dirty="0"/>
              <a:t>Rational explanation is teleological: </a:t>
            </a:r>
            <a:r>
              <a:rPr lang="en-US" dirty="0" smtClean="0"/>
              <a:t>humans, like God, </a:t>
            </a:r>
            <a:r>
              <a:rPr lang="en-US" i="1" dirty="0"/>
              <a:t>act for a purpose</a:t>
            </a:r>
            <a:r>
              <a:rPr lang="en-US" dirty="0" smtClean="0"/>
              <a:t>.</a:t>
            </a:r>
          </a:p>
          <a:p>
            <a:r>
              <a:rPr lang="en-US" dirty="0" smtClean="0"/>
              <a:t>This </a:t>
            </a:r>
            <a:r>
              <a:rPr lang="en-US" dirty="0"/>
              <a:t>kind of rational explanation is completely different from predicting the outcome of some physical process by plugging values for some initial conditions into a natural-scientific law.</a:t>
            </a:r>
          </a:p>
          <a:p>
            <a:r>
              <a:rPr lang="en-US" dirty="0"/>
              <a:t>Leibniz </a:t>
            </a:r>
            <a:r>
              <a:rPr lang="en-US" dirty="0" smtClean="0"/>
              <a:t>sums up: in </a:t>
            </a:r>
            <a:r>
              <a:rPr lang="en-US" dirty="0"/>
              <a:t>both God and humans, reasons </a:t>
            </a:r>
            <a:r>
              <a:rPr lang="en-US" b="1" dirty="0"/>
              <a:t>incline without necessitating</a:t>
            </a:r>
            <a:r>
              <a:rPr lang="en-US" dirty="0"/>
              <a:t>. </a:t>
            </a:r>
          </a:p>
        </p:txBody>
      </p:sp>
    </p:spTree>
    <p:extLst>
      <p:ext uri="{BB962C8B-B14F-4D97-AF65-F5344CB8AC3E}">
        <p14:creationId xmlns:p14="http://schemas.microsoft.com/office/powerpoint/2010/main" val="221339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a:t>
            </a:r>
            <a:endParaRPr lang="en-US" dirty="0"/>
          </a:p>
        </p:txBody>
      </p:sp>
      <p:sp>
        <p:nvSpPr>
          <p:cNvPr id="3" name="Content Placeholder 2"/>
          <p:cNvSpPr>
            <a:spLocks noGrp="1"/>
          </p:cNvSpPr>
          <p:nvPr>
            <p:ph idx="1"/>
          </p:nvPr>
        </p:nvSpPr>
        <p:spPr/>
        <p:txBody>
          <a:bodyPr>
            <a:normAutofit lnSpcReduction="10000"/>
          </a:bodyPr>
          <a:lstStyle/>
          <a:p>
            <a:r>
              <a:rPr lang="en-US" dirty="0" smtClean="0"/>
              <a:t>DM 14 introduces one of Leibniz’s most famous doctrines.</a:t>
            </a:r>
          </a:p>
          <a:p>
            <a:r>
              <a:rPr lang="en-US" dirty="0" smtClean="0"/>
              <a:t>Unlike </a:t>
            </a:r>
            <a:r>
              <a:rPr lang="en-US" dirty="0"/>
              <a:t>Spinoza, </a:t>
            </a:r>
            <a:r>
              <a:rPr lang="en-US" dirty="0" smtClean="0"/>
              <a:t>Leibniz accepts (indeed demands) </a:t>
            </a:r>
            <a:r>
              <a:rPr lang="en-US" dirty="0"/>
              <a:t>a plurality of individual substances.  But like Spinoza, he denies </a:t>
            </a:r>
            <a:r>
              <a:rPr lang="en-US" dirty="0" smtClean="0"/>
              <a:t>that substances can interact.</a:t>
            </a:r>
          </a:p>
          <a:p>
            <a:r>
              <a:rPr lang="en-US" dirty="0" smtClean="0"/>
              <a:t>It may not be so obvious why he thinks this, given that his substances are finite things, not </a:t>
            </a:r>
            <a:r>
              <a:rPr lang="en-US" dirty="0" err="1" smtClean="0"/>
              <a:t>Spinoza’a</a:t>
            </a:r>
            <a:r>
              <a:rPr lang="en-US" dirty="0" smtClean="0"/>
              <a:t> all-encompassing whole.</a:t>
            </a:r>
          </a:p>
          <a:p>
            <a:pPr marL="0" indent="0">
              <a:buNone/>
            </a:pPr>
            <a:endParaRPr lang="en-US" dirty="0"/>
          </a:p>
        </p:txBody>
      </p:sp>
    </p:spTree>
    <p:extLst>
      <p:ext uri="{BB962C8B-B14F-4D97-AF65-F5344CB8AC3E}">
        <p14:creationId xmlns:p14="http://schemas.microsoft.com/office/powerpoint/2010/main" val="121972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Transfers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Leibniz is on to something.  Suppose two billiard balls collide: one moving, one stationary. The first ball hits the second and the second moves. But the first ball didn’t transfer its motion to the second.</a:t>
            </a:r>
          </a:p>
          <a:p>
            <a:r>
              <a:rPr lang="en-US" dirty="0"/>
              <a:t>S</a:t>
            </a:r>
            <a:r>
              <a:rPr lang="en-US" dirty="0" smtClean="0"/>
              <a:t>uppose I smile and this causes you to smile: I didn’t transfer my smile to your face.</a:t>
            </a:r>
          </a:p>
          <a:p>
            <a:r>
              <a:rPr lang="en-US" dirty="0"/>
              <a:t>T</a:t>
            </a:r>
            <a:r>
              <a:rPr lang="en-US" dirty="0" smtClean="0"/>
              <a:t>hink of events in a </a:t>
            </a:r>
            <a:r>
              <a:rPr lang="en-US" dirty="0" err="1" smtClean="0"/>
              <a:t>spatio</a:t>
            </a:r>
            <a:r>
              <a:rPr lang="en-US" dirty="0" smtClean="0"/>
              <a:t>-temporal field. Values of various parameters at points in the field change over time, say in accordance with the basic field equations. But the points don’t transfer </a:t>
            </a:r>
            <a:r>
              <a:rPr lang="en-US" i="1" dirty="0" smtClean="0"/>
              <a:t>their values </a:t>
            </a:r>
            <a:r>
              <a:rPr lang="en-US" dirty="0" smtClean="0"/>
              <a:t>from one to another. </a:t>
            </a:r>
            <a:endParaRPr lang="en-US" dirty="0"/>
          </a:p>
        </p:txBody>
      </p:sp>
    </p:spTree>
    <p:extLst>
      <p:ext uri="{BB962C8B-B14F-4D97-AF65-F5344CB8AC3E}">
        <p14:creationId xmlns:p14="http://schemas.microsoft.com/office/powerpoint/2010/main" val="238707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Pre-Established Harmony</a:t>
            </a:r>
            <a:endParaRPr lang="en-US" dirty="0"/>
          </a:p>
        </p:txBody>
      </p:sp>
      <p:sp>
        <p:nvSpPr>
          <p:cNvPr id="3" name="Content Placeholder 2"/>
          <p:cNvSpPr>
            <a:spLocks noGrp="1"/>
          </p:cNvSpPr>
          <p:nvPr>
            <p:ph idx="1"/>
          </p:nvPr>
        </p:nvSpPr>
        <p:spPr/>
        <p:txBody>
          <a:bodyPr>
            <a:normAutofit lnSpcReduction="10000"/>
          </a:bodyPr>
          <a:lstStyle/>
          <a:p>
            <a:r>
              <a:rPr lang="en-US" dirty="0" smtClean="0"/>
              <a:t>It follows that individual substances evolve in mutually complementary ways but do not act on one another.</a:t>
            </a:r>
          </a:p>
          <a:p>
            <a:r>
              <a:rPr lang="en-US" dirty="0" smtClean="0"/>
              <a:t>Imagine several clocks, set to different times and then simultaneously started. They will tick along in parallel. But they won’t be interacting.</a:t>
            </a:r>
          </a:p>
          <a:p>
            <a:r>
              <a:rPr lang="en-US" dirty="0"/>
              <a:t>This is </a:t>
            </a:r>
            <a:r>
              <a:rPr lang="en-US" dirty="0" smtClean="0"/>
              <a:t>Leibniz’s </a:t>
            </a:r>
            <a:r>
              <a:rPr lang="en-US" dirty="0"/>
              <a:t>doctrine of </a:t>
            </a:r>
            <a:r>
              <a:rPr lang="en-US" b="1" dirty="0"/>
              <a:t>the Pre-established Harmony</a:t>
            </a:r>
            <a:r>
              <a:rPr lang="en-US" dirty="0"/>
              <a:t>.</a:t>
            </a:r>
          </a:p>
          <a:p>
            <a:endParaRPr lang="en-US" dirty="0" smtClean="0"/>
          </a:p>
          <a:p>
            <a:endParaRPr lang="en-US" dirty="0"/>
          </a:p>
        </p:txBody>
      </p:sp>
    </p:spTree>
    <p:extLst>
      <p:ext uri="{BB962C8B-B14F-4D97-AF65-F5344CB8AC3E}">
        <p14:creationId xmlns:p14="http://schemas.microsoft.com/office/powerpoint/2010/main" val="36060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TotalTime>
  <Words>2162</Words>
  <Application>Microsoft Macintosh PowerPoint</Application>
  <PresentationFormat>On-screen Show (4:3)</PresentationFormat>
  <Paragraphs>109</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Leibniz 2</vt:lpstr>
      <vt:lpstr>Truth</vt:lpstr>
      <vt:lpstr>Is Freedom an Illusion?</vt:lpstr>
      <vt:lpstr>Contingency</vt:lpstr>
      <vt:lpstr>Reasons and Causes</vt:lpstr>
      <vt:lpstr>Freedom and Reason</vt:lpstr>
      <vt:lpstr>Causation</vt:lpstr>
      <vt:lpstr>No Transfers</vt:lpstr>
      <vt:lpstr>The Pre-Established Harmony</vt:lpstr>
      <vt:lpstr>Mind and Matter</vt:lpstr>
      <vt:lpstr>Miracles</vt:lpstr>
      <vt:lpstr>Against Materialism</vt:lpstr>
      <vt:lpstr>Final Causes</vt:lpstr>
      <vt:lpstr>No Conflict</vt:lpstr>
      <vt:lpstr>Knowledge</vt:lpstr>
      <vt:lpstr>Knowledge from ‘Outside’</vt:lpstr>
      <vt:lpstr>Responsibility: God’s and Ours</vt:lpstr>
      <vt:lpstr>No Complaint</vt:lpstr>
      <vt:lpstr>Why Does Judas Sin?</vt:lpstr>
      <vt:lpstr>Faith and Works</vt:lpstr>
      <vt:lpstr>Mind and Body</vt:lpstr>
      <vt:lpstr>Sensation as Confused</vt:lpstr>
      <vt:lpstr>Minds and Persons</vt:lpstr>
      <vt:lpstr>A Personal God</vt:lpstr>
      <vt:lpstr>The Moral Perfection of the World</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Leibniz 2</dc:title>
  <dc:creator>Michael Williams</dc:creator>
  <cp:lastModifiedBy>Michael  Williams</cp:lastModifiedBy>
  <cp:revision>24</cp:revision>
  <dcterms:created xsi:type="dcterms:W3CDTF">2015-02-23T00:01:23Z</dcterms:created>
  <dcterms:modified xsi:type="dcterms:W3CDTF">2017-03-08T14:52:49Z</dcterms:modified>
</cp:coreProperties>
</file>