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70" r:id="rId15"/>
    <p:sldId id="267"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E9342-C8B9-6748-AD30-04ABEB0AC0B9}" type="datetimeFigureOut">
              <a:rPr lang="en-US" smtClean="0"/>
              <a:t>3/8/17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CF8BC-C0B3-7842-9B4B-A24028C29D2C}" type="slidenum">
              <a:rPr lang="en-US" smtClean="0"/>
              <a:t>‹#›</a:t>
            </a:fld>
            <a:endParaRPr lang="en-US"/>
          </a:p>
        </p:txBody>
      </p:sp>
    </p:spTree>
    <p:extLst>
      <p:ext uri="{BB962C8B-B14F-4D97-AF65-F5344CB8AC3E}">
        <p14:creationId xmlns:p14="http://schemas.microsoft.com/office/powerpoint/2010/main" val="12917606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CF8BC-C0B3-7842-9B4B-A24028C29D2C}" type="slidenum">
              <a:rPr lang="en-US" smtClean="0"/>
              <a:t>15</a:t>
            </a:fld>
            <a:endParaRPr lang="en-US"/>
          </a:p>
        </p:txBody>
      </p:sp>
    </p:spTree>
    <p:extLst>
      <p:ext uri="{BB962C8B-B14F-4D97-AF65-F5344CB8AC3E}">
        <p14:creationId xmlns:p14="http://schemas.microsoft.com/office/powerpoint/2010/main" val="421018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51B21-A8B4-AC49-9657-74698713AC1A}"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261636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51B21-A8B4-AC49-9657-74698713AC1A}"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380426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51B21-A8B4-AC49-9657-74698713AC1A}"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39298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51B21-A8B4-AC49-9657-74698713AC1A}"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36493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51B21-A8B4-AC49-9657-74698713AC1A}"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23452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51B21-A8B4-AC49-9657-74698713AC1A}"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252570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51B21-A8B4-AC49-9657-74698713AC1A}" type="datetimeFigureOut">
              <a:rPr lang="en-US" smtClean="0"/>
              <a:t>3/8/17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308752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51B21-A8B4-AC49-9657-74698713AC1A}" type="datetimeFigureOut">
              <a:rPr lang="en-US" smtClean="0"/>
              <a:t>3/8/17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264633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51B21-A8B4-AC49-9657-74698713AC1A}" type="datetimeFigureOut">
              <a:rPr lang="en-US" smtClean="0"/>
              <a:t>3/8/17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12470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51B21-A8B4-AC49-9657-74698713AC1A}"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186913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51B21-A8B4-AC49-9657-74698713AC1A}"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07A12-8705-E740-9588-B8B78851E7C3}" type="slidenum">
              <a:rPr lang="en-US" smtClean="0"/>
              <a:t>‹#›</a:t>
            </a:fld>
            <a:endParaRPr lang="en-US"/>
          </a:p>
        </p:txBody>
      </p:sp>
    </p:spTree>
    <p:extLst>
      <p:ext uri="{BB962C8B-B14F-4D97-AF65-F5344CB8AC3E}">
        <p14:creationId xmlns:p14="http://schemas.microsoft.com/office/powerpoint/2010/main" val="16974373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51B21-A8B4-AC49-9657-74698713AC1A}" type="datetimeFigureOut">
              <a:rPr lang="en-US" smtClean="0"/>
              <a:t>3/8/17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07A12-8705-E740-9588-B8B78851E7C3}" type="slidenum">
              <a:rPr lang="en-US" smtClean="0"/>
              <a:t>‹#›</a:t>
            </a:fld>
            <a:endParaRPr lang="en-US"/>
          </a:p>
        </p:txBody>
      </p:sp>
    </p:spTree>
    <p:extLst>
      <p:ext uri="{BB962C8B-B14F-4D97-AF65-F5344CB8AC3E}">
        <p14:creationId xmlns:p14="http://schemas.microsoft.com/office/powerpoint/2010/main" val="2231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Leibniz 3</a:t>
            </a:r>
            <a:endParaRPr lang="en-US" dirty="0"/>
          </a:p>
        </p:txBody>
      </p:sp>
      <p:sp>
        <p:nvSpPr>
          <p:cNvPr id="3" name="Subtitle 2"/>
          <p:cNvSpPr>
            <a:spLocks noGrp="1"/>
          </p:cNvSpPr>
          <p:nvPr>
            <p:ph type="subTitle" idx="1"/>
          </p:nvPr>
        </p:nvSpPr>
        <p:spPr/>
        <p:txBody>
          <a:bodyPr/>
          <a:lstStyle/>
          <a:p>
            <a:r>
              <a:rPr lang="en-US" dirty="0" err="1" smtClean="0"/>
              <a:t>Monadology</a:t>
            </a:r>
            <a:endParaRPr lang="en-US" dirty="0"/>
          </a:p>
        </p:txBody>
      </p:sp>
    </p:spTree>
    <p:extLst>
      <p:ext uri="{BB962C8B-B14F-4D97-AF65-F5344CB8AC3E}">
        <p14:creationId xmlns:p14="http://schemas.microsoft.com/office/powerpoint/2010/main" val="2563068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Grounds of Truth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Necessary truths can be known by analysis, as in mathematics.  Analysis takes us back to primitive propositions that cannot be prove but which need no proof because their opposite implies a contradiction.</a:t>
            </a:r>
          </a:p>
          <a:p>
            <a:r>
              <a:rPr lang="en-US" dirty="0" smtClean="0"/>
              <a:t>Truths of fact also need a sufficient reason. But there can be no infinite regress of </a:t>
            </a:r>
            <a:r>
              <a:rPr lang="en-US" dirty="0" smtClean="0"/>
              <a:t>contingent </a:t>
            </a:r>
            <a:r>
              <a:rPr lang="en-US" dirty="0" smtClean="0"/>
              <a:t>reasons.</a:t>
            </a:r>
          </a:p>
          <a:p>
            <a:r>
              <a:rPr lang="en-US" dirty="0" smtClean="0"/>
              <a:t>It follows that the ultimate reason for contingencies must lie in some necessarily existence substance which contains the source of all diversity and change.</a:t>
            </a:r>
          </a:p>
          <a:p>
            <a:r>
              <a:rPr lang="en-US" dirty="0" smtClean="0"/>
              <a:t>This necessary substance we call </a:t>
            </a:r>
            <a:r>
              <a:rPr lang="en-US" i="1" dirty="0" smtClean="0"/>
              <a:t>God</a:t>
            </a:r>
            <a:r>
              <a:rPr lang="en-US" dirty="0" smtClean="0"/>
              <a:t>.</a:t>
            </a:r>
            <a:endParaRPr lang="en-US" dirty="0"/>
          </a:p>
        </p:txBody>
      </p:sp>
    </p:spTree>
    <p:extLst>
      <p:ext uri="{BB962C8B-B14F-4D97-AF65-F5344CB8AC3E}">
        <p14:creationId xmlns:p14="http://schemas.microsoft.com/office/powerpoint/2010/main" val="299502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a:t>
            </a:r>
            <a:endParaRPr lang="en-US" dirty="0"/>
          </a:p>
        </p:txBody>
      </p:sp>
      <p:sp>
        <p:nvSpPr>
          <p:cNvPr id="3" name="Content Placeholder 2"/>
          <p:cNvSpPr>
            <a:spLocks noGrp="1"/>
          </p:cNvSpPr>
          <p:nvPr>
            <p:ph idx="1"/>
          </p:nvPr>
        </p:nvSpPr>
        <p:spPr/>
        <p:txBody>
          <a:bodyPr>
            <a:noAutofit/>
          </a:bodyPr>
          <a:lstStyle/>
          <a:p>
            <a:r>
              <a:rPr lang="en-US" sz="2400" dirty="0" smtClean="0"/>
              <a:t>God is necessarily unique and absolutely infinite. God is not only the source of all existences but also of essences. God’s understanding is the “realm of the eternal truths”.</a:t>
            </a:r>
          </a:p>
          <a:p>
            <a:r>
              <a:rPr lang="en-US" sz="2400" dirty="0" smtClean="0"/>
              <a:t>God is unique in that </a:t>
            </a:r>
            <a:r>
              <a:rPr lang="en-US" sz="2400" dirty="0" smtClean="0"/>
              <a:t>He </a:t>
            </a:r>
            <a:r>
              <a:rPr lang="en-US" sz="2400" dirty="0" smtClean="0"/>
              <a:t>must exist if He is possible. Since nothing can prevent the possibility of what is without limits, without negation and thus without contradiction, this is sufficient for us to know God’s existence </a:t>
            </a:r>
            <a:r>
              <a:rPr lang="en-US" sz="2400" i="1" dirty="0" smtClean="0"/>
              <a:t>a priori</a:t>
            </a:r>
            <a:r>
              <a:rPr lang="en-US" sz="2400" dirty="0" smtClean="0"/>
              <a:t>.</a:t>
            </a:r>
          </a:p>
          <a:p>
            <a:r>
              <a:rPr lang="en-US" sz="2400" dirty="0" smtClean="0"/>
              <a:t>But we should not conclude (with Descartes) that the eternal truths depend on God’s will. This is true only of contingent truths, which depend on the Principle of the Best.</a:t>
            </a:r>
            <a:endParaRPr lang="en-US" sz="2400" dirty="0"/>
          </a:p>
        </p:txBody>
      </p:sp>
    </p:spTree>
    <p:extLst>
      <p:ext uri="{BB962C8B-B14F-4D97-AF65-F5344CB8AC3E}">
        <p14:creationId xmlns:p14="http://schemas.microsoft.com/office/powerpoint/2010/main" val="263083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and Passivity</a:t>
            </a:r>
            <a:endParaRPr lang="en-US" dirty="0"/>
          </a:p>
        </p:txBody>
      </p:sp>
      <p:sp>
        <p:nvSpPr>
          <p:cNvPr id="3" name="Content Placeholder 2"/>
          <p:cNvSpPr>
            <a:spLocks noGrp="1"/>
          </p:cNvSpPr>
          <p:nvPr>
            <p:ph idx="1"/>
          </p:nvPr>
        </p:nvSpPr>
        <p:spPr/>
        <p:txBody>
          <a:bodyPr>
            <a:normAutofit lnSpcReduction="10000"/>
          </a:bodyPr>
          <a:lstStyle/>
          <a:p>
            <a:r>
              <a:rPr lang="en-US" dirty="0" smtClean="0"/>
              <a:t>A monad acts in so far as it knows what it is doing. It is passive in so far as it doesn’t. (Think of when you walk deliberately versus when you move because someone unexpectedly collides with you.)</a:t>
            </a:r>
          </a:p>
          <a:p>
            <a:r>
              <a:rPr lang="en-US" dirty="0" smtClean="0"/>
              <a:t>Monads can only influence another through God’s intervention. God keeps the actions and passions of monads properly </a:t>
            </a:r>
            <a:r>
              <a:rPr lang="en-US" dirty="0" smtClean="0"/>
              <a:t>adjusted. </a:t>
            </a:r>
            <a:r>
              <a:rPr lang="en-US" dirty="0" smtClean="0"/>
              <a:t>(The Pre-established Harmony.)</a:t>
            </a:r>
          </a:p>
        </p:txBody>
      </p:sp>
    </p:spTree>
    <p:extLst>
      <p:ext uri="{BB962C8B-B14F-4D97-AF65-F5344CB8AC3E}">
        <p14:creationId xmlns:p14="http://schemas.microsoft.com/office/powerpoint/2010/main" val="161208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Since there are infinitely many possible worlds, of which only one can exist, there must be a sufficient reason for God’s choice as to which to create.</a:t>
            </a:r>
          </a:p>
          <a:p>
            <a:r>
              <a:rPr lang="en-US" dirty="0" smtClean="0"/>
              <a:t>This can only be found in that world’s degree of perfection. God chooses the best of all possible worlds.</a:t>
            </a:r>
          </a:p>
          <a:p>
            <a:r>
              <a:rPr lang="en-US" dirty="0" smtClean="0"/>
              <a:t>All things are interconnected, so that each substance expresses the entire Universe. But it does so from it’s unique perspective or point of view.</a:t>
            </a:r>
          </a:p>
          <a:p>
            <a:r>
              <a:rPr lang="en-US" dirty="0" smtClean="0"/>
              <a:t>The Universe is interconnected so as to allow for as much variety as is compatible with the greatest order.</a:t>
            </a:r>
            <a:endParaRPr lang="en-US" dirty="0"/>
          </a:p>
        </p:txBody>
      </p:sp>
    </p:spTree>
    <p:extLst>
      <p:ext uri="{BB962C8B-B14F-4D97-AF65-F5344CB8AC3E}">
        <p14:creationId xmlns:p14="http://schemas.microsoft.com/office/powerpoint/2010/main" val="2477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Living World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Though all monads represent the entire Universe, they are limited in the clarity with which they do so: i.e. in their “knowledge.”</a:t>
            </a:r>
          </a:p>
          <a:p>
            <a:r>
              <a:rPr lang="en-US" dirty="0" smtClean="0"/>
              <a:t>The world is a </a:t>
            </a:r>
            <a:r>
              <a:rPr lang="en-US" i="1" dirty="0" smtClean="0"/>
              <a:t>plenum</a:t>
            </a:r>
            <a:r>
              <a:rPr lang="en-US" dirty="0" smtClean="0"/>
              <a:t>. Everything that happens has some effect, however small, on everything else.</a:t>
            </a:r>
          </a:p>
          <a:p>
            <a:r>
              <a:rPr lang="en-US" dirty="0" smtClean="0"/>
              <a:t>A living being has a dominant monad or soul, which most clearly represents its body.</a:t>
            </a:r>
          </a:p>
          <a:p>
            <a:r>
              <a:rPr lang="en-US" dirty="0" smtClean="0"/>
              <a:t>But even bare monads have their inner principles of change.</a:t>
            </a:r>
          </a:p>
          <a:p>
            <a:r>
              <a:rPr lang="en-US" dirty="0" smtClean="0"/>
              <a:t>There is nothing sterile or dead anywhere in the Universe. (We will find this sentiment in Berkeley.)</a:t>
            </a:r>
            <a:endParaRPr lang="en-US" dirty="0"/>
          </a:p>
        </p:txBody>
      </p:sp>
    </p:spTree>
    <p:extLst>
      <p:ext uri="{BB962C8B-B14F-4D97-AF65-F5344CB8AC3E}">
        <p14:creationId xmlns:p14="http://schemas.microsoft.com/office/powerpoint/2010/main" val="216779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and Body</a:t>
            </a:r>
            <a:endParaRPr lang="en-US" dirty="0"/>
          </a:p>
        </p:txBody>
      </p:sp>
      <p:sp>
        <p:nvSpPr>
          <p:cNvPr id="3" name="Content Placeholder 2"/>
          <p:cNvSpPr>
            <a:spLocks noGrp="1"/>
          </p:cNvSpPr>
          <p:nvPr>
            <p:ph idx="1"/>
          </p:nvPr>
        </p:nvSpPr>
        <p:spPr/>
        <p:txBody>
          <a:bodyPr>
            <a:normAutofit fontScale="85000" lnSpcReduction="20000"/>
          </a:bodyPr>
          <a:lstStyle/>
          <a:p>
            <a:r>
              <a:rPr lang="en-US" sz="3100" dirty="0" smtClean="0"/>
              <a:t>The PEH solves the problem of mind-body interaction. Minds and bodies act according to their own laws. The PEH keeps them in sync.</a:t>
            </a:r>
          </a:p>
          <a:p>
            <a:r>
              <a:rPr lang="en-US" sz="3100" dirty="0" smtClean="0"/>
              <a:t>Souls (minds) act according to final causes (purposes). Bodies act according to efficient causes. (Scientific laws.)</a:t>
            </a:r>
          </a:p>
          <a:p>
            <a:r>
              <a:rPr lang="en-US" sz="3100" dirty="0" smtClean="0"/>
              <a:t>Descartes thought that souls could change the direction of motions without affecting their quantity. He didn’t know about conservation of direction. (Velocity as a vector quantity.)</a:t>
            </a:r>
          </a:p>
          <a:p>
            <a:r>
              <a:rPr lang="en-US" sz="3100" dirty="0" smtClean="0"/>
              <a:t>Bodies acts as if there were no souls; souls as if there were no bodies; and both act as if they influenced each other.</a:t>
            </a:r>
          </a:p>
        </p:txBody>
      </p:sp>
    </p:spTree>
    <p:extLst>
      <p:ext uri="{BB962C8B-B14F-4D97-AF65-F5344CB8AC3E}">
        <p14:creationId xmlns:p14="http://schemas.microsoft.com/office/powerpoint/2010/main" val="186640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City of God</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ordinary souls (the lower types of Monad) minds are not only mirrors of the Universe but mirrors of Divinity.</a:t>
            </a:r>
          </a:p>
          <a:p>
            <a:r>
              <a:rPr lang="en-US" dirty="0" smtClean="0"/>
              <a:t>This allows God to stand in a personal </a:t>
            </a:r>
            <a:r>
              <a:rPr lang="en-US" dirty="0" smtClean="0"/>
              <a:t>relationship </a:t>
            </a:r>
            <a:r>
              <a:rPr lang="en-US" dirty="0" smtClean="0"/>
              <a:t>to minds: that of a prince to his subjects or a father to his children.</a:t>
            </a:r>
          </a:p>
          <a:p>
            <a:r>
              <a:rPr lang="en-US" dirty="0" smtClean="0"/>
              <a:t>The collection of all minds makes up the City of God: a moral world within the natural world.</a:t>
            </a:r>
          </a:p>
          <a:p>
            <a:endParaRPr lang="en-US" dirty="0"/>
          </a:p>
        </p:txBody>
      </p:sp>
    </p:spTree>
    <p:extLst>
      <p:ext uri="{BB962C8B-B14F-4D97-AF65-F5344CB8AC3E}">
        <p14:creationId xmlns:p14="http://schemas.microsoft.com/office/powerpoint/2010/main" val="398208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and Grace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addition to the harmony of efficient and final causes, there is the harmony between the physical kingdom of nature and the moral kingdom of grace: i.e. between God considered as the architect of the mechanism of the Universe and as the ruler of the city of minds</a:t>
            </a:r>
          </a:p>
          <a:p>
            <a:r>
              <a:rPr lang="en-US" dirty="0" smtClean="0"/>
              <a:t>Thus this globe must from time to time be destroyed and restored through natural means for the punishment of some and the reward of others.</a:t>
            </a:r>
          </a:p>
          <a:p>
            <a:r>
              <a:rPr lang="en-US" dirty="0" smtClean="0"/>
              <a:t>No bad action goes unpunished and no good deed unrewarded. </a:t>
            </a:r>
            <a:r>
              <a:rPr lang="en-US" smtClean="0"/>
              <a:t>To </a:t>
            </a:r>
            <a:r>
              <a:rPr lang="en-US" dirty="0" smtClean="0"/>
              <a:t>be wise </a:t>
            </a:r>
            <a:r>
              <a:rPr lang="en-US" smtClean="0"/>
              <a:t>and </a:t>
            </a:r>
            <a:r>
              <a:rPr lang="en-US" smtClean="0"/>
              <a:t>virtuous, </a:t>
            </a:r>
            <a:r>
              <a:rPr lang="en-US" dirty="0" smtClean="0"/>
              <a:t>we must work for all that appears in conformity with what we take to be God’s will, and yet rest content with whatever happens.</a:t>
            </a:r>
          </a:p>
          <a:p>
            <a:r>
              <a:rPr lang="en-US" dirty="0" smtClean="0"/>
              <a:t>This is the best of all possible worlds.</a:t>
            </a:r>
            <a:endParaRPr lang="en-US" dirty="0"/>
          </a:p>
        </p:txBody>
      </p:sp>
    </p:spTree>
    <p:extLst>
      <p:ext uri="{BB962C8B-B14F-4D97-AF65-F5344CB8AC3E}">
        <p14:creationId xmlns:p14="http://schemas.microsoft.com/office/powerpoint/2010/main" val="108641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Leibniz’s atomism</a:t>
            </a:r>
            <a:endParaRPr lang="en-US" dirty="0"/>
          </a:p>
        </p:txBody>
      </p:sp>
      <p:sp>
        <p:nvSpPr>
          <p:cNvPr id="3" name="Content Placeholder 2"/>
          <p:cNvSpPr>
            <a:spLocks noGrp="1"/>
          </p:cNvSpPr>
          <p:nvPr>
            <p:ph idx="1"/>
          </p:nvPr>
        </p:nvSpPr>
        <p:spPr/>
        <p:txBody>
          <a:bodyPr>
            <a:normAutofit lnSpcReduction="10000"/>
          </a:bodyPr>
          <a:lstStyle/>
          <a:p>
            <a:r>
              <a:rPr lang="en-US" dirty="0" smtClean="0"/>
              <a:t>A monad is a simple substance, i.e. a substance without parts.</a:t>
            </a:r>
          </a:p>
          <a:p>
            <a:r>
              <a:rPr lang="en-US" dirty="0" smtClean="0"/>
              <a:t>Since there are composites (things with parts), there must be simple substances.</a:t>
            </a:r>
          </a:p>
          <a:p>
            <a:r>
              <a:rPr lang="en-US" dirty="0" smtClean="0"/>
              <a:t>Composite things can come to be and pass away, as their constituent parts come together or scatter.</a:t>
            </a:r>
          </a:p>
          <a:p>
            <a:r>
              <a:rPr lang="en-US" dirty="0" smtClean="0"/>
              <a:t>Having no parts, substances can only begin by creation and end by annihilation.</a:t>
            </a:r>
          </a:p>
        </p:txBody>
      </p:sp>
    </p:spTree>
    <p:extLst>
      <p:ext uri="{BB962C8B-B14F-4D97-AF65-F5344CB8AC3E}">
        <p14:creationId xmlns:p14="http://schemas.microsoft.com/office/powerpoint/2010/main" val="20826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Composite things can undergo internal change through the rearrangement of their parts.</a:t>
            </a:r>
          </a:p>
          <a:p>
            <a:r>
              <a:rPr lang="en-US" dirty="0" smtClean="0"/>
              <a:t>Obviously, monads can’t change this way.  They have no windows through which new properties could get in.</a:t>
            </a:r>
          </a:p>
          <a:p>
            <a:r>
              <a:rPr lang="en-US" dirty="0" smtClean="0"/>
              <a:t>They must have properties or they would not be distinct things.</a:t>
            </a:r>
          </a:p>
          <a:p>
            <a:r>
              <a:rPr lang="en-US" dirty="0" smtClean="0"/>
              <a:t>Indeed, every monad must different from every other monad. (Here Leibniz assumes the principle of the Identity of </a:t>
            </a:r>
            <a:r>
              <a:rPr lang="en-US" dirty="0" err="1" smtClean="0"/>
              <a:t>Indiscernibles</a:t>
            </a:r>
            <a:r>
              <a:rPr lang="en-US" dirty="0" smtClean="0"/>
              <a:t>.</a:t>
            </a:r>
            <a:r>
              <a:rPr lang="en-US" dirty="0" smtClean="0"/>
              <a:t>)</a:t>
            </a:r>
            <a:endParaRPr lang="en-US" dirty="0"/>
          </a:p>
        </p:txBody>
      </p:sp>
    </p:spTree>
    <p:extLst>
      <p:ext uri="{BB962C8B-B14F-4D97-AF65-F5344CB8AC3E}">
        <p14:creationId xmlns:p14="http://schemas.microsoft.com/office/powerpoint/2010/main" val="385194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 and </a:t>
            </a:r>
            <a:r>
              <a:rPr lang="en-US" dirty="0" err="1" smtClean="0"/>
              <a:t>Appetition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monads, change can only result from some internal principle. (Again, cf. Aristotle on “nature”.)</a:t>
            </a:r>
          </a:p>
          <a:p>
            <a:r>
              <a:rPr lang="en-US" dirty="0" smtClean="0"/>
              <a:t>Since there must be diversity in detail (monads must have many properties), change for monads involves diversity in unity.</a:t>
            </a:r>
          </a:p>
          <a:p>
            <a:r>
              <a:rPr lang="en-US" dirty="0" smtClean="0"/>
              <a:t>The unity of consciousness is a paradigm of such unity in diversity, which can thus be called “perception”.</a:t>
            </a:r>
          </a:p>
          <a:p>
            <a:r>
              <a:rPr lang="en-US" dirty="0" smtClean="0"/>
              <a:t>Perception, in this sense, must not be confused with consciousness or apperception</a:t>
            </a:r>
          </a:p>
          <a:p>
            <a:r>
              <a:rPr lang="en-US" dirty="0" smtClean="0"/>
              <a:t>A monad’s internal principle principle is analogous to striving and can thus be called </a:t>
            </a:r>
            <a:r>
              <a:rPr lang="en-US" dirty="0" err="1" smtClean="0"/>
              <a:t>appetition</a:t>
            </a:r>
            <a:r>
              <a:rPr lang="en-US" dirty="0" smtClean="0"/>
              <a:t>.</a:t>
            </a:r>
          </a:p>
          <a:p>
            <a:endParaRPr lang="en-US" dirty="0"/>
          </a:p>
        </p:txBody>
      </p:sp>
    </p:spTree>
    <p:extLst>
      <p:ext uri="{BB962C8B-B14F-4D97-AF65-F5344CB8AC3E}">
        <p14:creationId xmlns:p14="http://schemas.microsoft.com/office/powerpoint/2010/main" val="147218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Mechanism</a:t>
            </a:r>
            <a:endParaRPr lang="en-US" dirty="0"/>
          </a:p>
        </p:txBody>
      </p:sp>
      <p:sp>
        <p:nvSpPr>
          <p:cNvPr id="3" name="Content Placeholder 2"/>
          <p:cNvSpPr>
            <a:spLocks noGrp="1"/>
          </p:cNvSpPr>
          <p:nvPr>
            <p:ph idx="1"/>
          </p:nvPr>
        </p:nvSpPr>
        <p:spPr/>
        <p:txBody>
          <a:bodyPr>
            <a:normAutofit fontScale="92500"/>
          </a:bodyPr>
          <a:lstStyle/>
          <a:p>
            <a:r>
              <a:rPr lang="en-US" dirty="0" smtClean="0"/>
              <a:t>We ourselves are conscious of this kind of unity in diversity. We are aware of many things are once.</a:t>
            </a:r>
          </a:p>
          <a:p>
            <a:r>
              <a:rPr lang="en-US" dirty="0" smtClean="0"/>
              <a:t>This perception cannot be explained on mechanical principles.</a:t>
            </a:r>
          </a:p>
          <a:p>
            <a:r>
              <a:rPr lang="en-US" dirty="0" smtClean="0"/>
              <a:t>Imagine a machine whose structure makes it think and enlarge it so that we  could go inside, as into a factory. We should never find anything to explain what it was thinking or feeling.</a:t>
            </a:r>
            <a:endParaRPr lang="en-US" dirty="0"/>
          </a:p>
        </p:txBody>
      </p:sp>
    </p:spTree>
    <p:extLst>
      <p:ext uri="{BB962C8B-B14F-4D97-AF65-F5344CB8AC3E}">
        <p14:creationId xmlns:p14="http://schemas.microsoft.com/office/powerpoint/2010/main" val="149517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Grades of Monads</a:t>
            </a:r>
            <a:endParaRPr lang="en-US" dirty="0"/>
          </a:p>
        </p:txBody>
      </p:sp>
      <p:sp>
        <p:nvSpPr>
          <p:cNvPr id="3" name="Content Placeholder 2"/>
          <p:cNvSpPr>
            <a:spLocks noGrp="1"/>
          </p:cNvSpPr>
          <p:nvPr>
            <p:ph idx="1"/>
          </p:nvPr>
        </p:nvSpPr>
        <p:spPr/>
        <p:txBody>
          <a:bodyPr/>
          <a:lstStyle/>
          <a:p>
            <a:r>
              <a:rPr lang="en-US" dirty="0" smtClean="0"/>
              <a:t>Monads are “incorporeal automata”.</a:t>
            </a:r>
          </a:p>
          <a:p>
            <a:r>
              <a:rPr lang="en-US" dirty="0" smtClean="0"/>
              <a:t>There are three grades of (created) Monad</a:t>
            </a:r>
          </a:p>
          <a:p>
            <a:pPr marL="914400" lvl="1" indent="-514350">
              <a:buAutoNum type="arabicPeriod"/>
            </a:pPr>
            <a:r>
              <a:rPr lang="en-US" dirty="0" smtClean="0"/>
              <a:t>Bare monads have unconscious perception and blind </a:t>
            </a:r>
            <a:r>
              <a:rPr lang="en-US" dirty="0" err="1" smtClean="0"/>
              <a:t>appetition</a:t>
            </a:r>
            <a:r>
              <a:rPr lang="en-US" dirty="0" smtClean="0"/>
              <a:t>. They change without any awareness of what they are up to.</a:t>
            </a:r>
          </a:p>
          <a:p>
            <a:pPr marL="914400" lvl="1" indent="-514350">
              <a:buAutoNum type="arabicPeriod"/>
            </a:pPr>
            <a:r>
              <a:rPr lang="en-US" dirty="0" smtClean="0"/>
              <a:t>Animal souls have perception and memory and so adjust their actions to their circumstances.</a:t>
            </a:r>
          </a:p>
          <a:p>
            <a:pPr marL="914400" lvl="1" indent="-514350">
              <a:buAutoNum type="arabicPeriod"/>
            </a:pPr>
            <a:r>
              <a:rPr lang="en-US" dirty="0" smtClean="0"/>
              <a:t>Rational souls have Reason, thus </a:t>
            </a:r>
            <a:r>
              <a:rPr lang="en-US" smtClean="0"/>
              <a:t>genuine understanding.</a:t>
            </a:r>
            <a:endParaRPr lang="en-US" dirty="0" smtClean="0"/>
          </a:p>
        </p:txBody>
      </p:sp>
    </p:spTree>
    <p:extLst>
      <p:ext uri="{BB962C8B-B14F-4D97-AF65-F5344CB8AC3E}">
        <p14:creationId xmlns:p14="http://schemas.microsoft.com/office/powerpoint/2010/main" val="38110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 and Reason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have heightened perception to enable them to cope with their environments.</a:t>
            </a:r>
          </a:p>
          <a:p>
            <a:r>
              <a:rPr lang="en-US" dirty="0" smtClean="0"/>
              <a:t>Memory provides a kind of “sequence in souls” that imitates reason but must be distinguished from it. Leibniz is thinking of habit, or what we would call “conditioning”.</a:t>
            </a:r>
          </a:p>
          <a:p>
            <a:r>
              <a:rPr lang="en-US" dirty="0" smtClean="0"/>
              <a:t>We act like this three quarters of the time: as “empirics” who practice without theory. We expect the day to dawn tomorrow because it always has. (Remember this when you read Hume.)</a:t>
            </a:r>
            <a:endParaRPr lang="en-US" dirty="0"/>
          </a:p>
        </p:txBody>
      </p:sp>
    </p:spTree>
    <p:extLst>
      <p:ext uri="{BB962C8B-B14F-4D97-AF65-F5344CB8AC3E}">
        <p14:creationId xmlns:p14="http://schemas.microsoft.com/office/powerpoint/2010/main" val="358208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Reason</a:t>
            </a:r>
            <a:endParaRPr lang="en-US" dirty="0"/>
          </a:p>
        </p:txBody>
      </p:sp>
      <p:sp>
        <p:nvSpPr>
          <p:cNvPr id="3" name="Content Placeholder 2"/>
          <p:cNvSpPr>
            <a:spLocks noGrp="1"/>
          </p:cNvSpPr>
          <p:nvPr>
            <p:ph idx="1"/>
          </p:nvPr>
        </p:nvSpPr>
        <p:spPr/>
        <p:txBody>
          <a:bodyPr>
            <a:normAutofit lnSpcReduction="10000"/>
          </a:bodyPr>
          <a:lstStyle/>
          <a:p>
            <a:r>
              <a:rPr lang="en-US" dirty="0" smtClean="0"/>
              <a:t>We are distinguished from simple animals by our capacity to grasp eternal and necessary truths. (</a:t>
            </a:r>
            <a:r>
              <a:rPr lang="en-US" dirty="0" smtClean="0"/>
              <a:t>Leibniz pretty </a:t>
            </a:r>
            <a:r>
              <a:rPr lang="en-US" dirty="0" smtClean="0"/>
              <a:t>much follows Aristotle’s doctrine of the three kinds of “soul”.)</a:t>
            </a:r>
          </a:p>
          <a:p>
            <a:r>
              <a:rPr lang="en-US" dirty="0" smtClean="0"/>
              <a:t>Through knowledge of necessary truths and abstraction from particulars, we can rise to reflective acts. We can think about the “I”, substances and composites, </a:t>
            </a:r>
            <a:r>
              <a:rPr lang="en-US" dirty="0" err="1" smtClean="0"/>
              <a:t>etc</a:t>
            </a:r>
            <a:r>
              <a:rPr lang="en-US" dirty="0" smtClean="0"/>
              <a:t>: metaphysical ideas.</a:t>
            </a:r>
            <a:endParaRPr lang="en-US" dirty="0"/>
          </a:p>
        </p:txBody>
      </p:sp>
    </p:spTree>
    <p:extLst>
      <p:ext uri="{BB962C8B-B14F-4D97-AF65-F5344CB8AC3E}">
        <p14:creationId xmlns:p14="http://schemas.microsoft.com/office/powerpoint/2010/main" val="283495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 of Reason</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principles of Reason: the Principle of Contradiction and the Principle of Sufficient Reason.</a:t>
            </a:r>
          </a:p>
          <a:p>
            <a:r>
              <a:rPr lang="en-US" dirty="0" smtClean="0"/>
              <a:t>There are also two kinds of truths: truths of reasoning and truths of fact.</a:t>
            </a:r>
          </a:p>
          <a:p>
            <a:r>
              <a:rPr lang="en-US" dirty="0" smtClean="0"/>
              <a:t>Truths of reasoning are necessary: their opposite is impossible. Truths of fact are contingent: their opposite is possible (involves no contradiction).</a:t>
            </a:r>
          </a:p>
          <a:p>
            <a:endParaRPr lang="en-US" dirty="0" smtClean="0"/>
          </a:p>
          <a:p>
            <a:endParaRPr lang="en-US" dirty="0"/>
          </a:p>
          <a:p>
            <a:pPr marL="400050" lvl="1" indent="0">
              <a:buNone/>
            </a:pPr>
            <a:endParaRPr lang="en-US" dirty="0" smtClean="0"/>
          </a:p>
        </p:txBody>
      </p:sp>
    </p:spTree>
    <p:extLst>
      <p:ext uri="{BB962C8B-B14F-4D97-AF65-F5344CB8AC3E}">
        <p14:creationId xmlns:p14="http://schemas.microsoft.com/office/powerpoint/2010/main" val="2184723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1400</Words>
  <Application>Microsoft Macintosh PowerPoint</Application>
  <PresentationFormat>On-screen Show (4:3)</PresentationFormat>
  <Paragraphs>78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Leibniz 3</vt:lpstr>
      <vt:lpstr>Leibniz’s atomism</vt:lpstr>
      <vt:lpstr>Change</vt:lpstr>
      <vt:lpstr>Perception and Appetition</vt:lpstr>
      <vt:lpstr>Against Mechanism</vt:lpstr>
      <vt:lpstr>Three Grades of Monads</vt:lpstr>
      <vt:lpstr>Habit and Reason</vt:lpstr>
      <vt:lpstr>True Reason</vt:lpstr>
      <vt:lpstr>The Principles of Reason</vt:lpstr>
      <vt:lpstr>The Grounds of Truth</vt:lpstr>
      <vt:lpstr>God</vt:lpstr>
      <vt:lpstr>Activity and Passivity</vt:lpstr>
      <vt:lpstr>The Best</vt:lpstr>
      <vt:lpstr>The Living World</vt:lpstr>
      <vt:lpstr>Mind and Body</vt:lpstr>
      <vt:lpstr>The City of God</vt:lpstr>
      <vt:lpstr>Nature and Grace</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Leibniz 3</dc:title>
  <dc:creator>Michael Williams</dc:creator>
  <cp:lastModifiedBy>Michael  Williams</cp:lastModifiedBy>
  <cp:revision>15</cp:revision>
  <dcterms:created xsi:type="dcterms:W3CDTF">2015-03-01T22:22:02Z</dcterms:created>
  <dcterms:modified xsi:type="dcterms:W3CDTF">2017-03-08T14:53:09Z</dcterms:modified>
</cp:coreProperties>
</file>