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77" r:id="rId4"/>
    <p:sldId id="258" r:id="rId5"/>
    <p:sldId id="259" r:id="rId6"/>
    <p:sldId id="282" r:id="rId7"/>
    <p:sldId id="260" r:id="rId8"/>
    <p:sldId id="278" r:id="rId9"/>
    <p:sldId id="261" r:id="rId10"/>
    <p:sldId id="262" r:id="rId11"/>
    <p:sldId id="269" r:id="rId12"/>
    <p:sldId id="263" r:id="rId13"/>
    <p:sldId id="279" r:id="rId14"/>
    <p:sldId id="270" r:id="rId15"/>
    <p:sldId id="264" r:id="rId16"/>
    <p:sldId id="271" r:id="rId17"/>
    <p:sldId id="265" r:id="rId18"/>
    <p:sldId id="273" r:id="rId19"/>
    <p:sldId id="272" r:id="rId20"/>
    <p:sldId id="267" r:id="rId21"/>
    <p:sldId id="268" r:id="rId22"/>
    <p:sldId id="280" r:id="rId23"/>
    <p:sldId id="266" r:id="rId24"/>
    <p:sldId id="275" r:id="rId25"/>
    <p:sldId id="276" r:id="rId26"/>
    <p:sldId id="27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9" autoAdjust="0"/>
    <p:restoredTop sz="94660"/>
  </p:normalViewPr>
  <p:slideViewPr>
    <p:cSldViewPr snapToGrid="0" snapToObjects="1">
      <p:cViewPr varScale="1">
        <p:scale>
          <a:sx n="103" d="100"/>
          <a:sy n="103" d="100"/>
        </p:scale>
        <p:origin x="-19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40854-A732-7B4A-B29D-43D96AEFE4D4}" type="datetimeFigureOut">
              <a:rPr lang="en-US" smtClean="0"/>
              <a:pPr/>
              <a:t>3/15/17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654CA3-4CFE-B141-B75D-39A98431A289}" type="slidenum">
              <a:rPr lang="en-US" smtClean="0"/>
              <a:pPr/>
              <a:t>‹#›</a:t>
            </a:fld>
            <a:endParaRPr lang="en-US"/>
          </a:p>
        </p:txBody>
      </p:sp>
    </p:spTree>
    <p:extLst>
      <p:ext uri="{BB962C8B-B14F-4D97-AF65-F5344CB8AC3E}">
        <p14:creationId xmlns:p14="http://schemas.microsoft.com/office/powerpoint/2010/main" val="210811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654CA3-4CFE-B141-B75D-39A98431A28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8AAFE-604F-A341-9765-A6B95D8BDB64}"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8AAFE-604F-A341-9765-A6B95D8BDB64}"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8AAFE-604F-A341-9765-A6B95D8BDB64}"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8AAFE-604F-A341-9765-A6B95D8BDB64}"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8AAFE-604F-A341-9765-A6B95D8BDB64}" type="datetimeFigureOut">
              <a:rPr lang="en-US" smtClean="0"/>
              <a:pPr/>
              <a:t>3/15/17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8AAFE-604F-A341-9765-A6B95D8BDB64}"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8AAFE-604F-A341-9765-A6B95D8BDB64}" type="datetimeFigureOut">
              <a:rPr lang="en-US" smtClean="0"/>
              <a:pPr/>
              <a:t>3/15/17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8AAFE-604F-A341-9765-A6B95D8BDB64}" type="datetimeFigureOut">
              <a:rPr lang="en-US" smtClean="0"/>
              <a:pPr/>
              <a:t>3/15/17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8AAFE-604F-A341-9765-A6B95D8BDB64}" type="datetimeFigureOut">
              <a:rPr lang="en-US" smtClean="0"/>
              <a:pPr/>
              <a:t>3/15/17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8AAFE-604F-A341-9765-A6B95D8BDB64}"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8AAFE-604F-A341-9765-A6B95D8BDB64}" type="datetimeFigureOut">
              <a:rPr lang="en-US" smtClean="0"/>
              <a:pPr/>
              <a:t>3/15/17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8EBE-A0BE-DA43-A615-9CDFC273C8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8AAFE-604F-A341-9765-A6B95D8BDB64}" type="datetimeFigureOut">
              <a:rPr lang="en-US" smtClean="0"/>
              <a:pPr/>
              <a:t>3/15/17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D8EBE-A0BE-DA43-A615-9CDFC273C8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Locke 1</a:t>
            </a:r>
            <a:endParaRPr lang="en-US" dirty="0"/>
          </a:p>
        </p:txBody>
      </p:sp>
      <p:sp>
        <p:nvSpPr>
          <p:cNvPr id="3" name="Subtitle 2"/>
          <p:cNvSpPr>
            <a:spLocks noGrp="1"/>
          </p:cNvSpPr>
          <p:nvPr>
            <p:ph type="subTitle" idx="1"/>
          </p:nvPr>
        </p:nvSpPr>
        <p:spPr/>
        <p:txBody>
          <a:bodyPr/>
          <a:lstStyle/>
          <a:p>
            <a:r>
              <a:rPr lang="en-US" dirty="0" smtClean="0"/>
              <a:t>Experience and the Origin of Ideas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Bk. </a:t>
            </a:r>
            <a:r>
              <a:rPr lang="en-US" dirty="0" smtClean="0"/>
              <a:t>II deals with how we come by our multifarious ideas.  </a:t>
            </a:r>
            <a:r>
              <a:rPr lang="en-US" dirty="0"/>
              <a:t>Like </a:t>
            </a:r>
            <a:r>
              <a:rPr lang="en-US" dirty="0" smtClean="0"/>
              <a:t>Descartes, Locke </a:t>
            </a:r>
            <a:r>
              <a:rPr lang="en-US" dirty="0"/>
              <a:t>makes “ideas” a very</a:t>
            </a:r>
            <a:r>
              <a:rPr lang="en-US" dirty="0" smtClean="0"/>
              <a:t> wide-ranging category</a:t>
            </a:r>
            <a:r>
              <a:rPr lang="en-US" dirty="0"/>
              <a:t>.  It includes both particular sensations (an experience of seeing something white) and the concept of whiteness: a representation of the general property. (</a:t>
            </a:r>
            <a:r>
              <a:rPr lang="en-US" dirty="0" smtClean="0"/>
              <a:t>Locke is not terminologically scrupulous. He </a:t>
            </a:r>
            <a:r>
              <a:rPr lang="en-US" dirty="0"/>
              <a:t>is even capable of not distinguishing the concept from the property itself.</a:t>
            </a:r>
            <a:r>
              <a:rPr lang="en-US" dirty="0" smtClean="0"/>
              <a:t>) </a:t>
            </a:r>
          </a:p>
          <a:p>
            <a:r>
              <a:rPr lang="en-US" dirty="0" smtClean="0"/>
              <a:t>In Book II, Locke </a:t>
            </a:r>
            <a:r>
              <a:rPr lang="en-US" dirty="0"/>
              <a:t>is principally concerned with “ideas” as </a:t>
            </a:r>
            <a:r>
              <a:rPr lang="en-US" b="1" dirty="0"/>
              <a:t>concepts</a:t>
            </a:r>
            <a:r>
              <a:rPr lang="en-US" dirty="0"/>
              <a:t>: the mental analogue of linguistic </a:t>
            </a:r>
            <a:r>
              <a:rPr lang="en-US" b="1" dirty="0"/>
              <a:t>terms</a:t>
            </a:r>
            <a:r>
              <a:rPr lang="en-US" dirty="0"/>
              <a:t> (“man”, “gold,” “the Tower of London,” etc.  </a:t>
            </a:r>
            <a:r>
              <a:rPr lang="en-US" u="sng" dirty="0"/>
              <a:t>Propositions</a:t>
            </a:r>
            <a:r>
              <a:rPr lang="en-US" dirty="0"/>
              <a:t> (the mental analogue of complete </a:t>
            </a:r>
            <a:r>
              <a:rPr lang="en-US" b="1" dirty="0" smtClean="0"/>
              <a:t>sentences </a:t>
            </a:r>
            <a:r>
              <a:rPr lang="en-US" dirty="0" smtClean="0"/>
              <a:t>or statements, which alone </a:t>
            </a:r>
            <a:r>
              <a:rPr lang="en-US" dirty="0"/>
              <a:t>can be true or false) will be considered in Book IV</a:t>
            </a:r>
            <a:r>
              <a:rPr lang="en-US" dirty="0" smtClean="0"/>
              <a:t>. </a:t>
            </a:r>
            <a:endParaRPr lang="en-US" dirty="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Sources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Locke </a:t>
            </a:r>
            <a:r>
              <a:rPr lang="en-US" dirty="0"/>
              <a:t>identifies two sources of ideas</a:t>
            </a:r>
            <a:r>
              <a:rPr lang="en-US" dirty="0" smtClean="0"/>
              <a:t>.</a:t>
            </a:r>
          </a:p>
          <a:p>
            <a:r>
              <a:rPr lang="en-US" b="1" dirty="0" smtClean="0"/>
              <a:t>Sensation</a:t>
            </a:r>
            <a:r>
              <a:rPr lang="en-US" dirty="0" smtClean="0"/>
              <a:t> </a:t>
            </a:r>
            <a:r>
              <a:rPr lang="en-US" dirty="0"/>
              <a:t>(perceptual experience) arises through interaction with external objects and produces ideas of their properties (color, shape, taste etc.</a:t>
            </a:r>
            <a:r>
              <a:rPr lang="en-US" dirty="0" smtClean="0"/>
              <a:t>)</a:t>
            </a:r>
          </a:p>
          <a:p>
            <a:r>
              <a:rPr lang="en-US" b="1" dirty="0" smtClean="0"/>
              <a:t>Reflection</a:t>
            </a:r>
            <a:r>
              <a:rPr lang="en-US" dirty="0" smtClean="0"/>
              <a:t> </a:t>
            </a:r>
            <a:r>
              <a:rPr lang="en-US" dirty="0"/>
              <a:t>(introspective self-awareness) acquaints us with our own mental states and operations (including emotions)</a:t>
            </a:r>
            <a:r>
              <a:rPr lang="en-US" dirty="0" smtClean="0"/>
              <a:t>.</a:t>
            </a:r>
          </a:p>
          <a:p>
            <a:r>
              <a:rPr lang="en-US" dirty="0"/>
              <a:t>Ideas of sensation just come to </a:t>
            </a:r>
            <a:r>
              <a:rPr lang="en-US" dirty="0" smtClean="0"/>
              <a:t>us. Ideas </a:t>
            </a:r>
            <a:r>
              <a:rPr lang="en-US" dirty="0"/>
              <a:t>of reflection </a:t>
            </a:r>
            <a:r>
              <a:rPr lang="en-US" dirty="0" smtClean="0"/>
              <a:t>need </a:t>
            </a:r>
            <a:r>
              <a:rPr lang="en-US" dirty="0"/>
              <a:t>special </a:t>
            </a:r>
            <a:r>
              <a:rPr lang="en-US" dirty="0" smtClean="0"/>
              <a:t>attention and so come later.  </a:t>
            </a:r>
            <a:endParaRPr lang="en-US" dirty="0"/>
          </a:p>
        </p:txBody>
      </p:sp>
    </p:spTree>
    <p:extLst>
      <p:ext uri="{BB962C8B-B14F-4D97-AF65-F5344CB8AC3E}">
        <p14:creationId xmlns:p14="http://schemas.microsoft.com/office/powerpoint/2010/main" val="6058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and Qualities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Locke </a:t>
            </a:r>
            <a:r>
              <a:rPr lang="en-US" dirty="0"/>
              <a:t>‘</a:t>
            </a:r>
            <a:r>
              <a:rPr lang="en-US" dirty="0" err="1"/>
              <a:t>s</a:t>
            </a:r>
            <a:r>
              <a:rPr lang="en-US" dirty="0"/>
              <a:t> paradigm of an idea of sensation is </a:t>
            </a:r>
            <a:r>
              <a:rPr lang="en-US" b="1" dirty="0"/>
              <a:t>an experience of a fully determinate, sensible quality</a:t>
            </a:r>
            <a:r>
              <a:rPr lang="en-US" dirty="0"/>
              <a:t>: e.g. as when we see a particular shade of red. Such ideas can’t be decomposed into anything more </a:t>
            </a:r>
            <a:r>
              <a:rPr lang="en-US" dirty="0" smtClean="0"/>
              <a:t>primitive.</a:t>
            </a:r>
          </a:p>
          <a:p>
            <a:r>
              <a:rPr lang="en-US" dirty="0"/>
              <a:t>Properties in </a:t>
            </a:r>
            <a:r>
              <a:rPr lang="en-US" dirty="0" smtClean="0"/>
              <a:t>objects </a:t>
            </a:r>
            <a:r>
              <a:rPr lang="en-US" dirty="0"/>
              <a:t>may be “blended”: but awareness is discriminative. Color and solidity are experienced as distinct qualities. They can’t be confused</a:t>
            </a:r>
            <a:r>
              <a:rPr lang="en-US" dirty="0" smtClean="0"/>
              <a:t>.</a:t>
            </a:r>
          </a:p>
          <a:p>
            <a:r>
              <a:rPr lang="en-US" dirty="0" smtClean="0"/>
              <a:t>Nor can they be </a:t>
            </a:r>
            <a:r>
              <a:rPr lang="en-US" dirty="0"/>
              <a:t>invented. The only way to </a:t>
            </a:r>
            <a:r>
              <a:rPr lang="en-US" dirty="0" smtClean="0"/>
              <a:t>know what is meant by </a:t>
            </a:r>
            <a:r>
              <a:rPr lang="en-US" dirty="0"/>
              <a:t>the taste of sugar is to taste </a:t>
            </a:r>
            <a:r>
              <a:rPr lang="en-US" dirty="0" smtClean="0"/>
              <a:t>some sugar.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and Imagination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more simple ideas (simple sensations) than we have names for (e.g. particular shades of red).</a:t>
            </a:r>
          </a:p>
          <a:p>
            <a:r>
              <a:rPr lang="en-US" dirty="0" smtClean="0"/>
              <a:t>Locke’s </a:t>
            </a:r>
            <a:r>
              <a:rPr lang="en-US" dirty="0"/>
              <a:t>conception of concepts ties all concepts to what Descartes would call “imagination”: mental </a:t>
            </a:r>
            <a:r>
              <a:rPr lang="en-US" dirty="0" smtClean="0"/>
              <a:t>picturing.</a:t>
            </a:r>
          </a:p>
          <a:p>
            <a:r>
              <a:rPr lang="en-US" dirty="0" smtClean="0"/>
              <a:t>Locke </a:t>
            </a:r>
            <a:r>
              <a:rPr lang="en-US" dirty="0"/>
              <a:t>has a lot of difficulty dealing with things that can be </a:t>
            </a:r>
            <a:r>
              <a:rPr lang="en-US" dirty="0" smtClean="0"/>
              <a:t>conceived (thought of) </a:t>
            </a:r>
            <a:r>
              <a:rPr lang="en-US" dirty="0"/>
              <a:t>but not (in any obvious way) pictured. </a:t>
            </a:r>
            <a:r>
              <a:rPr lang="en-US" dirty="0" smtClean="0"/>
              <a:t>As we shall see, he </a:t>
            </a:r>
            <a:r>
              <a:rPr lang="en-US" dirty="0"/>
              <a:t>is not </a:t>
            </a:r>
            <a:r>
              <a:rPr lang="en-US" dirty="0" smtClean="0"/>
              <a:t>alone.</a:t>
            </a:r>
            <a:endParaRPr lang="en-US" dirty="0"/>
          </a:p>
          <a:p>
            <a:endParaRPr lang="en-US" dirty="0"/>
          </a:p>
        </p:txBody>
      </p:sp>
    </p:spTree>
    <p:extLst>
      <p:ext uri="{BB962C8B-B14F-4D97-AF65-F5344CB8AC3E}">
        <p14:creationId xmlns:p14="http://schemas.microsoft.com/office/powerpoint/2010/main" val="116471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Metaphysical Ideas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Descartes insists that “</a:t>
            </a:r>
            <a:r>
              <a:rPr lang="en-US" dirty="0"/>
              <a:t>metaphysical” ideas (existence, unity</a:t>
            </a:r>
            <a:r>
              <a:rPr lang="en-US" dirty="0" smtClean="0"/>
              <a:t>, the self, the general idea of “body”) must be innate because they are involved in all thought. (Recall the piece of wax.)</a:t>
            </a:r>
          </a:p>
          <a:p>
            <a:r>
              <a:rPr lang="en-US" dirty="0" smtClean="0"/>
              <a:t>Locke denies this. There is nothing special about such ideas: their </a:t>
            </a:r>
            <a:r>
              <a:rPr lang="en-US" dirty="0"/>
              <a:t>origin lies in experience.  If someone claims not to understand such things, he must be taught by example. (Compare </a:t>
            </a:r>
            <a:r>
              <a:rPr lang="en-US" b="1" dirty="0"/>
              <a:t>discursive</a:t>
            </a:r>
            <a:r>
              <a:rPr lang="en-US" dirty="0"/>
              <a:t> and </a:t>
            </a:r>
            <a:r>
              <a:rPr lang="en-US" b="1" dirty="0"/>
              <a:t>ostensive</a:t>
            </a:r>
            <a:r>
              <a:rPr lang="en-US" dirty="0"/>
              <a:t> definition.</a:t>
            </a:r>
            <a:r>
              <a:rPr lang="en-US" dirty="0" smtClean="0"/>
              <a:t>)</a:t>
            </a:r>
          </a:p>
          <a:p>
            <a:r>
              <a:rPr lang="en-US" dirty="0"/>
              <a:t>Example: the idea of solidity or impenetrability—the fundamental idea of matter in the corpuscular-mechanical conception—is derived from touch</a:t>
            </a:r>
            <a:r>
              <a:rPr lang="en-US" dirty="0" smtClean="0"/>
              <a:t>.</a:t>
            </a:r>
          </a:p>
          <a:p>
            <a:endParaRPr lang="en-US" dirty="0"/>
          </a:p>
          <a:p>
            <a:endParaRPr lang="en-US" dirty="0"/>
          </a:p>
        </p:txBody>
      </p:sp>
    </p:spTree>
    <p:extLst>
      <p:ext uri="{BB962C8B-B14F-4D97-AF65-F5344CB8AC3E}">
        <p14:creationId xmlns:p14="http://schemas.microsoft.com/office/powerpoint/2010/main" val="341309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Locke’s investigation of the </a:t>
            </a:r>
            <a:r>
              <a:rPr lang="en-US" b="1" dirty="0"/>
              <a:t>limits of human knowledge </a:t>
            </a:r>
            <a:r>
              <a:rPr lang="en-US" dirty="0"/>
              <a:t>is founded on</a:t>
            </a:r>
            <a:r>
              <a:rPr lang="en-US" dirty="0" smtClean="0"/>
              <a:t> this </a:t>
            </a:r>
            <a:r>
              <a:rPr lang="en-US" dirty="0"/>
              <a:t>investigation of </a:t>
            </a:r>
            <a:r>
              <a:rPr lang="en-US" b="1" dirty="0"/>
              <a:t>the origins of our ideas </a:t>
            </a:r>
            <a:r>
              <a:rPr lang="en-US" dirty="0"/>
              <a:t>(as concepts)</a:t>
            </a:r>
            <a:r>
              <a:rPr lang="en-US" dirty="0" smtClean="0"/>
              <a:t>.</a:t>
            </a:r>
          </a:p>
          <a:p>
            <a:r>
              <a:rPr lang="en-US" dirty="0" smtClean="0"/>
              <a:t>Problem: to </a:t>
            </a:r>
            <a:r>
              <a:rPr lang="en-US" dirty="0"/>
              <a:t>set limits, wouldn’t we have to see both sides of the fence, talking intelligibly about what we can’t conceive (which is by definition impossible)</a:t>
            </a:r>
            <a:r>
              <a:rPr lang="en-US" dirty="0" smtClean="0"/>
              <a:t>?</a:t>
            </a:r>
          </a:p>
          <a:p>
            <a:r>
              <a:rPr lang="en-US" b="1" dirty="0" smtClean="0"/>
              <a:t>Locke’s </a:t>
            </a:r>
            <a:r>
              <a:rPr lang="en-US" b="1" dirty="0"/>
              <a:t>key idea</a:t>
            </a:r>
            <a:r>
              <a:rPr lang="en-US" dirty="0"/>
              <a:t>. Everything we can conceive (represent), thus everything we can even potentially know, is limited by our representational capacities: i.e. by the ideas we can generate by putting our </a:t>
            </a:r>
            <a:r>
              <a:rPr lang="en-US" dirty="0" smtClean="0"/>
              <a:t>mental capacities to work </a:t>
            </a:r>
            <a:r>
              <a:rPr lang="en-US" dirty="0"/>
              <a:t>on our store of simple ideas</a:t>
            </a: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and Complex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 start </a:t>
            </a:r>
            <a:r>
              <a:rPr lang="en-US" dirty="0"/>
              <a:t>by fixing a range of “</a:t>
            </a:r>
            <a:r>
              <a:rPr lang="en-US" i="1" dirty="0"/>
              <a:t>simple</a:t>
            </a:r>
            <a:r>
              <a:rPr lang="en-US" dirty="0"/>
              <a:t>” ideas. (Locke calls them “uncompounded appearances.”</a:t>
            </a:r>
            <a:r>
              <a:rPr lang="en-US" dirty="0" smtClean="0"/>
              <a:t>)</a:t>
            </a:r>
          </a:p>
          <a:p>
            <a:r>
              <a:rPr lang="en-US" dirty="0" smtClean="0"/>
              <a:t>Then determine the </a:t>
            </a:r>
            <a:r>
              <a:rPr lang="en-US" dirty="0"/>
              <a:t>operations that the mind can perform on these basic materials—discerning, compounding, abstracting--to produce </a:t>
            </a:r>
            <a:r>
              <a:rPr lang="en-US" i="1" dirty="0"/>
              <a:t>complex</a:t>
            </a:r>
            <a:r>
              <a:rPr lang="en-US" dirty="0"/>
              <a:t> ideas.</a:t>
            </a:r>
          </a:p>
          <a:p>
            <a:r>
              <a:rPr lang="en-US" dirty="0" smtClean="0"/>
              <a:t>Think </a:t>
            </a:r>
            <a:r>
              <a:rPr lang="en-US" dirty="0"/>
              <a:t>of a child’s erector set: there are certain basic components, and certain ways of putting them together: everything you can make with an erector set has to be a primitive component, or put together out of such components by repeated applications of one of other permitted joining technique. See 1.7.10.</a:t>
            </a:r>
            <a:r>
              <a:rPr lang="en-US" dirty="0" smtClean="0"/>
              <a:t>)</a:t>
            </a:r>
          </a:p>
          <a:p>
            <a:r>
              <a:rPr lang="en-US" dirty="0" smtClean="0"/>
              <a:t>Hey </a:t>
            </a:r>
            <a:r>
              <a:rPr lang="en-US" dirty="0"/>
              <a:t>presto! Limits fixed </a:t>
            </a:r>
            <a:r>
              <a:rPr lang="en-US" i="1" dirty="0"/>
              <a:t>from the inside</a:t>
            </a:r>
            <a:r>
              <a:rPr lang="en-US" dirty="0"/>
              <a:t>.</a:t>
            </a:r>
          </a:p>
          <a:p>
            <a:endParaRPr lang="en-US" dirty="0"/>
          </a:p>
        </p:txBody>
      </p:sp>
    </p:spTree>
    <p:extLst>
      <p:ext uri="{BB962C8B-B14F-4D97-AF65-F5344CB8AC3E}">
        <p14:creationId xmlns:p14="http://schemas.microsoft.com/office/powerpoint/2010/main" val="2628921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and Secondary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Important chapter: II.8.  </a:t>
            </a:r>
            <a:r>
              <a:rPr lang="en-US" dirty="0" smtClean="0"/>
              <a:t>Locke </a:t>
            </a:r>
            <a:r>
              <a:rPr lang="en-US" dirty="0"/>
              <a:t>introduces the distinction between primary and secondary qualities. (This distinction goes back to the Greek atomists. In the modern period, it had already been adumbrated by Galileo, Descartes and Boyle. It remains a topic of lively debate.</a:t>
            </a:r>
            <a:r>
              <a:rPr lang="en-US" dirty="0" smtClean="0"/>
              <a:t>)</a:t>
            </a:r>
          </a:p>
          <a:p>
            <a:r>
              <a:rPr lang="en-US" dirty="0" smtClean="0"/>
              <a:t>The </a:t>
            </a:r>
            <a:r>
              <a:rPr lang="en-US" dirty="0"/>
              <a:t>primary qualities of bodies are their fundamental physical properties (according to the corpuscular-mechanical theory): solidity, extension, figure (i.e. shape), motion or rest, and number.  Notice how many commonsensical properties of bodies aren’t on the list: color, for example</a:t>
            </a:r>
            <a:r>
              <a:rPr lang="en-US" dirty="0" smtClean="0"/>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Primary qualities are “inseparable” from bodies, by which Locke seems to mean “not eliminable by mechanical operations” (the grain of wheat). [Question: how good is this argument?]</a:t>
            </a:r>
          </a:p>
          <a:p>
            <a:r>
              <a:rPr lang="en-US" dirty="0"/>
              <a:t>Bodies produce sensations of e.g. red or warmth in just the way that they produce sensations of painfulness or sickness (the fire and the tainted manna)</a:t>
            </a:r>
            <a:r>
              <a:rPr lang="en-US" dirty="0" smtClean="0"/>
              <a:t>.</a:t>
            </a:r>
          </a:p>
          <a:p>
            <a:r>
              <a:rPr lang="en-US" dirty="0"/>
              <a:t>T</a:t>
            </a:r>
            <a:r>
              <a:rPr lang="en-US" dirty="0" smtClean="0"/>
              <a:t>he </a:t>
            </a:r>
            <a:r>
              <a:rPr lang="en-US" dirty="0"/>
              <a:t>sensation of warmth becomes painful as our hand approaches the fire. But nobody thinks that the fire is hurting. </a:t>
            </a:r>
            <a:r>
              <a:rPr lang="en-US" dirty="0" smtClean="0"/>
              <a:t>How </a:t>
            </a:r>
            <a:r>
              <a:rPr lang="en-US" dirty="0"/>
              <a:t>we experience objects with respect to the secondary qualities is </a:t>
            </a:r>
            <a:r>
              <a:rPr lang="en-US" b="1" dirty="0"/>
              <a:t>perceiver-dependent</a:t>
            </a:r>
            <a:r>
              <a:rPr lang="en-US" b="1" dirty="0" smtClean="0"/>
              <a:t>.</a:t>
            </a:r>
          </a:p>
          <a:p>
            <a:r>
              <a:rPr lang="en-US" dirty="0" smtClean="0"/>
              <a:t>These arguments </a:t>
            </a:r>
            <a:r>
              <a:rPr lang="en-US" dirty="0"/>
              <a:t>r</a:t>
            </a:r>
            <a:r>
              <a:rPr lang="en-US" dirty="0" smtClean="0"/>
              <a:t>eflect Locke’s commitment to the </a:t>
            </a:r>
            <a:r>
              <a:rPr lang="en-US" dirty="0"/>
              <a:t>corpuscular-</a:t>
            </a:r>
            <a:r>
              <a:rPr lang="en-US" dirty="0" smtClean="0"/>
              <a:t>mechanical conception of matter.</a:t>
            </a:r>
            <a:endParaRPr lang="en-US" b="1" dirty="0"/>
          </a:p>
          <a:p>
            <a:endParaRPr lang="en-US" dirty="0"/>
          </a:p>
        </p:txBody>
      </p:sp>
    </p:spTree>
    <p:extLst>
      <p:ext uri="{BB962C8B-B14F-4D97-AF65-F5344CB8AC3E}">
        <p14:creationId xmlns:p14="http://schemas.microsoft.com/office/powerpoint/2010/main" val="282194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Secondary Qualities are Powers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Ideas of primary qualities resemble the qualities </a:t>
            </a:r>
            <a:r>
              <a:rPr lang="en-US" dirty="0"/>
              <a:t>of </a:t>
            </a:r>
            <a:r>
              <a:rPr lang="en-US" dirty="0" smtClean="0"/>
              <a:t>objects. E.g. our ideas of shape correspond to the shapes of things in the world.</a:t>
            </a:r>
          </a:p>
          <a:p>
            <a:r>
              <a:rPr lang="en-US" dirty="0" smtClean="0"/>
              <a:t>By contrast, ideas of secondary </a:t>
            </a:r>
            <a:r>
              <a:rPr lang="en-US" dirty="0"/>
              <a:t>qualities </a:t>
            </a:r>
            <a:r>
              <a:rPr lang="en-US" dirty="0" smtClean="0"/>
              <a:t>do not resemble their </a:t>
            </a:r>
            <a:r>
              <a:rPr lang="en-US" dirty="0"/>
              <a:t>counterparts in the </a:t>
            </a:r>
            <a:r>
              <a:rPr lang="en-US" dirty="0" smtClean="0"/>
              <a:t>objects. In themselves, material objects contain </a:t>
            </a:r>
            <a:r>
              <a:rPr lang="en-US" i="1" dirty="0" smtClean="0"/>
              <a:t>nothing like </a:t>
            </a:r>
            <a:r>
              <a:rPr lang="en-US" dirty="0" smtClean="0"/>
              <a:t>color as we experience it.</a:t>
            </a:r>
          </a:p>
          <a:p>
            <a:r>
              <a:rPr lang="en-US" dirty="0" smtClean="0"/>
              <a:t>In </a:t>
            </a:r>
            <a:r>
              <a:rPr lang="en-US" dirty="0"/>
              <a:t>the objects, secondary qualities are </a:t>
            </a:r>
            <a:r>
              <a:rPr lang="en-US" b="1" dirty="0"/>
              <a:t>powers to produce characteristic sensations </a:t>
            </a:r>
            <a:r>
              <a:rPr lang="en-US" dirty="0"/>
              <a:t>(experiences) in appropriately constituted perceivers</a:t>
            </a:r>
            <a:r>
              <a:rPr lang="en-US" dirty="0" smtClean="0"/>
              <a:t>. These powers depend on the primary qualities of the micro-constituents of the objects</a:t>
            </a:r>
            <a:endParaRPr lang="en-US" dirty="0"/>
          </a:p>
          <a:p>
            <a:r>
              <a:rPr lang="en-US" dirty="0"/>
              <a:t>Locke isn’t bothered by whether or not this kind of psycho-physical production is “intelligible”: it happens, and that is enough for him.</a:t>
            </a:r>
          </a:p>
          <a:p>
            <a:endParaRPr lang="en-US" dirty="0"/>
          </a:p>
        </p:txBody>
      </p:sp>
    </p:spTree>
    <p:extLst>
      <p:ext uri="{BB962C8B-B14F-4D97-AF65-F5344CB8AC3E}">
        <p14:creationId xmlns:p14="http://schemas.microsoft.com/office/powerpoint/2010/main" val="298712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Locke (1632-1704) is one of the most influential thinkers with respect to the eighteenth century Enlightenment.  He lived through turbulent </a:t>
            </a:r>
            <a:r>
              <a:rPr lang="en-US" dirty="0"/>
              <a:t>times: the English Revolution (1642-51); the Commonwealth (1649-53/1659-60); the Protectorate (1653-</a:t>
            </a:r>
            <a:r>
              <a:rPr lang="en-US" dirty="0" smtClean="0"/>
              <a:t>60)</a:t>
            </a:r>
            <a:r>
              <a:rPr lang="en-US" dirty="0"/>
              <a:t>; the Restoration; and the Glorious Revolution (1688).</a:t>
            </a:r>
            <a:r>
              <a:rPr lang="en-US" dirty="0" smtClean="0"/>
              <a:t> He is a major figure in the history of thought political thought.</a:t>
            </a:r>
          </a:p>
          <a:p>
            <a:r>
              <a:rPr lang="en-US" dirty="0" smtClean="0"/>
              <a:t>Locke is much concerned (perhaps ultimately </a:t>
            </a:r>
            <a:r>
              <a:rPr lang="en-US" i="1" dirty="0" smtClean="0"/>
              <a:t>most</a:t>
            </a:r>
            <a:r>
              <a:rPr lang="en-US" dirty="0" smtClean="0"/>
              <a:t> concerned) with political and religious matters. In the seventeenth century, politics and religion are inseparable. Locke’s concern with religion is more political than theological: how to reconcile confessional diversity (the legacy of the Reformation) with political cohesion and civil peace.</a:t>
            </a:r>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Perception and Retention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most fundamental power of the mind, and first idea of reflection, is </a:t>
            </a:r>
            <a:r>
              <a:rPr lang="en-US" b="1" dirty="0" smtClean="0"/>
              <a:t>perception</a:t>
            </a:r>
            <a:r>
              <a:rPr lang="en-US" dirty="0" smtClean="0"/>
              <a:t>. Perception is passive: the reception of an impression. Everyone knows what conscious awareness (of an impression) is simply by virtue of being conscious.</a:t>
            </a:r>
          </a:p>
          <a:p>
            <a:r>
              <a:rPr lang="en-US" dirty="0" smtClean="0"/>
              <a:t>Without our noticing, our impressions may be changed by our judgments.</a:t>
            </a:r>
          </a:p>
          <a:p>
            <a:r>
              <a:rPr lang="en-US" dirty="0" err="1" smtClean="0"/>
              <a:t>Molyneux’s</a:t>
            </a:r>
            <a:r>
              <a:rPr lang="en-US" dirty="0" smtClean="0"/>
              <a:t> problem. We can experience shapes through sight and touch. Consider a man blind from birth, who derived his ideas of a globe and of a cube from touch: if his sight were restored, could he (without further experience) visually distinguish a globe from a cube? </a:t>
            </a:r>
            <a:r>
              <a:rPr lang="en-US" dirty="0" err="1" smtClean="0"/>
              <a:t>Molyneux</a:t>
            </a:r>
            <a:r>
              <a:rPr lang="en-US" dirty="0" smtClean="0"/>
              <a:t> thinks not, and Locke agrees.</a:t>
            </a:r>
          </a:p>
          <a:p>
            <a:r>
              <a:rPr lang="en-US" dirty="0" smtClean="0"/>
              <a:t>Perception distinguishes animals from inferior beings.</a:t>
            </a:r>
          </a:p>
          <a:p>
            <a:r>
              <a:rPr lang="en-US" dirty="0" smtClean="0"/>
              <a:t>The next power of the mind is </a:t>
            </a:r>
            <a:r>
              <a:rPr lang="en-US" b="1" dirty="0" smtClean="0"/>
              <a:t>retention</a:t>
            </a:r>
            <a:r>
              <a:rPr lang="en-US" dirty="0" smtClean="0"/>
              <a:t>. It takes two forms: contemplation (maintaining an idea in one’s awareness) and memory (the power to revive an idea).</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Simple to Complex</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Discerning is the power to distinguish the various ideas that pass through our minds from one another. Without it, there would be little or no knowledge.</a:t>
            </a:r>
          </a:p>
          <a:p>
            <a:r>
              <a:rPr lang="en-US" dirty="0" smtClean="0"/>
              <a:t>Comparing is the ability to discern how ideas differ in certain respects. It is important in the development of ideas of relations.</a:t>
            </a:r>
          </a:p>
          <a:p>
            <a:r>
              <a:rPr lang="en-US" dirty="0" smtClean="0"/>
              <a:t>As discerning allows us to distinguish the various simple ideas combined in our impressions, the power of compounding allows us to recombine to produce new complex ideas. (Recall Descartes on imagination.)</a:t>
            </a:r>
          </a:p>
          <a:p>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and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As ideas become fixed, they can be associated with names: sounds and scribbles.  This is the basis of Locke’s theory of language.</a:t>
            </a:r>
          </a:p>
          <a:p>
            <a:r>
              <a:rPr lang="en-US" dirty="0"/>
              <a:t>Abstracting is the power whereby ideas taken from particular things become generalized representatives of kinds. More on this shortly.</a:t>
            </a:r>
          </a:p>
          <a:p>
            <a:r>
              <a:rPr lang="en-US" dirty="0"/>
              <a:t>Sensation and reflection are the only channels by which knowledge enters the understanding</a:t>
            </a:r>
            <a:r>
              <a:rPr lang="en-US" dirty="0" smtClean="0"/>
              <a:t>.</a:t>
            </a:r>
          </a:p>
          <a:p>
            <a:r>
              <a:rPr lang="en-US" dirty="0" smtClean="0"/>
              <a:t>Note</a:t>
            </a:r>
            <a:r>
              <a:rPr lang="en-US" dirty="0"/>
              <a:t>: Locke is still primarily concerned with </a:t>
            </a:r>
            <a:r>
              <a:rPr lang="en-US" i="1" dirty="0" smtClean="0"/>
              <a:t>knowledge </a:t>
            </a:r>
            <a:r>
              <a:rPr lang="en-US" dirty="0" smtClean="0"/>
              <a:t>[representation] </a:t>
            </a:r>
            <a:r>
              <a:rPr lang="en-US" i="1" dirty="0"/>
              <a:t>of x </a:t>
            </a:r>
            <a:r>
              <a:rPr lang="en-US" dirty="0"/>
              <a:t>(concepts) rather than </a:t>
            </a:r>
            <a:r>
              <a:rPr lang="en-US" i="1" dirty="0"/>
              <a:t>knowledge that p </a:t>
            </a:r>
            <a:r>
              <a:rPr lang="en-US" dirty="0"/>
              <a:t>(grasping truths)</a:t>
            </a:r>
          </a:p>
        </p:txBody>
      </p:sp>
    </p:spTree>
    <p:extLst>
      <p:ext uri="{BB962C8B-B14F-4D97-AF65-F5344CB8AC3E}">
        <p14:creationId xmlns:p14="http://schemas.microsoft.com/office/powerpoint/2010/main" val="2843207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Complex versus </a:t>
            </a:r>
            <a:r>
              <a:rPr lang="en-US" dirty="0" err="1" smtClean="0"/>
              <a:t>Drrivative</a:t>
            </a:r>
            <a:endParaRPr lang="en-US" dirty="0"/>
          </a:p>
        </p:txBody>
      </p:sp>
      <p:sp>
        <p:nvSpPr>
          <p:cNvPr id="3" name="Content Placeholder 2"/>
          <p:cNvSpPr>
            <a:spLocks noGrp="1"/>
          </p:cNvSpPr>
          <p:nvPr>
            <p:ph idx="1"/>
          </p:nvPr>
        </p:nvSpPr>
        <p:spPr/>
        <p:txBody>
          <a:bodyPr>
            <a:normAutofit fontScale="85000" lnSpcReduction="20000"/>
          </a:bodyPr>
          <a:lstStyle/>
          <a:p>
            <a:r>
              <a:rPr lang="en-US" sz="4211" dirty="0" smtClean="0"/>
              <a:t>Complex ideas are the product of mental activity. There are three major </a:t>
            </a:r>
            <a:r>
              <a:rPr lang="en-US" sz="4211" b="1" dirty="0" smtClean="0"/>
              <a:t>active</a:t>
            </a:r>
            <a:r>
              <a:rPr lang="en-US" sz="4211" dirty="0" smtClean="0"/>
              <a:t> principles.</a:t>
            </a:r>
          </a:p>
          <a:p>
            <a:r>
              <a:rPr lang="en-US" sz="4211" dirty="0" smtClean="0"/>
              <a:t>The most straightforward is </a:t>
            </a:r>
            <a:r>
              <a:rPr lang="en-US" sz="4211" b="1" dirty="0" smtClean="0"/>
              <a:t>combining</a:t>
            </a:r>
            <a:r>
              <a:rPr lang="en-US" sz="4211" dirty="0" smtClean="0"/>
              <a:t>,</a:t>
            </a:r>
            <a:r>
              <a:rPr lang="en-US" sz="4211" b="1" dirty="0" smtClean="0"/>
              <a:t> </a:t>
            </a:r>
            <a:r>
              <a:rPr lang="en-US" sz="4211" dirty="0" smtClean="0"/>
              <a:t>which we have already dealt with</a:t>
            </a:r>
            <a:r>
              <a:rPr lang="en-US" sz="4211" b="1" dirty="0" smtClean="0"/>
              <a:t>.</a:t>
            </a:r>
            <a:endParaRPr lang="en-US" sz="4211" dirty="0" smtClean="0"/>
          </a:p>
          <a:p>
            <a:r>
              <a:rPr lang="en-US" sz="4211" dirty="0" smtClean="0"/>
              <a:t>Less straightforward is </a:t>
            </a:r>
            <a:r>
              <a:rPr lang="en-US" sz="4211" b="1" dirty="0" smtClean="0"/>
              <a:t>comparing</a:t>
            </a:r>
            <a:r>
              <a:rPr lang="en-US" sz="4211" dirty="0" smtClean="0"/>
              <a:t>, the source of all ideas of relations. Locke does not clearly distinguish an idea’s being </a:t>
            </a:r>
            <a:r>
              <a:rPr lang="en-US" sz="4211" b="1" dirty="0" smtClean="0"/>
              <a:t>derivative</a:t>
            </a:r>
            <a:r>
              <a:rPr lang="en-US" sz="4211" dirty="0" smtClean="0"/>
              <a:t> from its being </a:t>
            </a:r>
            <a:r>
              <a:rPr lang="en-US" sz="4211" b="1" dirty="0" smtClean="0"/>
              <a:t>complex</a:t>
            </a:r>
            <a:r>
              <a:rPr lang="en-US" sz="4211" dirty="0" smtClean="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Locke agrees with Aristotle and Descartes that the capacity for general knowledge distinguishes human beings from animals (”brutes”). But he sides with Aristotle with respect to the source of such knowledge: all ideas derive ultimately from experience. </a:t>
            </a:r>
            <a:r>
              <a:rPr lang="en-US" i="1" dirty="0" err="1" smtClean="0"/>
              <a:t>Nihil</a:t>
            </a:r>
            <a:r>
              <a:rPr lang="en-US" i="1" dirty="0" smtClean="0"/>
              <a:t> in </a:t>
            </a:r>
            <a:r>
              <a:rPr lang="en-US" i="1" dirty="0" err="1" smtClean="0"/>
              <a:t>intellectu</a:t>
            </a:r>
            <a:r>
              <a:rPr lang="en-US" i="1" dirty="0" smtClean="0"/>
              <a:t> nisi </a:t>
            </a:r>
            <a:r>
              <a:rPr lang="en-US" i="1" dirty="0" err="1" smtClean="0"/>
              <a:t>prius</a:t>
            </a:r>
            <a:r>
              <a:rPr lang="en-US" i="1" dirty="0" smtClean="0"/>
              <a:t> in </a:t>
            </a:r>
            <a:r>
              <a:rPr lang="en-US" i="1" dirty="0" err="1" smtClean="0"/>
              <a:t>sensu</a:t>
            </a:r>
            <a:r>
              <a:rPr lang="en-US" i="1" dirty="0" smtClean="0"/>
              <a:t>.</a:t>
            </a:r>
            <a:endParaRPr lang="en-US" dirty="0" smtClean="0"/>
          </a:p>
          <a:p>
            <a:r>
              <a:rPr lang="en-US" dirty="0" smtClean="0"/>
              <a:t>General knowledge requires general ideas.</a:t>
            </a:r>
          </a:p>
          <a:p>
            <a:r>
              <a:rPr lang="en-US" dirty="0"/>
              <a:t>The </a:t>
            </a:r>
            <a:r>
              <a:rPr lang="en-US" dirty="0" smtClean="0"/>
              <a:t>source of general ideas is </a:t>
            </a:r>
            <a:r>
              <a:rPr lang="en-US" b="1" dirty="0" smtClean="0"/>
              <a:t>abstracting</a:t>
            </a:r>
            <a:r>
              <a:rPr lang="en-US" dirty="0" smtClean="0"/>
              <a:t>: the ability to see common qualities of particular ideas.</a:t>
            </a:r>
          </a:p>
          <a:p>
            <a:r>
              <a:rPr lang="en-US" dirty="0" smtClean="0"/>
              <a:t>Thus we reach the </a:t>
            </a:r>
            <a:r>
              <a:rPr lang="en-US" dirty="0"/>
              <a:t>idea of </a:t>
            </a:r>
            <a:r>
              <a:rPr lang="en-US" dirty="0" err="1"/>
              <a:t>triangularity</a:t>
            </a:r>
            <a:r>
              <a:rPr lang="en-US" dirty="0"/>
              <a:t> (as opposed to an idea of a particular triangle, with a particular shape, size, color etc.</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384787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Locke fails distinguish two, perhaps three, different kinds of </a:t>
            </a:r>
            <a:r>
              <a:rPr lang="en-US" dirty="0" smtClean="0"/>
              <a:t>“general” ideas:</a:t>
            </a:r>
            <a:endParaRPr lang="en-US" dirty="0"/>
          </a:p>
          <a:p>
            <a:pPr marL="514350" indent="-514350">
              <a:buFont typeface="+mj-lt"/>
              <a:buAutoNum type="arabicPeriod"/>
            </a:pPr>
            <a:r>
              <a:rPr lang="en-US" dirty="0" smtClean="0"/>
              <a:t>ideas </a:t>
            </a:r>
            <a:r>
              <a:rPr lang="en-US" dirty="0"/>
              <a:t>of determinable as opposed to determinate properties (</a:t>
            </a:r>
            <a:r>
              <a:rPr lang="en-US" dirty="0" err="1"/>
              <a:t>coloured</a:t>
            </a:r>
            <a:r>
              <a:rPr lang="en-US" dirty="0"/>
              <a:t> </a:t>
            </a:r>
            <a:r>
              <a:rPr lang="en-US" dirty="0" err="1"/>
              <a:t>vs</a:t>
            </a:r>
            <a:r>
              <a:rPr lang="en-US" dirty="0"/>
              <a:t> red);</a:t>
            </a:r>
          </a:p>
          <a:p>
            <a:pPr marL="514350" indent="-514350">
              <a:buFont typeface="+mj-lt"/>
              <a:buAutoNum type="arabicPeriod"/>
            </a:pPr>
            <a:r>
              <a:rPr lang="en-US" dirty="0" smtClean="0"/>
              <a:t>ideas </a:t>
            </a:r>
            <a:r>
              <a:rPr lang="en-US" dirty="0"/>
              <a:t>of single properties </a:t>
            </a:r>
            <a:r>
              <a:rPr lang="en-US" dirty="0" smtClean="0"/>
              <a:t>separated </a:t>
            </a:r>
            <a:r>
              <a:rPr lang="en-US" dirty="0"/>
              <a:t>from ideas of properties that any </a:t>
            </a:r>
            <a:r>
              <a:rPr lang="en-US" dirty="0" err="1"/>
              <a:t>experienceable</a:t>
            </a:r>
            <a:r>
              <a:rPr lang="en-US" dirty="0"/>
              <a:t> instance would have to have (e.g. shape without size); and</a:t>
            </a:r>
          </a:p>
          <a:p>
            <a:pPr marL="514350" indent="-514350">
              <a:buFont typeface="+mj-lt"/>
              <a:buAutoNum type="arabicPeriod"/>
            </a:pPr>
            <a:r>
              <a:rPr lang="en-US" dirty="0" smtClean="0"/>
              <a:t>Ideas of common </a:t>
            </a:r>
            <a:r>
              <a:rPr lang="en-US" dirty="0"/>
              <a:t>determinable property-clusters (the idea of Man, as opposed to that of some individual man).</a:t>
            </a:r>
          </a:p>
          <a:p>
            <a:endParaRPr lang="en-US" dirty="0"/>
          </a:p>
        </p:txBody>
      </p:sp>
    </p:spTree>
    <p:extLst>
      <p:ext uri="{BB962C8B-B14F-4D97-AF65-F5344CB8AC3E}">
        <p14:creationId xmlns:p14="http://schemas.microsoft.com/office/powerpoint/2010/main" val="167980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and Capacities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t>
            </a:r>
            <a:r>
              <a:rPr lang="en-US" dirty="0"/>
              <a:t>we are to take note of similarities and differences (in comparing and abstracting) we must already have the requisite </a:t>
            </a:r>
            <a:r>
              <a:rPr lang="en-US" dirty="0" err="1"/>
              <a:t>recognitional</a:t>
            </a:r>
            <a:r>
              <a:rPr lang="en-US" dirty="0"/>
              <a:t> </a:t>
            </a:r>
            <a:r>
              <a:rPr lang="en-US" dirty="0" smtClean="0"/>
              <a:t>capacity (discerning). </a:t>
            </a:r>
            <a:r>
              <a:rPr lang="en-US" dirty="0"/>
              <a:t>In that case, don’t we already in some sense “have the idea” we are supposedly forming?</a:t>
            </a:r>
          </a:p>
          <a:p>
            <a:r>
              <a:rPr lang="en-US" dirty="0" smtClean="0"/>
              <a:t>Locke rejects innate </a:t>
            </a:r>
            <a:r>
              <a:rPr lang="en-US" i="1" dirty="0" smtClean="0"/>
              <a:t>ideas</a:t>
            </a:r>
            <a:r>
              <a:rPr lang="en-US" dirty="0" smtClean="0"/>
              <a:t>, but his account of “</a:t>
            </a:r>
            <a:r>
              <a:rPr lang="en-US" dirty="0"/>
              <a:t>ideas”, as conscious </a:t>
            </a:r>
            <a:r>
              <a:rPr lang="en-US" dirty="0" smtClean="0"/>
              <a:t>representations, appeals to </a:t>
            </a:r>
            <a:r>
              <a:rPr lang="en-US" i="1" dirty="0" smtClean="0"/>
              <a:t>innate mental capacities</a:t>
            </a:r>
            <a:r>
              <a:rPr lang="en-US" dirty="0" smtClean="0"/>
              <a:t>.</a:t>
            </a:r>
          </a:p>
          <a:p>
            <a:r>
              <a:rPr lang="en-US" dirty="0" smtClean="0"/>
              <a:t>However, this makes a difference. The material on which these capacities operate is provided by </a:t>
            </a:r>
            <a:r>
              <a:rPr lang="en-US" i="1" dirty="0" smtClean="0"/>
              <a:t>experience alone</a:t>
            </a:r>
            <a:r>
              <a:rPr lang="en-US" dirty="0" smtClean="0"/>
              <a:t>. </a:t>
            </a:r>
            <a:r>
              <a:rPr lang="en-US" smtClean="0"/>
              <a:t>Locke </a:t>
            </a:r>
            <a:r>
              <a:rPr lang="en-US" dirty="0" smtClean="0"/>
              <a:t>is a conceptual empiricist. He has no place for “pure” Reason.</a:t>
            </a:r>
            <a:endParaRPr lang="en-US" dirty="0"/>
          </a:p>
          <a:p>
            <a:endParaRPr lang="en-US" dirty="0"/>
          </a:p>
        </p:txBody>
      </p:sp>
    </p:spTree>
    <p:extLst>
      <p:ext uri="{BB962C8B-B14F-4D97-AF65-F5344CB8AC3E}">
        <p14:creationId xmlns:p14="http://schemas.microsoft.com/office/powerpoint/2010/main" val="22971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Politics, Metaphysics and Skepticism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Spinoza and Leibniz also have </a:t>
            </a:r>
            <a:r>
              <a:rPr lang="en-US" dirty="0"/>
              <a:t>political concerns </a:t>
            </a:r>
            <a:r>
              <a:rPr lang="en-US" dirty="0" smtClean="0"/>
              <a:t>too. They approach </a:t>
            </a:r>
            <a:r>
              <a:rPr lang="en-US" dirty="0"/>
              <a:t>them </a:t>
            </a:r>
            <a:r>
              <a:rPr lang="en-US" i="1" dirty="0"/>
              <a:t>via </a:t>
            </a:r>
            <a:r>
              <a:rPr lang="en-US" dirty="0" smtClean="0"/>
              <a:t>metaphysics, inquiry into the ultimate nature of Reality, which is closely linked with philosophical theology. .</a:t>
            </a:r>
          </a:p>
          <a:p>
            <a:r>
              <a:rPr lang="en-US" dirty="0" smtClean="0"/>
              <a:t>By </a:t>
            </a:r>
            <a:r>
              <a:rPr lang="en-US" dirty="0"/>
              <a:t>contrast, Locke’s philosophy contains a notable </a:t>
            </a:r>
            <a:r>
              <a:rPr lang="en-US" b="1" dirty="0"/>
              <a:t>strain of skepticism</a:t>
            </a:r>
            <a:r>
              <a:rPr lang="en-US" dirty="0"/>
              <a:t>, one aspect of which is a certain </a:t>
            </a:r>
            <a:r>
              <a:rPr lang="en-US" b="1" dirty="0"/>
              <a:t>skepticism about metaphysics</a:t>
            </a:r>
            <a:r>
              <a:rPr lang="en-US" dirty="0"/>
              <a:t> </a:t>
            </a:r>
            <a:r>
              <a:rPr lang="en-US" dirty="0" smtClean="0"/>
              <a:t>itself.</a:t>
            </a:r>
          </a:p>
          <a:p>
            <a:r>
              <a:rPr lang="en-US" dirty="0" smtClean="0"/>
              <a:t>Locke </a:t>
            </a:r>
            <a:r>
              <a:rPr lang="en-US" dirty="0"/>
              <a:t>is not guided by the Principle of Sufficient </a:t>
            </a:r>
            <a:r>
              <a:rPr lang="en-US" dirty="0" smtClean="0"/>
              <a:t>Reason. </a:t>
            </a:r>
            <a:r>
              <a:rPr lang="en-US" dirty="0"/>
              <a:t>W</a:t>
            </a:r>
            <a:r>
              <a:rPr lang="en-US" dirty="0" smtClean="0"/>
              <a:t>e </a:t>
            </a:r>
            <a:r>
              <a:rPr lang="en-US" dirty="0"/>
              <a:t>may have to reconcile ourselves to remaining ignorant with respect to various fundamental questions.</a:t>
            </a:r>
          </a:p>
          <a:p>
            <a:endParaRPr lang="en-US" dirty="0"/>
          </a:p>
        </p:txBody>
      </p:sp>
    </p:spTree>
    <p:extLst>
      <p:ext uri="{BB962C8B-B14F-4D97-AF65-F5344CB8AC3E}">
        <p14:creationId xmlns:p14="http://schemas.microsoft.com/office/powerpoint/2010/main" val="296663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Mechanical Philosophy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Locke qualified as a physician. In sharp contrast to Descartes, Spinoza, and Leibniz, Locke’s scientific background was in the emerging experimental movement, and in the “low” (i.e. not very theoretical) science of medicine rather than in the “high” (mathematical) sciences: astronomy and physics.</a:t>
            </a:r>
          </a:p>
          <a:p>
            <a:r>
              <a:rPr lang="en-US" dirty="0" smtClean="0"/>
              <a:t>Unlike Descartes, Locke does not feel any pressure to defend the mechanical conception of nature: rather, a commitment to the corpuscular-mechanical conception of the physical world (physical atomism) is part of the background to Locke’s thought. The mechanical philosophy is the only (serious) game in town. Locke does not appear to think that this scientific outlook needs a metaphysical foundation.</a:t>
            </a:r>
          </a:p>
          <a:p>
            <a:r>
              <a:rPr lang="en-US" dirty="0" smtClean="0"/>
              <a:t>Locke has a modest conception of philosophy: the philosopher is an “under-laborer” who clears away obstacles to the pursuit of knowledge. Scientists like Newton and Locke’s great friend Boyle are the craftsmen who take us forward.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Epistemological Turn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i="1" dirty="0" smtClean="0"/>
              <a:t>Essay</a:t>
            </a:r>
            <a:r>
              <a:rPr lang="en-US" dirty="0" smtClean="0"/>
              <a:t> was prompted by a debate in which the participants found themselves “at a stand.” (Historians believe that the debate was almost certainly about religious or theological matters.)</a:t>
            </a:r>
          </a:p>
          <a:p>
            <a:r>
              <a:rPr lang="en-US" dirty="0" smtClean="0"/>
              <a:t>The only way to make progress is to fix the </a:t>
            </a:r>
            <a:r>
              <a:rPr lang="en-US" dirty="0"/>
              <a:t>scope and limits of human </a:t>
            </a:r>
            <a:r>
              <a:rPr lang="en-US" dirty="0" smtClean="0"/>
              <a:t>understanding by inquiring </a:t>
            </a:r>
            <a:r>
              <a:rPr lang="en-US" dirty="0"/>
              <a:t>into “the original, certainty and extent of human knowledge, together with the grounds and degrees of belief, opinion and assent.</a:t>
            </a:r>
            <a:r>
              <a:rPr lang="en-US" dirty="0" smtClean="0"/>
              <a:t>”</a:t>
            </a:r>
          </a:p>
          <a:p>
            <a:r>
              <a:rPr lang="en-US" dirty="0"/>
              <a:t>In the </a:t>
            </a:r>
            <a:r>
              <a:rPr lang="en-US" i="1" dirty="0"/>
              <a:t>Essay</a:t>
            </a:r>
            <a:r>
              <a:rPr lang="en-US" dirty="0"/>
              <a:t>, Locke’s interests are </a:t>
            </a:r>
            <a:r>
              <a:rPr lang="en-US" b="1" dirty="0"/>
              <a:t>primarily</a:t>
            </a:r>
            <a:r>
              <a:rPr lang="en-US" dirty="0"/>
              <a:t> </a:t>
            </a:r>
            <a:r>
              <a:rPr lang="en-US" b="1" dirty="0"/>
              <a:t>epistemological. </a:t>
            </a:r>
            <a:r>
              <a:rPr lang="en-US"/>
              <a:t>Metaphysical issues are engaged, but as indicated often in a somewhat skeptical fashion.</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 and Faith</a:t>
            </a:r>
            <a:endParaRPr lang="en-US" dirty="0"/>
          </a:p>
        </p:txBody>
      </p:sp>
      <p:sp>
        <p:nvSpPr>
          <p:cNvPr id="3" name="Content Placeholder 2"/>
          <p:cNvSpPr>
            <a:spLocks noGrp="1"/>
          </p:cNvSpPr>
          <p:nvPr>
            <p:ph idx="1"/>
          </p:nvPr>
        </p:nvSpPr>
        <p:spPr/>
        <p:txBody>
          <a:bodyPr>
            <a:normAutofit fontScale="92500"/>
          </a:bodyPr>
          <a:lstStyle/>
          <a:p>
            <a:r>
              <a:rPr lang="en-US" dirty="0"/>
              <a:t>Locke will end up contrasting the domains of Reason and </a:t>
            </a:r>
            <a:r>
              <a:rPr lang="en-US" dirty="0" smtClean="0"/>
              <a:t>faith</a:t>
            </a:r>
          </a:p>
          <a:p>
            <a:r>
              <a:rPr lang="en-US" dirty="0" smtClean="0"/>
              <a:t>Contrary </a:t>
            </a:r>
            <a:r>
              <a:rPr lang="en-US" dirty="0"/>
              <a:t>to traditional teaching, Reason alone is a source of </a:t>
            </a:r>
            <a:r>
              <a:rPr lang="en-US" dirty="0" smtClean="0"/>
              <a:t>knowledge.</a:t>
            </a:r>
          </a:p>
          <a:p>
            <a:r>
              <a:rPr lang="en-US" dirty="0" smtClean="0"/>
              <a:t>Faith </a:t>
            </a:r>
            <a:r>
              <a:rPr lang="en-US" dirty="0"/>
              <a:t>(belief) takes over in matters where knowledge is not </a:t>
            </a:r>
            <a:r>
              <a:rPr lang="en-US" dirty="0" smtClean="0"/>
              <a:t>available.</a:t>
            </a:r>
          </a:p>
          <a:p>
            <a:r>
              <a:rPr lang="en-US" b="1" dirty="0" smtClean="0"/>
              <a:t>Faith </a:t>
            </a:r>
            <a:r>
              <a:rPr lang="en-US" b="1" dirty="0"/>
              <a:t>is aligned with opinion. </a:t>
            </a:r>
            <a:r>
              <a:rPr lang="en-US" dirty="0"/>
              <a:t>This is a momentous change. (Locke is not the sole instigator but he is one of the most influential.)</a:t>
            </a:r>
          </a:p>
          <a:p>
            <a:endParaRPr lang="en-US" dirty="0"/>
          </a:p>
        </p:txBody>
      </p:sp>
    </p:spTree>
    <p:extLst>
      <p:ext uri="{BB962C8B-B14F-4D97-AF65-F5344CB8AC3E}">
        <p14:creationId xmlns:p14="http://schemas.microsoft.com/office/powerpoint/2010/main" val="150195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Locke and Descartes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Locke </a:t>
            </a:r>
            <a:r>
              <a:rPr lang="en-US" b="1" dirty="0" smtClean="0"/>
              <a:t>eschews </a:t>
            </a:r>
            <a:r>
              <a:rPr lang="en-US" b="1" dirty="0" err="1"/>
              <a:t>Descartes’s</a:t>
            </a:r>
            <a:r>
              <a:rPr lang="en-US" b="1" dirty="0"/>
              <a:t> methodological skepticism</a:t>
            </a:r>
            <a:r>
              <a:rPr lang="en-US" dirty="0"/>
              <a:t>. As we shall see, he doesn’t take</a:t>
            </a:r>
            <a:r>
              <a:rPr lang="en-US" dirty="0" smtClean="0"/>
              <a:t> external </a:t>
            </a:r>
            <a:r>
              <a:rPr lang="en-US" dirty="0"/>
              <a:t>world skepticism seriously</a:t>
            </a:r>
            <a:r>
              <a:rPr lang="en-US" dirty="0" smtClean="0"/>
              <a:t>.)</a:t>
            </a:r>
          </a:p>
          <a:p>
            <a:r>
              <a:rPr lang="en-US" dirty="0" smtClean="0"/>
              <a:t>On </a:t>
            </a:r>
            <a:r>
              <a:rPr lang="en-US" dirty="0"/>
              <a:t>the other hand, </a:t>
            </a:r>
            <a:r>
              <a:rPr lang="en-US" dirty="0" smtClean="0"/>
              <a:t>Locke </a:t>
            </a:r>
            <a:r>
              <a:rPr lang="en-US" dirty="0"/>
              <a:t>takes over </a:t>
            </a:r>
            <a:r>
              <a:rPr lang="en-US" dirty="0" smtClean="0"/>
              <a:t>an </a:t>
            </a:r>
            <a:r>
              <a:rPr lang="en-US" dirty="0"/>
              <a:t>essentially Cartesian conception of mentality as involving “ideas” immediately present to consciousness and known with a special kind of </a:t>
            </a:r>
            <a:r>
              <a:rPr lang="en-US" dirty="0" smtClean="0"/>
              <a:t>certainty.</a:t>
            </a:r>
          </a:p>
          <a:p>
            <a:r>
              <a:rPr lang="en-US" dirty="0" smtClean="0"/>
              <a:t>Like Descartes, Locke </a:t>
            </a:r>
            <a:r>
              <a:rPr lang="en-US" dirty="0"/>
              <a:t>uses “idea” very broadly to cover whatever comes into the mind when someone thinks</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Locke follows a “</a:t>
            </a:r>
            <a:r>
              <a:rPr lang="en-US" b="1" dirty="0"/>
              <a:t>plain, historical method</a:t>
            </a:r>
            <a:r>
              <a:rPr lang="en-US" dirty="0"/>
              <a:t>.”  This is an old use of “historical”: he means that his method is empirical and developmental, rather than </a:t>
            </a:r>
            <a:r>
              <a:rPr lang="en-US" i="1" dirty="0"/>
              <a:t>a priori</a:t>
            </a:r>
            <a:r>
              <a:rPr lang="en-US" dirty="0"/>
              <a:t> and deductive (e.g. as in Spinoza’s “geometrical” method).  Locke inquires into what is, not what must be.</a:t>
            </a:r>
          </a:p>
          <a:p>
            <a:r>
              <a:rPr lang="en-US" dirty="0"/>
              <a:t>Locke’s method is psychological (rather than physical) and (relying on the Cartesian conception of mind) </a:t>
            </a:r>
            <a:r>
              <a:rPr lang="en-US" b="1" dirty="0" smtClean="0"/>
              <a:t>introspective</a:t>
            </a:r>
            <a:r>
              <a:rPr lang="en-US" dirty="0" smtClean="0"/>
              <a:t>.</a:t>
            </a:r>
          </a:p>
          <a:p>
            <a:r>
              <a:rPr lang="en-US" dirty="0" smtClean="0"/>
              <a:t>In </a:t>
            </a:r>
            <a:r>
              <a:rPr lang="en-US" dirty="0"/>
              <a:t>Locke, there is no clear distinction between epistemology and psychology. (Arguably, this distinction emerges only with Kant.)</a:t>
            </a:r>
          </a:p>
          <a:p>
            <a:endParaRPr lang="en-US" dirty="0"/>
          </a:p>
        </p:txBody>
      </p:sp>
    </p:spTree>
    <p:extLst>
      <p:ext uri="{BB962C8B-B14F-4D97-AF65-F5344CB8AC3E}">
        <p14:creationId xmlns:p14="http://schemas.microsoft.com/office/powerpoint/2010/main" val="149404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Against </a:t>
            </a:r>
            <a:r>
              <a:rPr lang="en-US" dirty="0" err="1" smtClean="0"/>
              <a:t>Innatism</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Bk. 1, </a:t>
            </a:r>
            <a:r>
              <a:rPr lang="en-US" dirty="0" smtClean="0"/>
              <a:t>Locke </a:t>
            </a:r>
            <a:r>
              <a:rPr lang="en-US" dirty="0"/>
              <a:t>repudiates Rationalist </a:t>
            </a:r>
            <a:r>
              <a:rPr lang="en-US" dirty="0" err="1"/>
              <a:t>innatism</a:t>
            </a:r>
            <a:r>
              <a:rPr lang="en-US" dirty="0"/>
              <a:t>.  There are </a:t>
            </a:r>
            <a:r>
              <a:rPr lang="en-US" b="1" dirty="0"/>
              <a:t>no innate ideas</a:t>
            </a:r>
            <a:r>
              <a:rPr lang="en-US" dirty="0"/>
              <a:t> and </a:t>
            </a:r>
            <a:r>
              <a:rPr lang="en-US" b="1" dirty="0"/>
              <a:t>no innate principles</a:t>
            </a:r>
            <a:r>
              <a:rPr lang="en-US" dirty="0"/>
              <a:t>, either speculative (theoretical) or practical (moral)</a:t>
            </a:r>
            <a:r>
              <a:rPr lang="en-US" dirty="0" smtClean="0"/>
              <a:t>. </a:t>
            </a:r>
          </a:p>
          <a:p>
            <a:r>
              <a:rPr lang="en-US" dirty="0" smtClean="0"/>
              <a:t>The main argument </a:t>
            </a:r>
            <a:r>
              <a:rPr lang="en-US" dirty="0"/>
              <a:t>for innate </a:t>
            </a:r>
            <a:r>
              <a:rPr lang="en-US" dirty="0" smtClean="0"/>
              <a:t>principles is </a:t>
            </a:r>
            <a:r>
              <a:rPr lang="en-US" dirty="0"/>
              <a:t>universal assent.  But most people have never even thought of the usual candidates.  Children and idiots are completely unaware of them. On the moral side, not everyone subscribes to general principles of justice</a:t>
            </a:r>
            <a:r>
              <a:rPr lang="en-US" dirty="0" smtClean="0"/>
              <a:t>. </a:t>
            </a:r>
          </a:p>
          <a:p>
            <a:r>
              <a:rPr lang="en-US" dirty="0" smtClean="0"/>
              <a:t>Take the proposition that there is no </a:t>
            </a:r>
            <a:r>
              <a:rPr lang="en-US" dirty="0"/>
              <a:t>idea of law without the idea of a lawmaker.</a:t>
            </a:r>
            <a:r>
              <a:rPr lang="en-US" dirty="0" smtClean="0"/>
              <a:t> Not even this has been universally accepted: after all, there </a:t>
            </a:r>
            <a:r>
              <a:rPr lang="en-US" dirty="0"/>
              <a:t>have been </a:t>
            </a:r>
            <a:r>
              <a:rPr lang="en-US" dirty="0" smtClean="0"/>
              <a:t>atheists (however misguided they may have been).</a:t>
            </a:r>
          </a:p>
          <a:p>
            <a:r>
              <a:rPr lang="en-US" dirty="0"/>
              <a:t>E</a:t>
            </a:r>
            <a:r>
              <a:rPr lang="en-US" dirty="0" smtClean="0"/>
              <a:t>ven </a:t>
            </a:r>
            <a:r>
              <a:rPr lang="en-US" dirty="0"/>
              <a:t>if the idea of God were universal, this wouldn’t prove innateness, since the idea could have been reached by taking note of the wisdom displayed in Creation (Argument from Design).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10528</TotalTime>
  <Words>2523</Words>
  <Application>Microsoft Macintosh PowerPoint</Application>
  <PresentationFormat>On-screen Show (4:3)</PresentationFormat>
  <Paragraphs>113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Locke 1</vt:lpstr>
      <vt:lpstr>Background</vt:lpstr>
      <vt:lpstr>Politics, Metaphysics and Skepticism</vt:lpstr>
      <vt:lpstr>The Mechanical Philosophy</vt:lpstr>
      <vt:lpstr>The Epistemological Turn</vt:lpstr>
      <vt:lpstr>Reason and Faith</vt:lpstr>
      <vt:lpstr>Locke and Descartes</vt:lpstr>
      <vt:lpstr>Method</vt:lpstr>
      <vt:lpstr>Against Innatism</vt:lpstr>
      <vt:lpstr>Ideas</vt:lpstr>
      <vt:lpstr>Two Sources</vt:lpstr>
      <vt:lpstr>Ideas and Qualities</vt:lpstr>
      <vt:lpstr>Ideas and Imagination</vt:lpstr>
      <vt:lpstr>Metaphysical Ideas</vt:lpstr>
      <vt:lpstr>Limits</vt:lpstr>
      <vt:lpstr>Simple and Complex</vt:lpstr>
      <vt:lpstr>Primary and Secondary</vt:lpstr>
      <vt:lpstr>Arguments</vt:lpstr>
      <vt:lpstr> Secondary Qualities are Powers</vt:lpstr>
      <vt:lpstr>Perception and Retention</vt:lpstr>
      <vt:lpstr>From Simple to Complex</vt:lpstr>
      <vt:lpstr>Thought and Language</vt:lpstr>
      <vt:lpstr> Complex versus Drrivative</vt:lpstr>
      <vt:lpstr>Abstraction</vt:lpstr>
      <vt:lpstr>Generality</vt:lpstr>
      <vt:lpstr>Ideas and Capacities</vt:lpstr>
    </vt:vector>
  </TitlesOfParts>
  <Company>JHU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 1</dc:title>
  <dc:creator>Michael Williams</dc:creator>
  <cp:lastModifiedBy>Michael  Williams</cp:lastModifiedBy>
  <cp:revision>27</cp:revision>
  <dcterms:created xsi:type="dcterms:W3CDTF">2013-03-13T01:08:16Z</dcterms:created>
  <dcterms:modified xsi:type="dcterms:W3CDTF">2017-03-22T16:21:52Z</dcterms:modified>
</cp:coreProperties>
</file>