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60" r:id="rId5"/>
    <p:sldId id="258" r:id="rId6"/>
    <p:sldId id="259" r:id="rId7"/>
    <p:sldId id="275" r:id="rId8"/>
    <p:sldId id="261" r:id="rId9"/>
    <p:sldId id="272" r:id="rId10"/>
    <p:sldId id="262" r:id="rId11"/>
    <p:sldId id="268" r:id="rId12"/>
    <p:sldId id="263" r:id="rId13"/>
    <p:sldId id="264" r:id="rId14"/>
    <p:sldId id="269" r:id="rId15"/>
    <p:sldId id="265" r:id="rId16"/>
    <p:sldId id="270" r:id="rId17"/>
    <p:sldId id="266" r:id="rId18"/>
    <p:sldId id="273" r:id="rId19"/>
    <p:sldId id="267"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8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3B609-33C6-3C4C-BB58-F77ED21B0267}"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3B609-33C6-3C4C-BB58-F77ED21B0267}"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3B609-33C6-3C4C-BB58-F77ED21B0267}"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3B609-33C6-3C4C-BB58-F77ED21B0267}"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3B609-33C6-3C4C-BB58-F77ED21B0267}"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53B609-33C6-3C4C-BB58-F77ED21B0267}"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53B609-33C6-3C4C-BB58-F77ED21B0267}" type="datetimeFigureOut">
              <a:rPr lang="en-US" smtClean="0"/>
              <a:pPr/>
              <a:t>3/15/17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53B609-33C6-3C4C-BB58-F77ED21B0267}" type="datetimeFigureOut">
              <a:rPr lang="en-US" smtClean="0"/>
              <a:pPr/>
              <a:t>3/15/17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3B609-33C6-3C4C-BB58-F77ED21B0267}" type="datetimeFigureOut">
              <a:rPr lang="en-US" smtClean="0"/>
              <a:pPr/>
              <a:t>3/15/17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3B609-33C6-3C4C-BB58-F77ED21B0267}"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3B609-33C6-3C4C-BB58-F77ED21B0267}"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F919C-8D2B-A044-8B12-00AD84576D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3B609-33C6-3C4C-BB58-F77ED21B0267}" type="datetimeFigureOut">
              <a:rPr lang="en-US" smtClean="0"/>
              <a:pPr/>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F919C-8D2B-A044-8B12-00AD84576D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Locke 2</a:t>
            </a:r>
            <a:endParaRPr lang="en-US" dirty="0"/>
          </a:p>
        </p:txBody>
      </p:sp>
      <p:sp>
        <p:nvSpPr>
          <p:cNvPr id="3" name="Subtitle 2"/>
          <p:cNvSpPr>
            <a:spLocks noGrp="1"/>
          </p:cNvSpPr>
          <p:nvPr>
            <p:ph type="subTitle" idx="1"/>
          </p:nvPr>
        </p:nvSpPr>
        <p:spPr/>
        <p:txBody>
          <a:bodyPr/>
          <a:lstStyle/>
          <a:p>
            <a:r>
              <a:rPr lang="en-US" dirty="0" smtClean="0"/>
              <a:t>Power, Substance and Identity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 Things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II.23, L discusses our idea of </a:t>
            </a:r>
            <a:r>
              <a:rPr lang="en-US" b="1" dirty="0"/>
              <a:t>substance</a:t>
            </a:r>
            <a:r>
              <a:rPr lang="en-US" dirty="0"/>
              <a:t> ( an idea we have found to be central to the philosophical thinking of our Rationalists)</a:t>
            </a:r>
            <a:r>
              <a:rPr lang="en-US" dirty="0" smtClean="0"/>
              <a:t>.</a:t>
            </a:r>
          </a:p>
          <a:p>
            <a:r>
              <a:rPr lang="en-US" dirty="0" smtClean="0"/>
              <a:t>Thoughts (Locke takes it) are expressed by complete sentences with a subject-predicate structure. It </a:t>
            </a:r>
            <a:r>
              <a:rPr lang="en-US" dirty="0"/>
              <a:t>is a structural feature of our thinking that we identify things (or stuff) and ascribe properties to them (it), as in “The sun is shining.</a:t>
            </a:r>
            <a:r>
              <a:rPr lang="en-US" dirty="0" smtClean="0"/>
              <a:t>”</a:t>
            </a:r>
          </a:p>
          <a:p>
            <a:r>
              <a:rPr lang="en-US" dirty="0" smtClean="0"/>
              <a:t>A property is necessarily a property of thing </a:t>
            </a:r>
            <a:r>
              <a:rPr lang="en-US" dirty="0"/>
              <a:t>(</a:t>
            </a:r>
            <a:r>
              <a:rPr lang="en-US" dirty="0" smtClean="0"/>
              <a:t>or a kind of </a:t>
            </a:r>
            <a:r>
              <a:rPr lang="en-US" dirty="0"/>
              <a:t>stuff</a:t>
            </a:r>
            <a:r>
              <a:rPr lang="en-US" dirty="0" smtClean="0"/>
              <a:t>): </a:t>
            </a:r>
            <a:r>
              <a:rPr lang="en-US" dirty="0"/>
              <a:t>we cannot conceive how</a:t>
            </a:r>
            <a:r>
              <a:rPr lang="en-US" dirty="0" smtClean="0"/>
              <a:t> a property can </a:t>
            </a:r>
            <a:r>
              <a:rPr lang="en-US" dirty="0"/>
              <a:t>subsist </a:t>
            </a:r>
            <a:r>
              <a:rPr lang="en-US" dirty="0" smtClean="0"/>
              <a:t>without </a:t>
            </a:r>
            <a:r>
              <a:rPr lang="en-US" dirty="0"/>
              <a:t>“support.” </a:t>
            </a:r>
            <a:r>
              <a:rPr lang="en-US" dirty="0" smtClean="0"/>
              <a:t>The idea of a substance is the idea of just such support: it is the idea of a subject of predication: a thing</a:t>
            </a:r>
            <a:r>
              <a:rPr lang="en-US" dirty="0"/>
              <a:t>. [Recall: we can imagine a cat without a grin, but not a grin without a cat.] </a:t>
            </a:r>
            <a:endParaRPr lang="en-US" dirty="0" smtClean="0"/>
          </a:p>
          <a:p>
            <a:pPr marL="0" indent="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Concepts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Properties </a:t>
            </a:r>
            <a:r>
              <a:rPr lang="en-US" dirty="0"/>
              <a:t>don’t float about by themselves: they are united in one </a:t>
            </a:r>
            <a:r>
              <a:rPr lang="en-US" dirty="0" smtClean="0"/>
              <a:t>thing. In </a:t>
            </a:r>
            <a:r>
              <a:rPr lang="en-US" dirty="0"/>
              <a:t>thinking of the sun, we think of that unique </a:t>
            </a:r>
            <a:r>
              <a:rPr lang="en-US" b="1" dirty="0"/>
              <a:t>thing</a:t>
            </a:r>
            <a:r>
              <a:rPr lang="en-US" dirty="0"/>
              <a:t> that is </a:t>
            </a:r>
            <a:r>
              <a:rPr lang="en-US" dirty="0" smtClean="0"/>
              <a:t>up in the sky, bright</a:t>
            </a:r>
            <a:r>
              <a:rPr lang="en-US" dirty="0"/>
              <a:t>, </a:t>
            </a:r>
            <a:r>
              <a:rPr lang="en-US" dirty="0" smtClean="0"/>
              <a:t>shiny, warming, etc.</a:t>
            </a:r>
          </a:p>
          <a:p>
            <a:r>
              <a:rPr lang="en-US" dirty="0" smtClean="0"/>
              <a:t>Locke calls t</a:t>
            </a:r>
            <a:r>
              <a:rPr lang="en-US" dirty="0" smtClean="0"/>
              <a:t>his </a:t>
            </a:r>
            <a:r>
              <a:rPr lang="en-US" dirty="0"/>
              <a:t>idea of a “thing” (in abstraction from any identifying properties) </a:t>
            </a:r>
            <a:r>
              <a:rPr lang="en-US" dirty="0" smtClean="0"/>
              <a:t>“</a:t>
            </a:r>
            <a:r>
              <a:rPr lang="en-US" dirty="0"/>
              <a:t>the obscure idea of substance in general.</a:t>
            </a:r>
            <a:r>
              <a:rPr lang="en-US" dirty="0" smtClean="0"/>
              <a:t>”</a:t>
            </a:r>
          </a:p>
          <a:p>
            <a:r>
              <a:rPr lang="en-US" dirty="0" smtClean="0"/>
              <a:t>It </a:t>
            </a:r>
            <a:r>
              <a:rPr lang="en-US" dirty="0"/>
              <a:t>is “obscure” because it has </a:t>
            </a:r>
            <a:r>
              <a:rPr lang="en-US" b="1" dirty="0"/>
              <a:t>no imaginative content</a:t>
            </a:r>
            <a:r>
              <a:rPr lang="en-US" dirty="0"/>
              <a:t>.  Locke calls it “something we know not what.</a:t>
            </a:r>
            <a:r>
              <a:rPr lang="en-US" dirty="0" smtClean="0"/>
              <a:t>”</a:t>
            </a:r>
          </a:p>
          <a:p>
            <a:r>
              <a:rPr lang="en-US" dirty="0" smtClean="0"/>
              <a:t>Locke has a problem because </a:t>
            </a:r>
            <a:r>
              <a:rPr lang="en-US" b="1" dirty="0" smtClean="0"/>
              <a:t>strict </a:t>
            </a:r>
            <a:r>
              <a:rPr lang="en-US" b="1" dirty="0"/>
              <a:t>concept-empiricism does not easily accommodate formal or logical </a:t>
            </a:r>
            <a:r>
              <a:rPr lang="en-US" b="1" dirty="0" smtClean="0"/>
              <a:t>concepts</a:t>
            </a:r>
            <a:r>
              <a:rPr lang="en-US" dirty="0" smtClean="0"/>
              <a:t>.</a:t>
            </a:r>
          </a:p>
          <a:p>
            <a:r>
              <a:rPr lang="en-US" dirty="0" smtClean="0"/>
              <a:t>Kant </a:t>
            </a:r>
            <a:r>
              <a:rPr lang="en-US" dirty="0"/>
              <a:t>will </a:t>
            </a:r>
            <a:r>
              <a:rPr lang="en-US" dirty="0" smtClean="0"/>
              <a:t>make this problem </a:t>
            </a:r>
            <a:r>
              <a:rPr lang="en-US" dirty="0"/>
              <a:t>central to his critique of extreme empiricism</a:t>
            </a:r>
            <a:r>
              <a:rPr lang="en-US" dirty="0" smtClean="0"/>
              <a:t>.</a:t>
            </a:r>
            <a:endParaRPr lang="en-US" dirty="0"/>
          </a:p>
          <a:p>
            <a:endParaRPr lang="en-US" dirty="0"/>
          </a:p>
        </p:txBody>
      </p:sp>
    </p:spTree>
    <p:extLst>
      <p:ext uri="{BB962C8B-B14F-4D97-AF65-F5344CB8AC3E}">
        <p14:creationId xmlns:p14="http://schemas.microsoft.com/office/powerpoint/2010/main" val="62572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Substances as </a:t>
            </a:r>
            <a:r>
              <a:rPr lang="en-US" dirty="0" smtClean="0"/>
              <a:t>Natural Kinds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is a second theme in Locke’s treatment of the idea of substances. Locke </a:t>
            </a:r>
            <a:r>
              <a:rPr lang="en-US" dirty="0"/>
              <a:t>is most interested</a:t>
            </a:r>
            <a:r>
              <a:rPr lang="en-US" dirty="0" smtClean="0"/>
              <a:t> in </a:t>
            </a:r>
            <a:r>
              <a:rPr lang="en-US" dirty="0"/>
              <a:t>our ideas of </a:t>
            </a:r>
            <a:r>
              <a:rPr lang="en-US" b="1" dirty="0"/>
              <a:t>particular sorts of substances</a:t>
            </a:r>
            <a:r>
              <a:rPr lang="en-US" dirty="0"/>
              <a:t>.</a:t>
            </a:r>
            <a:r>
              <a:rPr lang="en-US" dirty="0" smtClean="0"/>
              <a:t> These are ideas </a:t>
            </a:r>
            <a:r>
              <a:rPr lang="en-US" dirty="0"/>
              <a:t>of what are often called “natural kinds”: gold, animal species, etc.</a:t>
            </a:r>
            <a:r>
              <a:rPr lang="en-US" dirty="0" smtClean="0"/>
              <a:t> Such ideas </a:t>
            </a:r>
            <a:r>
              <a:rPr lang="en-US" dirty="0"/>
              <a:t>involve representations of stable, distinctive configurations of </a:t>
            </a:r>
            <a:r>
              <a:rPr lang="en-US" dirty="0" smtClean="0"/>
              <a:t>properties.</a:t>
            </a:r>
          </a:p>
          <a:p>
            <a:r>
              <a:rPr lang="en-US" dirty="0" smtClean="0"/>
              <a:t>In contrast to the ideas of mixed modes, these ideas are </a:t>
            </a:r>
            <a:r>
              <a:rPr lang="en-US" b="1" dirty="0" smtClean="0"/>
              <a:t>not </a:t>
            </a:r>
            <a:r>
              <a:rPr lang="en-US" dirty="0" smtClean="0"/>
              <a:t>conventional (Made by the mind). We </a:t>
            </a:r>
            <a:r>
              <a:rPr lang="en-US" b="1" dirty="0"/>
              <a:t>find</a:t>
            </a:r>
            <a:r>
              <a:rPr lang="en-US" b="1" dirty="0" smtClean="0"/>
              <a:t> in experience </a:t>
            </a:r>
            <a:r>
              <a:rPr lang="en-US" dirty="0" smtClean="0"/>
              <a:t>that </a:t>
            </a:r>
            <a:r>
              <a:rPr lang="en-US" dirty="0"/>
              <a:t>a substance that presents itself as metallic, yellow, and shiny also proves to have numerous further properties: </a:t>
            </a:r>
            <a:r>
              <a:rPr lang="en-US" dirty="0" err="1"/>
              <a:t>fusibiity</a:t>
            </a:r>
            <a:r>
              <a:rPr lang="en-US" dirty="0"/>
              <a:t>, solubility in aqua </a:t>
            </a:r>
            <a:r>
              <a:rPr lang="en-US" dirty="0" err="1"/>
              <a:t>regia</a:t>
            </a:r>
            <a:r>
              <a:rPr lang="en-US" dirty="0"/>
              <a:t>, </a:t>
            </a:r>
            <a:r>
              <a:rPr lang="en-US" dirty="0" smtClean="0"/>
              <a:t>etc.</a:t>
            </a:r>
          </a:p>
          <a:p>
            <a:r>
              <a:rPr lang="en-US" dirty="0" smtClean="0"/>
              <a:t>This </a:t>
            </a:r>
            <a:r>
              <a:rPr lang="en-US" b="1" dirty="0" smtClean="0"/>
              <a:t>nonconventional unity </a:t>
            </a:r>
            <a:r>
              <a:rPr lang="en-US" dirty="0" smtClean="0"/>
              <a:t>is accounted for by supposing that such stable property-clusters are these </a:t>
            </a:r>
            <a:r>
              <a:rPr lang="en-US" dirty="0"/>
              <a:t>properties are</a:t>
            </a:r>
            <a:r>
              <a:rPr lang="en-US" dirty="0" smtClean="0"/>
              <a:t> united </a:t>
            </a:r>
            <a:r>
              <a:rPr lang="en-US" dirty="0"/>
              <a:t>in—a “thing” or “stuff.. So our ideas of particular sorts of substances also </a:t>
            </a:r>
            <a:r>
              <a:rPr lang="en-US" dirty="0" smtClean="0"/>
              <a:t>involve </a:t>
            </a:r>
            <a:r>
              <a:rPr lang="en-US" dirty="0"/>
              <a:t>the idea (now called “confused”) idea of substance in general.</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 and Essence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assume (or infer) that there is something--some essence—from which the characteristic properties of particular kinds of things (or stuffs) “flow.”</a:t>
            </a:r>
          </a:p>
          <a:p>
            <a:r>
              <a:rPr lang="en-US" dirty="0" smtClean="0"/>
              <a:t>But the logical concept of a subject of predication (which in a sense unites properties in a single thing) </a:t>
            </a:r>
            <a:r>
              <a:rPr lang="en-US" i="1" dirty="0" smtClean="0"/>
              <a:t>cannot be invoked to explain </a:t>
            </a:r>
            <a:r>
              <a:rPr lang="en-US" i="1" dirty="0"/>
              <a:t>why properties occur in the particular stable configurations that we find in </a:t>
            </a:r>
            <a:r>
              <a:rPr lang="en-US" i="1" dirty="0" smtClean="0"/>
              <a:t>experience</a:t>
            </a:r>
            <a:r>
              <a:rPr lang="en-US" dirty="0" smtClean="0"/>
              <a:t>.</a:t>
            </a:r>
          </a:p>
          <a:p>
            <a:r>
              <a:rPr lang="en-US" dirty="0" smtClean="0"/>
              <a:t>Appeal </a:t>
            </a:r>
            <a:r>
              <a:rPr lang="en-US" dirty="0"/>
              <a:t>to “substantial forms” (as in Aristotle) explains </a:t>
            </a:r>
            <a:r>
              <a:rPr lang="en-US" dirty="0" smtClean="0"/>
              <a:t>nothing.</a:t>
            </a:r>
          </a:p>
          <a:p>
            <a:r>
              <a:rPr lang="en-US" dirty="0" smtClean="0"/>
              <a:t>Reading Locke charitably, </a:t>
            </a:r>
            <a:r>
              <a:rPr lang="en-US" dirty="0"/>
              <a:t>we might say</a:t>
            </a:r>
            <a:r>
              <a:rPr lang="en-US" dirty="0" smtClean="0"/>
              <a:t> that such this is a pseudo-explanation, confusing </a:t>
            </a:r>
            <a:r>
              <a:rPr lang="en-US" dirty="0"/>
              <a:t>a </a:t>
            </a:r>
            <a:r>
              <a:rPr lang="en-US" b="1" dirty="0"/>
              <a:t>logical</a:t>
            </a:r>
            <a:r>
              <a:rPr lang="en-US" dirty="0"/>
              <a:t> feature of thought with a </a:t>
            </a:r>
            <a:r>
              <a:rPr lang="en-US" b="1" dirty="0"/>
              <a:t>scientific</a:t>
            </a:r>
            <a:r>
              <a:rPr lang="en-US" dirty="0"/>
              <a:t> explanation of co-</a:t>
            </a:r>
            <a:r>
              <a:rPr lang="en-US" dirty="0" smtClean="0"/>
              <a:t>occurrence.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Dualism</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ideas of corporeal and spiritual “substance” (the “support”, respectively, of physical and mental properties) are equally clear: i.e., so far as they involve the idea of substance in general, not clear at </a:t>
            </a:r>
            <a:r>
              <a:rPr lang="en-US" dirty="0" smtClean="0"/>
              <a:t>all.</a:t>
            </a:r>
          </a:p>
          <a:p>
            <a:r>
              <a:rPr lang="en-US" dirty="0" smtClean="0"/>
              <a:t>Locke </a:t>
            </a:r>
            <a:r>
              <a:rPr lang="en-US" dirty="0"/>
              <a:t>doesn’t </a:t>
            </a:r>
            <a:r>
              <a:rPr lang="en-US" dirty="0" smtClean="0"/>
              <a:t>care: he: </a:t>
            </a:r>
            <a:r>
              <a:rPr lang="en-US" b="1" dirty="0" smtClean="0"/>
              <a:t>shows </a:t>
            </a:r>
            <a:r>
              <a:rPr lang="en-US" b="1" dirty="0"/>
              <a:t>little interest in pressing </a:t>
            </a:r>
            <a:r>
              <a:rPr lang="en-US" b="1" dirty="0" err="1"/>
              <a:t>logico</a:t>
            </a:r>
            <a:r>
              <a:rPr lang="en-US" b="1" dirty="0"/>
              <a:t>-metaphysical questions:</a:t>
            </a:r>
            <a:r>
              <a:rPr lang="en-US" dirty="0"/>
              <a:t> e.g. how (exactly) do properties exist?  How is the distinction between thing and property to be understood</a:t>
            </a:r>
            <a:r>
              <a:rPr lang="en-US" dirty="0" smtClean="0"/>
              <a:t>?</a:t>
            </a:r>
          </a:p>
          <a:p>
            <a:r>
              <a:rPr lang="en-US" dirty="0" smtClean="0"/>
              <a:t>What matters is to </a:t>
            </a:r>
            <a:r>
              <a:rPr lang="en-US" dirty="0"/>
              <a:t>understand things </a:t>
            </a:r>
            <a:r>
              <a:rPr lang="en-US" dirty="0" smtClean="0"/>
              <a:t>scientifically, which for Locke means primarily enriching our ideas </a:t>
            </a:r>
            <a:r>
              <a:rPr lang="en-US" dirty="0"/>
              <a:t>of their characteristic configurations of </a:t>
            </a:r>
            <a:r>
              <a:rPr lang="en-US" dirty="0" smtClean="0"/>
              <a:t>properties.</a:t>
            </a:r>
          </a:p>
          <a:p>
            <a:r>
              <a:rPr lang="en-US" dirty="0" smtClean="0"/>
              <a:t>Here we see the </a:t>
            </a:r>
            <a:r>
              <a:rPr lang="en-US" b="1" dirty="0" smtClean="0"/>
              <a:t>pragmatic</a:t>
            </a:r>
            <a:r>
              <a:rPr lang="en-US" dirty="0" smtClean="0"/>
              <a:t> element in Locke’s thought.</a:t>
            </a:r>
          </a:p>
          <a:p>
            <a:endParaRPr lang="en-US" dirty="0"/>
          </a:p>
        </p:txBody>
      </p:sp>
    </p:spTree>
    <p:extLst>
      <p:ext uri="{BB962C8B-B14F-4D97-AF65-F5344CB8AC3E}">
        <p14:creationId xmlns:p14="http://schemas.microsoft.com/office/powerpoint/2010/main" val="92853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Explanation</a:t>
            </a:r>
            <a:endParaRPr lang="en-US" dirty="0"/>
          </a:p>
        </p:txBody>
      </p:sp>
      <p:sp>
        <p:nvSpPr>
          <p:cNvPr id="3" name="Content Placeholder 2"/>
          <p:cNvSpPr>
            <a:spLocks noGrp="1"/>
          </p:cNvSpPr>
          <p:nvPr>
            <p:ph idx="1"/>
          </p:nvPr>
        </p:nvSpPr>
        <p:spPr/>
        <p:txBody>
          <a:bodyPr>
            <a:normAutofit fontScale="62500" lnSpcReduction="20000"/>
          </a:bodyPr>
          <a:lstStyle/>
          <a:p>
            <a:r>
              <a:rPr lang="en-US" sz="4211" dirty="0" smtClean="0"/>
              <a:t>Locke </a:t>
            </a:r>
            <a:r>
              <a:rPr lang="en-US" sz="4211" dirty="0"/>
              <a:t>relates his discussion of</a:t>
            </a:r>
            <a:r>
              <a:rPr lang="en-US" sz="4211" dirty="0" smtClean="0"/>
              <a:t> substance and substances </a:t>
            </a:r>
            <a:r>
              <a:rPr lang="en-US" sz="4211" dirty="0"/>
              <a:t>to his earlier consideration of primary and secondary qualities.</a:t>
            </a:r>
            <a:r>
              <a:rPr lang="en-US" sz="4211" dirty="0" smtClean="0"/>
              <a:t> Locke’s </a:t>
            </a:r>
            <a:r>
              <a:rPr lang="en-US" sz="4211" dirty="0"/>
              <a:t>adherence </a:t>
            </a:r>
            <a:r>
              <a:rPr lang="en-US" sz="4211" dirty="0" smtClean="0"/>
              <a:t>to the </a:t>
            </a:r>
            <a:r>
              <a:rPr lang="en-US" sz="4211" dirty="0"/>
              <a:t>corpuscular-mechanical philosophy becomes </a:t>
            </a:r>
            <a:r>
              <a:rPr lang="en-US" sz="4211" dirty="0" smtClean="0"/>
              <a:t>evident.</a:t>
            </a:r>
          </a:p>
          <a:p>
            <a:r>
              <a:rPr lang="en-US" sz="4211" dirty="0" smtClean="0"/>
              <a:t>Our </a:t>
            </a:r>
            <a:r>
              <a:rPr lang="en-US" sz="4211" dirty="0"/>
              <a:t>ideas of substances involve ideas of their sensible (macro-) properties, </a:t>
            </a:r>
            <a:r>
              <a:rPr lang="en-US" sz="4211" dirty="0" smtClean="0"/>
              <a:t>both primary </a:t>
            </a:r>
            <a:r>
              <a:rPr lang="en-US" sz="4211" dirty="0"/>
              <a:t>and secondary, and of their powers</a:t>
            </a:r>
            <a:r>
              <a:rPr lang="en-US" sz="4211" dirty="0" smtClean="0"/>
              <a:t>.</a:t>
            </a:r>
          </a:p>
          <a:p>
            <a:r>
              <a:rPr lang="en-US" sz="4211" dirty="0" smtClean="0"/>
              <a:t>We </a:t>
            </a:r>
            <a:r>
              <a:rPr lang="en-US" sz="4211" dirty="0"/>
              <a:t>conceive these powers as</a:t>
            </a:r>
            <a:r>
              <a:rPr lang="en-US" sz="4211" b="1" dirty="0"/>
              <a:t> dependent on the primary properties of a substance’s micro-</a:t>
            </a:r>
            <a:r>
              <a:rPr lang="en-US" sz="4211" b="1" dirty="0" smtClean="0"/>
              <a:t>constituents</a:t>
            </a:r>
            <a:r>
              <a:rPr lang="en-US" sz="4211" dirty="0" smtClean="0"/>
              <a:t>.</a:t>
            </a:r>
          </a:p>
          <a:p>
            <a:r>
              <a:rPr lang="en-US" sz="4211" dirty="0" smtClean="0"/>
              <a:t>In contrast to the appeal to substantial forms, a  genuine scientific explanation of why the properties of natural kinds hand together would proceed from knowledge of their inner corpuscular structure.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Qualities: a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we had sufficiently acute senses, secondary qualities would </a:t>
            </a:r>
            <a:r>
              <a:rPr lang="en-US" b="1" dirty="0"/>
              <a:t>disappear</a:t>
            </a:r>
            <a:r>
              <a:rPr lang="en-US" dirty="0"/>
              <a:t>.</a:t>
            </a:r>
          </a:p>
          <a:p>
            <a:r>
              <a:rPr lang="en-US" dirty="0"/>
              <a:t>Locke does not explain how we can conceive colorless particles. </a:t>
            </a:r>
            <a:r>
              <a:rPr lang="en-US" dirty="0" smtClean="0"/>
              <a:t>Presumably, he is relying on his theory of abstraction</a:t>
            </a:r>
          </a:p>
          <a:p>
            <a:r>
              <a:rPr lang="en-US" dirty="0" smtClean="0"/>
              <a:t>If ideas are mental pictures, this won’t work. Berkeley—a more rigorous concept-empiricist--will </a:t>
            </a:r>
            <a:r>
              <a:rPr lang="en-US" dirty="0"/>
              <a:t>make hay with points related to this </a:t>
            </a:r>
            <a:r>
              <a:rPr lang="en-US" dirty="0" smtClean="0"/>
              <a:t>problem.</a:t>
            </a:r>
          </a:p>
          <a:p>
            <a:r>
              <a:rPr lang="en-US" dirty="0" smtClean="0"/>
              <a:t>Descartes would say that all this shows why we must distinguish conceptual </a:t>
            </a:r>
            <a:r>
              <a:rPr lang="en-US" dirty="0"/>
              <a:t>understanding </a:t>
            </a:r>
            <a:r>
              <a:rPr lang="en-US" dirty="0" smtClean="0"/>
              <a:t>from “</a:t>
            </a:r>
            <a:r>
              <a:rPr lang="en-US" dirty="0"/>
              <a:t>imagination</a:t>
            </a:r>
            <a:r>
              <a:rPr lang="en-US" dirty="0" smtClean="0"/>
              <a:t>”.</a:t>
            </a:r>
            <a:endParaRPr lang="en-US" dirty="0"/>
          </a:p>
          <a:p>
            <a:endParaRPr lang="en-US" dirty="0"/>
          </a:p>
        </p:txBody>
      </p:sp>
    </p:spTree>
    <p:extLst>
      <p:ext uri="{BB962C8B-B14F-4D97-AF65-F5344CB8AC3E}">
        <p14:creationId xmlns:p14="http://schemas.microsoft.com/office/powerpoint/2010/main" val="417974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endParaRPr lang="en-US" dirty="0"/>
          </a:p>
        </p:txBody>
      </p:sp>
      <p:sp>
        <p:nvSpPr>
          <p:cNvPr id="3" name="Content Placeholder 2"/>
          <p:cNvSpPr>
            <a:spLocks noGrp="1"/>
          </p:cNvSpPr>
          <p:nvPr>
            <p:ph idx="1"/>
          </p:nvPr>
        </p:nvSpPr>
        <p:spPr/>
        <p:txBody>
          <a:bodyPr>
            <a:noAutofit/>
          </a:bodyPr>
          <a:lstStyle/>
          <a:p>
            <a:r>
              <a:rPr lang="en-US" sz="2400" dirty="0" smtClean="0"/>
              <a:t>Locke </a:t>
            </a:r>
            <a:r>
              <a:rPr lang="en-US" sz="2400" dirty="0"/>
              <a:t>draws on his discussion of the idea of substance in his treatment </a:t>
            </a:r>
            <a:r>
              <a:rPr lang="en-US" sz="2400" dirty="0" smtClean="0"/>
              <a:t>of identity. </a:t>
            </a:r>
            <a:r>
              <a:rPr lang="en-US" sz="2400" dirty="0"/>
              <a:t>W</a:t>
            </a:r>
            <a:r>
              <a:rPr lang="en-US" sz="2400" dirty="0" smtClean="0"/>
              <a:t>e </a:t>
            </a:r>
            <a:r>
              <a:rPr lang="en-US" sz="2400" dirty="0"/>
              <a:t>form the idea of identity by comparing the idea of a thing at one time with the idea of that thing itself at </a:t>
            </a:r>
            <a:r>
              <a:rPr lang="en-US" sz="2400" dirty="0" smtClean="0"/>
              <a:t>another.</a:t>
            </a:r>
            <a:endParaRPr lang="en-US" sz="2400" dirty="0"/>
          </a:p>
          <a:p>
            <a:r>
              <a:rPr lang="en-US" sz="2400" dirty="0" smtClean="0"/>
              <a:t>This explanation is question-begging: </a:t>
            </a:r>
            <a:r>
              <a:rPr lang="en-US" sz="2400" dirty="0"/>
              <a:t>the notion of “itself” incorporates the concept of self-identity</a:t>
            </a:r>
            <a:r>
              <a:rPr lang="en-US" sz="2400" dirty="0" smtClean="0"/>
              <a:t>.</a:t>
            </a:r>
            <a:endParaRPr lang="en-US" sz="2400" dirty="0" smtClean="0"/>
          </a:p>
          <a:p>
            <a:r>
              <a:rPr lang="en-US" sz="2400" dirty="0" smtClean="0"/>
              <a:t>Locke says </a:t>
            </a:r>
            <a:r>
              <a:rPr lang="en-US" sz="2400" dirty="0"/>
              <a:t>we neither find nor can conceive that two </a:t>
            </a:r>
            <a:r>
              <a:rPr lang="en-US" sz="2400" dirty="0" smtClean="0"/>
              <a:t>things </a:t>
            </a:r>
            <a:r>
              <a:rPr lang="en-US" sz="2400" dirty="0"/>
              <a:t>can occupy the same place at the same </a:t>
            </a:r>
            <a:r>
              <a:rPr lang="en-US" sz="2400" dirty="0" smtClean="0"/>
              <a:t>time.</a:t>
            </a:r>
          </a:p>
          <a:p>
            <a:r>
              <a:rPr lang="en-US" sz="2400" dirty="0" smtClean="0"/>
              <a:t>How </a:t>
            </a:r>
            <a:r>
              <a:rPr lang="en-US" sz="2400" dirty="0"/>
              <a:t>this helps with the identity of non-extended substances is not explained.</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Idenitity</a:t>
            </a:r>
            <a:r>
              <a:rPr lang="en-US" dirty="0" smtClean="0"/>
              <a:t> and </a:t>
            </a:r>
            <a:r>
              <a:rPr lang="en-US" dirty="0"/>
              <a:t>C</a:t>
            </a:r>
            <a:r>
              <a:rPr lang="en-US" dirty="0" smtClean="0"/>
              <a:t>lassification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According to Locke, “the idea of identity is suited to the idea it is applied to.” That is, </a:t>
            </a:r>
            <a:r>
              <a:rPr lang="en-US" b="1" dirty="0"/>
              <a:t>a thing’s identity depends on how it is categorized</a:t>
            </a:r>
            <a:r>
              <a:rPr lang="en-US" dirty="0"/>
              <a:t>: the broad kind-concept (or “</a:t>
            </a:r>
            <a:r>
              <a:rPr lang="en-US" dirty="0" err="1"/>
              <a:t>sortal</a:t>
            </a:r>
            <a:r>
              <a:rPr lang="en-US" dirty="0"/>
              <a:t>”) that it is brought </a:t>
            </a:r>
            <a:r>
              <a:rPr lang="en-US" dirty="0" smtClean="0"/>
              <a:t>under.</a:t>
            </a:r>
          </a:p>
          <a:p>
            <a:r>
              <a:rPr lang="en-US" dirty="0"/>
              <a:t>T</a:t>
            </a:r>
            <a:r>
              <a:rPr lang="en-US" dirty="0" smtClean="0"/>
              <a:t>he </a:t>
            </a:r>
            <a:r>
              <a:rPr lang="en-US" dirty="0"/>
              <a:t>same mass of matter may not be the same living body. This is because the identity of living things--vegetables, animals, even human beings—depends on the continuous maintenance of a certain form or organization and not just on material continuity.</a:t>
            </a:r>
          </a:p>
          <a:p>
            <a:endParaRPr lang="en-US" dirty="0"/>
          </a:p>
        </p:txBody>
      </p:sp>
    </p:spTree>
    <p:extLst>
      <p:ext uri="{BB962C8B-B14F-4D97-AF65-F5344CB8AC3E}">
        <p14:creationId xmlns:p14="http://schemas.microsoft.com/office/powerpoint/2010/main" val="123034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Humans and Persons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Locke applies his </a:t>
            </a:r>
            <a:r>
              <a:rPr lang="en-US" dirty="0" err="1" smtClean="0"/>
              <a:t>sortal</a:t>
            </a:r>
            <a:r>
              <a:rPr lang="en-US" dirty="0" smtClean="0"/>
              <a:t>-relative account of identity </a:t>
            </a:r>
            <a:r>
              <a:rPr lang="en-US" dirty="0" smtClean="0"/>
              <a:t>to the question of what constitutes personal identity: what makes me </a:t>
            </a:r>
            <a:r>
              <a:rPr lang="en-US" i="1" dirty="0" smtClean="0"/>
              <a:t>me</a:t>
            </a:r>
            <a:r>
              <a:rPr lang="en-US" dirty="0" smtClean="0"/>
              <a:t>?</a:t>
            </a:r>
          </a:p>
          <a:p>
            <a:r>
              <a:rPr lang="en-US" dirty="0" smtClean="0"/>
              <a:t> Personal </a:t>
            </a:r>
            <a:r>
              <a:rPr lang="en-US" dirty="0" smtClean="0"/>
              <a:t>identity</a:t>
            </a:r>
            <a:r>
              <a:rPr lang="en-US" dirty="0"/>
              <a:t> </a:t>
            </a:r>
            <a:r>
              <a:rPr lang="en-US" dirty="0" smtClean="0"/>
              <a:t>depends </a:t>
            </a:r>
            <a:r>
              <a:rPr lang="en-US" dirty="0"/>
              <a:t>on consciousness and (considering identity through time) </a:t>
            </a:r>
            <a:r>
              <a:rPr lang="en-US" b="1" dirty="0" smtClean="0"/>
              <a:t>memory</a:t>
            </a:r>
            <a:r>
              <a:rPr lang="en-US" dirty="0" smtClean="0"/>
              <a:t>. Our </a:t>
            </a:r>
            <a:r>
              <a:rPr lang="en-US" dirty="0" smtClean="0"/>
              <a:t> </a:t>
            </a:r>
            <a:r>
              <a:rPr lang="en-US" dirty="0"/>
              <a:t>access to our personal past is what makes us the same person in youth and </a:t>
            </a:r>
            <a:r>
              <a:rPr lang="en-US" dirty="0" smtClean="0"/>
              <a:t>age</a:t>
            </a:r>
            <a:r>
              <a:rPr lang="en-US" dirty="0" smtClean="0"/>
              <a:t>.</a:t>
            </a:r>
          </a:p>
          <a:p>
            <a:r>
              <a:rPr lang="en-US" dirty="0" smtClean="0"/>
              <a:t>By contrast, the </a:t>
            </a:r>
            <a:r>
              <a:rPr lang="en-US" dirty="0"/>
              <a:t>identity conditions for a man are those for a living being. A</a:t>
            </a:r>
            <a:r>
              <a:rPr lang="en-US" dirty="0" smtClean="0"/>
              <a:t> </a:t>
            </a:r>
            <a:r>
              <a:rPr lang="en-US" dirty="0"/>
              <a:t>man who suffered total amnesia would be the same </a:t>
            </a:r>
            <a:r>
              <a:rPr lang="en-US" i="1" dirty="0"/>
              <a:t>man</a:t>
            </a:r>
            <a:r>
              <a:rPr lang="en-US" dirty="0"/>
              <a:t> but no longer the same </a:t>
            </a:r>
            <a:r>
              <a:rPr lang="en-US" i="1" dirty="0"/>
              <a:t>person</a:t>
            </a:r>
            <a:r>
              <a:rPr lang="en-US" dirty="0" smtClean="0"/>
              <a:t>. Different ideas. </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Metaphysical Concepts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Complex ideas can be classified under three headings: Modes, substances and relations</a:t>
            </a:r>
            <a:r>
              <a:rPr lang="en-US" dirty="0" smtClean="0"/>
              <a:t>.</a:t>
            </a:r>
          </a:p>
          <a:p>
            <a:r>
              <a:rPr lang="en-US" dirty="0" smtClean="0"/>
              <a:t> </a:t>
            </a:r>
            <a:r>
              <a:rPr lang="en-US" dirty="0" smtClean="0"/>
              <a:t>Modes do not subsist by themselves: they are ways of being such and such, or doing this or that.  Examples: triangle (a mode of extension, or way of being shaped), gratitude (a way of feeling, thus a mode of consciousness), and murder (a way of acting)</a:t>
            </a:r>
            <a:r>
              <a:rPr lang="en-US" dirty="0" smtClean="0"/>
              <a:t>.</a:t>
            </a:r>
          </a:p>
          <a:p>
            <a:r>
              <a:rPr lang="en-US" dirty="0" smtClean="0"/>
              <a:t>Modes </a:t>
            </a:r>
            <a:r>
              <a:rPr lang="en-US" dirty="0" smtClean="0"/>
              <a:t>can be simple (a modification of one idea: triangle) or mixed (involving several ideas: murder, i.e. unlawful killing). </a:t>
            </a:r>
            <a:endParaRPr lang="en-US" dirty="0" smtClean="0"/>
          </a:p>
          <a:p>
            <a:r>
              <a:rPr lang="en-US" dirty="0" smtClean="0"/>
              <a:t>Substances </a:t>
            </a:r>
            <a:r>
              <a:rPr lang="en-US" dirty="0" smtClean="0"/>
              <a:t>are stuffs, things, and collections.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Pragmatism</a:t>
            </a:r>
            <a:endParaRPr lang="en-US" dirty="0"/>
          </a:p>
        </p:txBody>
      </p:sp>
      <p:sp>
        <p:nvSpPr>
          <p:cNvPr id="3" name="Content Placeholder 2"/>
          <p:cNvSpPr>
            <a:spLocks noGrp="1"/>
          </p:cNvSpPr>
          <p:nvPr>
            <p:ph idx="1"/>
          </p:nvPr>
        </p:nvSpPr>
        <p:spPr/>
        <p:txBody>
          <a:bodyPr>
            <a:normAutofit fontScale="55000" lnSpcReduction="20000"/>
          </a:bodyPr>
          <a:lstStyle/>
          <a:p>
            <a:r>
              <a:rPr lang="en-US" sz="4400" dirty="0"/>
              <a:t>Locke takes this line because the </a:t>
            </a:r>
            <a:r>
              <a:rPr lang="en-US" sz="4400" b="1" dirty="0"/>
              <a:t>practical significance </a:t>
            </a:r>
            <a:r>
              <a:rPr lang="en-US" sz="4400" dirty="0"/>
              <a:t>of personal identity (and the same is true of free will) lies in ascriptions of moral and legal responsibility. For example, there is a question of why we hold drunkards legally responsible for their actions, if they don’t remember committing them.</a:t>
            </a:r>
          </a:p>
          <a:p>
            <a:r>
              <a:rPr lang="en-US" sz="4400" dirty="0" smtClean="0"/>
              <a:t>Locke </a:t>
            </a:r>
            <a:r>
              <a:rPr lang="en-US" sz="4400" dirty="0"/>
              <a:t>thinks that Descartes is probably correct in holding that consciousness is an attribute of an immaterial substance.  But this metaphysical thesis is of </a:t>
            </a:r>
            <a:r>
              <a:rPr lang="en-US" sz="4400" b="1" dirty="0"/>
              <a:t>no</a:t>
            </a:r>
            <a:r>
              <a:rPr lang="en-US" sz="4400" dirty="0"/>
              <a:t> practical </a:t>
            </a:r>
            <a:r>
              <a:rPr lang="en-US" sz="4400" dirty="0" smtClean="0"/>
              <a:t>significance</a:t>
            </a:r>
            <a:r>
              <a:rPr lang="en-US" sz="4400" b="1" dirty="0" smtClean="0"/>
              <a:t>.</a:t>
            </a:r>
            <a:endParaRPr lang="en-US" sz="4400" dirty="0"/>
          </a:p>
          <a:p>
            <a:r>
              <a:rPr lang="en-US" sz="4400" dirty="0" smtClean="0"/>
              <a:t>Consciousness </a:t>
            </a:r>
            <a:r>
              <a:rPr lang="en-US" sz="4400" dirty="0"/>
              <a:t>and memory constitute personal identity, independently of how the metaphysical question of materialism versus dualism is to be resolved. </a:t>
            </a:r>
          </a:p>
          <a:p>
            <a:r>
              <a:rPr lang="en-US" sz="4400" dirty="0" smtClean="0"/>
              <a:t>This argument highlights Locke’s </a:t>
            </a:r>
            <a:r>
              <a:rPr lang="en-US" sz="4400" b="1" dirty="0"/>
              <a:t>pragmatic </a:t>
            </a:r>
            <a:r>
              <a:rPr lang="en-US" sz="4400" b="1" dirty="0" smtClean="0"/>
              <a:t>tendency</a:t>
            </a:r>
            <a:r>
              <a:rPr lang="en-US" sz="4400" dirty="0" smtClean="0"/>
              <a:t>.</a:t>
            </a:r>
            <a:endParaRPr lang="en-US" sz="4400" dirty="0"/>
          </a:p>
          <a:p>
            <a:endParaRPr lang="en-US" dirty="0"/>
          </a:p>
        </p:txBody>
      </p:sp>
    </p:spTree>
    <p:extLst>
      <p:ext uri="{BB962C8B-B14F-4D97-AF65-F5344CB8AC3E}">
        <p14:creationId xmlns:p14="http://schemas.microsoft.com/office/powerpoint/2010/main" val="204327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fontScale="92500"/>
          </a:bodyPr>
          <a:lstStyle/>
          <a:p>
            <a:r>
              <a:rPr lang="en-US" dirty="0" smtClean="0"/>
              <a:t>With his </a:t>
            </a:r>
            <a:r>
              <a:rPr lang="en-US" dirty="0"/>
              <a:t>general framework in place, Locke will consider in more detail the sources of </a:t>
            </a:r>
            <a:r>
              <a:rPr lang="en-US" dirty="0" smtClean="0"/>
              <a:t>some ideas </a:t>
            </a:r>
            <a:r>
              <a:rPr lang="en-US" dirty="0"/>
              <a:t>of particular metaphysical interest: power, substance and identity.</a:t>
            </a:r>
          </a:p>
          <a:p>
            <a:r>
              <a:rPr lang="en-US" dirty="0" smtClean="0"/>
              <a:t>These ideas—especially that of substance-- are not east to account for. Locke’s attempts to trace them to experience—ultimately, to simple ideas-- point </a:t>
            </a:r>
            <a:r>
              <a:rPr lang="en-US" dirty="0"/>
              <a:t>to problems and limitations inherent in his official concept-empiricism. </a:t>
            </a:r>
          </a:p>
          <a:p>
            <a:endParaRPr lang="en-US" dirty="0"/>
          </a:p>
        </p:txBody>
      </p:sp>
    </p:spTree>
    <p:extLst>
      <p:ext uri="{BB962C8B-B14F-4D97-AF65-F5344CB8AC3E}">
        <p14:creationId xmlns:p14="http://schemas.microsoft.com/office/powerpoint/2010/main" val="294028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Time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Locke’s </a:t>
            </a:r>
            <a:r>
              <a:rPr lang="en-US" dirty="0" smtClean="0"/>
              <a:t>views show his commitment to the corpuscular-mechanical conception of </a:t>
            </a:r>
            <a:r>
              <a:rPr lang="en-US" dirty="0" smtClean="0"/>
              <a:t>nature.</a:t>
            </a:r>
          </a:p>
          <a:p>
            <a:r>
              <a:rPr lang="en-US" dirty="0" smtClean="0"/>
              <a:t>Taking </a:t>
            </a:r>
            <a:r>
              <a:rPr lang="en-US" dirty="0" smtClean="0"/>
              <a:t>issue with Descartes, he denies that the idea of extension is the same as that of body. </a:t>
            </a:r>
            <a:r>
              <a:rPr lang="en-US" dirty="0" smtClean="0"/>
              <a:t>That we can imagine </a:t>
            </a:r>
            <a:r>
              <a:rPr lang="en-US" dirty="0" smtClean="0"/>
              <a:t>a </a:t>
            </a:r>
            <a:r>
              <a:rPr lang="en-US" dirty="0" smtClean="0"/>
              <a:t>vacuum--space </a:t>
            </a:r>
            <a:r>
              <a:rPr lang="en-US" dirty="0" smtClean="0"/>
              <a:t>without body—shows the distinctness of these ideas.</a:t>
            </a:r>
          </a:p>
          <a:p>
            <a:r>
              <a:rPr lang="en-US" dirty="0" smtClean="0"/>
              <a:t>The idea of time comes from </a:t>
            </a:r>
            <a:r>
              <a:rPr lang="en-US" dirty="0" smtClean="0"/>
              <a:t>experience of </a:t>
            </a:r>
            <a:r>
              <a:rPr lang="en-US" dirty="0" smtClean="0"/>
              <a:t>succession: </a:t>
            </a:r>
            <a:r>
              <a:rPr lang="en-US" dirty="0" smtClean="0"/>
              <a:t>change:  </a:t>
            </a:r>
            <a:r>
              <a:rPr lang="en-US" dirty="0"/>
              <a:t>m</a:t>
            </a:r>
            <a:r>
              <a:rPr lang="en-US" dirty="0" smtClean="0"/>
              <a:t>ore </a:t>
            </a:r>
            <a:r>
              <a:rPr lang="en-US" dirty="0" smtClean="0"/>
              <a:t>precisely, </a:t>
            </a:r>
            <a:r>
              <a:rPr lang="en-US" dirty="0" smtClean="0"/>
              <a:t>from </a:t>
            </a:r>
            <a:r>
              <a:rPr lang="en-US" dirty="0" smtClean="0"/>
              <a:t>reflection on the succession of our ideas. </a:t>
            </a:r>
            <a:r>
              <a:rPr lang="en-US" dirty="0" smtClean="0"/>
              <a:t>(This </a:t>
            </a:r>
            <a:r>
              <a:rPr lang="en-US" dirty="0" smtClean="0"/>
              <a:t>is an interesting anticipation of Kant’s idea that time is the form of inner sense</a:t>
            </a:r>
            <a:r>
              <a:rPr lang="en-US" dirty="0" smtClean="0"/>
              <a:t>.)</a:t>
            </a:r>
            <a:endParaRPr lang="en-US" dirty="0" smtClean="0"/>
          </a:p>
          <a:p>
            <a:r>
              <a:rPr lang="en-US" dirty="0" smtClean="0"/>
              <a:t>Lengths, areas, shapes, etc. are simple modes of space (ways of being extended). Days, hours and minutes are simple modes of duration (measures of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idea of power, the heart of the concept of causation</a:t>
            </a:r>
            <a:r>
              <a:rPr lang="en-US" dirty="0"/>
              <a:t>,</a:t>
            </a:r>
            <a:r>
              <a:rPr lang="en-US" dirty="0" smtClean="0"/>
              <a:t> derives </a:t>
            </a:r>
            <a:r>
              <a:rPr lang="en-US" dirty="0"/>
              <a:t>from the experience of regular (hence predictable) relations of </a:t>
            </a:r>
            <a:r>
              <a:rPr lang="en-US" dirty="0" smtClean="0"/>
              <a:t>succession or </a:t>
            </a:r>
            <a:r>
              <a:rPr lang="en-US" dirty="0" smtClean="0"/>
              <a:t>correlation.</a:t>
            </a:r>
          </a:p>
          <a:p>
            <a:r>
              <a:rPr lang="en-US" dirty="0" smtClean="0"/>
              <a:t>Locke </a:t>
            </a:r>
            <a:r>
              <a:rPr lang="en-US" dirty="0" smtClean="0"/>
              <a:t>is inclined </a:t>
            </a:r>
            <a:r>
              <a:rPr lang="en-US" dirty="0"/>
              <a:t>to treat the idea of power as “simple.</a:t>
            </a:r>
            <a:r>
              <a:rPr lang="en-US" dirty="0" smtClean="0"/>
              <a:t>” This reflects his problem (noted earlier) with distinguishing derivativeness from complexity.</a:t>
            </a:r>
          </a:p>
          <a:p>
            <a:r>
              <a:rPr lang="en-US" dirty="0"/>
              <a:t>Powers can be active (power to change) or passive (power to be changed).  The clearest experience of active power comes from our own experience of voluntary control (over thoughts and actions).</a:t>
            </a:r>
            <a:r>
              <a:rPr lang="en-US" dirty="0" smtClean="0"/>
              <a:t>  By contrast, in </a:t>
            </a:r>
            <a:r>
              <a:rPr lang="en-US" dirty="0"/>
              <a:t>our experience, bodies transfer motion but do not produce it. (Hume will cast a skeptical eye on this claim.</a:t>
            </a:r>
            <a:r>
              <a:rPr lang="en-US" dirty="0" smtClean="0"/>
              <a:t>)</a:t>
            </a:r>
          </a:p>
          <a:p>
            <a:r>
              <a:rPr lang="en-US" dirty="0" smtClean="0"/>
              <a:t>The mind possesses two </a:t>
            </a:r>
            <a:r>
              <a:rPr lang="en-US" dirty="0"/>
              <a:t>fundamental powers: will and understanding. </a:t>
            </a:r>
            <a:r>
              <a:rPr lang="en-US" dirty="0" smtClean="0"/>
              <a:t>The </a:t>
            </a:r>
            <a:r>
              <a:rPr lang="en-US" dirty="0" smtClean="0"/>
              <a:t>he </a:t>
            </a:r>
            <a:r>
              <a:rPr lang="en-US" dirty="0"/>
              <a:t>understanding is the faculty that perceives relations of “agreement” and “disagreement” between ideas. This claim</a:t>
            </a:r>
            <a:r>
              <a:rPr lang="en-US" dirty="0" smtClean="0"/>
              <a:t> will be </a:t>
            </a:r>
            <a:r>
              <a:rPr lang="en-US" dirty="0"/>
              <a:t>the basis of </a:t>
            </a:r>
            <a:r>
              <a:rPr lang="en-US" dirty="0" smtClean="0"/>
              <a:t>Locke’s </a:t>
            </a:r>
            <a:r>
              <a:rPr lang="en-US" dirty="0"/>
              <a:t>account of (propositional) knowledge</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and Necessity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Locke draws on his account of the idea of power (and ideas often associated with it) to resolve the problem of freedom of the will (liberty and necessity).</a:t>
            </a:r>
          </a:p>
          <a:p>
            <a:r>
              <a:rPr lang="en-US" dirty="0" smtClean="0"/>
              <a:t>Locke’s discussion is complex. But his central </a:t>
            </a:r>
            <a:r>
              <a:rPr lang="en-US" dirty="0" smtClean="0"/>
              <a:t>idea is that will and liberty (freedom) are two different powers.</a:t>
            </a:r>
          </a:p>
          <a:p>
            <a:r>
              <a:rPr lang="en-US" dirty="0" smtClean="0"/>
              <a:t>Will</a:t>
            </a:r>
            <a:r>
              <a:rPr lang="en-US" dirty="0" smtClean="0"/>
              <a:t> is the power to choose. Liberty </a:t>
            </a:r>
            <a:r>
              <a:rPr lang="en-US" dirty="0" smtClean="0"/>
              <a:t>(freedom) is the power to </a:t>
            </a:r>
            <a:r>
              <a:rPr lang="en-US" i="1" dirty="0" smtClean="0"/>
              <a:t>act </a:t>
            </a:r>
            <a:r>
              <a:rPr lang="en-US" dirty="0" smtClean="0"/>
              <a:t>in accordan</a:t>
            </a:r>
            <a:r>
              <a:rPr lang="en-US" dirty="0"/>
              <a:t>c</a:t>
            </a:r>
            <a:r>
              <a:rPr lang="en-US" dirty="0" smtClean="0"/>
              <a:t>e with one’s preferences (volitions, will)</a:t>
            </a:r>
            <a:r>
              <a:rPr lang="en-US" dirty="0" smtClean="0"/>
              <a:t>. </a:t>
            </a:r>
            <a:r>
              <a:rPr lang="en-US" i="1" dirty="0" smtClean="0"/>
              <a:t>Voluntary</a:t>
            </a:r>
            <a:r>
              <a:rPr lang="en-US" dirty="0" smtClean="0"/>
              <a:t> is opposed to </a:t>
            </a:r>
            <a:r>
              <a:rPr lang="en-US" i="1" dirty="0" smtClean="0"/>
              <a:t>involuntary</a:t>
            </a:r>
            <a:r>
              <a:rPr lang="en-US" dirty="0" smtClean="0"/>
              <a:t>, not to necessary.</a:t>
            </a:r>
          </a:p>
          <a:p>
            <a:r>
              <a:rPr lang="en-US" dirty="0" smtClean="0"/>
              <a:t>To choose is to </a:t>
            </a:r>
            <a:r>
              <a:rPr lang="en-US" dirty="0"/>
              <a:t>form preferences. Preference is not desire. We can consider whether to act on desires.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follows that freedom does not belong to the will.  We are bound to have preferences: even if our preference is not to decide</a:t>
            </a:r>
            <a:r>
              <a:rPr lang="en-US" dirty="0" smtClean="0"/>
              <a:t>. Asking whether the will is free is like asking whether sleep is swift or virtue square: linguistic confusion.</a:t>
            </a:r>
          </a:p>
          <a:p>
            <a:r>
              <a:rPr lang="en-US" dirty="0" smtClean="0"/>
              <a:t>The will (final preference) is always determined by some ‘uneasiness’.</a:t>
            </a:r>
          </a:p>
          <a:p>
            <a:r>
              <a:rPr lang="en-US" dirty="0" smtClean="0"/>
              <a:t>Our choices are not always for the best, owing to the ‘weakness and narrowness of our minds”.  For example, in the pursuit of short-term satisfaction</a:t>
            </a:r>
            <a:r>
              <a:rPr lang="en-US" smtClean="0"/>
              <a:t>, we </a:t>
            </a:r>
            <a:r>
              <a:rPr lang="en-US" dirty="0" smtClean="0"/>
              <a:t>discount the </a:t>
            </a:r>
            <a:r>
              <a:rPr lang="en-US" smtClean="0"/>
              <a:t>future too </a:t>
            </a:r>
            <a:r>
              <a:rPr lang="en-US" dirty="0" smtClean="0"/>
              <a:t>heavily.</a:t>
            </a:r>
          </a:p>
          <a:p>
            <a:endParaRPr lang="en-US" dirty="0"/>
          </a:p>
          <a:p>
            <a:endParaRPr lang="en-US" dirty="0"/>
          </a:p>
        </p:txBody>
      </p:sp>
    </p:spTree>
    <p:extLst>
      <p:ext uri="{BB962C8B-B14F-4D97-AF65-F5344CB8AC3E}">
        <p14:creationId xmlns:p14="http://schemas.microsoft.com/office/powerpoint/2010/main" val="287186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a:t>
            </a:r>
            <a:r>
              <a:rPr lang="en-US" dirty="0" smtClean="0"/>
              <a:t>Modes as Conventional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Ideas of </a:t>
            </a:r>
            <a:r>
              <a:rPr lang="en-US" b="1" dirty="0" smtClean="0"/>
              <a:t>mixed modes </a:t>
            </a:r>
            <a:r>
              <a:rPr lang="en-US" dirty="0" smtClean="0"/>
              <a:t>are “made by the mind.” Locke seems to have particularly in mind ways of acting and character traits. These are things  people might do or be. It doesn’t much matter whether anyone actually performs the actions or exhibits the trait. They might be ways of acting or feeling that we prefer to avoid.</a:t>
            </a:r>
          </a:p>
          <a:p>
            <a:r>
              <a:rPr lang="en-US" dirty="0" smtClean="0"/>
              <a:t>Mixed modes are made up, rather than copied from ideas associated in our experience: they are (ideas of) </a:t>
            </a:r>
            <a:r>
              <a:rPr lang="en-US" i="1" dirty="0" smtClean="0"/>
              <a:t>conventional </a:t>
            </a:r>
            <a:r>
              <a:rPr lang="en-US" dirty="0" smtClean="0"/>
              <a:t>kinds</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and 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Legal concepts (such as theft) are paradigms ideas of mixed modes.</a:t>
            </a:r>
          </a:p>
          <a:p>
            <a:r>
              <a:rPr lang="en-US" dirty="0"/>
              <a:t>What holds such conventional complexes together? Locke’s answer is their </a:t>
            </a:r>
            <a:r>
              <a:rPr lang="en-US" i="1" dirty="0"/>
              <a:t>names </a:t>
            </a:r>
            <a:r>
              <a:rPr lang="en-US" dirty="0"/>
              <a:t>(language). This gives language a much more important role in thought than Locke’s official view encourages.</a:t>
            </a:r>
          </a:p>
          <a:p>
            <a:r>
              <a:rPr lang="en-US" dirty="0"/>
              <a:t>The important contrast is between complex ideas of mixed modes and our complex ideas of </a:t>
            </a:r>
            <a:r>
              <a:rPr lang="en-US" b="1" dirty="0"/>
              <a:t>substances</a:t>
            </a:r>
            <a:r>
              <a:rPr lang="en-US" dirty="0"/>
              <a:t>.</a:t>
            </a:r>
          </a:p>
          <a:p>
            <a:endParaRPr lang="en-US" dirty="0"/>
          </a:p>
        </p:txBody>
      </p:sp>
    </p:spTree>
    <p:extLst>
      <p:ext uri="{BB962C8B-B14F-4D97-AF65-F5344CB8AC3E}">
        <p14:creationId xmlns:p14="http://schemas.microsoft.com/office/powerpoint/2010/main" val="2909770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949</TotalTime>
  <Words>2055</Words>
  <Application>Microsoft Macintosh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Locke 2</vt:lpstr>
      <vt:lpstr>Metaphysical Concepts</vt:lpstr>
      <vt:lpstr>Problems</vt:lpstr>
      <vt:lpstr>Space and Time</vt:lpstr>
      <vt:lpstr>Power</vt:lpstr>
      <vt:lpstr>Freedom and Necessity</vt:lpstr>
      <vt:lpstr>Confusion</vt:lpstr>
      <vt:lpstr>Mixed Modes as Conventional</vt:lpstr>
      <vt:lpstr>Modes and Language</vt:lpstr>
      <vt:lpstr>Substance: Things</vt:lpstr>
      <vt:lpstr>Logical Concepts</vt:lpstr>
      <vt:lpstr>Substances as Natural Kinds</vt:lpstr>
      <vt:lpstr>Substance and Essence</vt:lpstr>
      <vt:lpstr>Dualism</vt:lpstr>
      <vt:lpstr>Real Explanation</vt:lpstr>
      <vt:lpstr>Secondary Qualities: a Problem</vt:lpstr>
      <vt:lpstr>Identity</vt:lpstr>
      <vt:lpstr>Idenitity and Classification</vt:lpstr>
      <vt:lpstr>Humans and Persons</vt:lpstr>
      <vt:lpstr>Pragmatism</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 2</dc:title>
  <dc:creator>Michael Williams</dc:creator>
  <cp:lastModifiedBy>Michael  Williams</cp:lastModifiedBy>
  <cp:revision>26</cp:revision>
  <dcterms:created xsi:type="dcterms:W3CDTF">2013-03-25T15:05:14Z</dcterms:created>
  <dcterms:modified xsi:type="dcterms:W3CDTF">2017-03-15T13:23:28Z</dcterms:modified>
</cp:coreProperties>
</file>