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3" r:id="rId4"/>
    <p:sldId id="258" r:id="rId5"/>
    <p:sldId id="274" r:id="rId6"/>
    <p:sldId id="259" r:id="rId7"/>
    <p:sldId id="260" r:id="rId8"/>
    <p:sldId id="275" r:id="rId9"/>
    <p:sldId id="261" r:id="rId10"/>
    <p:sldId id="276" r:id="rId11"/>
    <p:sldId id="262" r:id="rId12"/>
    <p:sldId id="278" r:id="rId13"/>
    <p:sldId id="280" r:id="rId14"/>
    <p:sldId id="277" r:id="rId15"/>
    <p:sldId id="263" r:id="rId16"/>
    <p:sldId id="264" r:id="rId17"/>
    <p:sldId id="279" r:id="rId18"/>
    <p:sldId id="265" r:id="rId19"/>
    <p:sldId id="281" r:id="rId20"/>
    <p:sldId id="266" r:id="rId21"/>
    <p:sldId id="267" r:id="rId22"/>
    <p:sldId id="270" r:id="rId23"/>
    <p:sldId id="271" r:id="rId24"/>
    <p:sldId id="27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11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603DC-4314-B240-B99D-59AF094D4D15}" type="datetimeFigureOut">
              <a:rPr lang="en-US" smtClean="0"/>
              <a:pPr/>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4ABB2-6582-A144-A3E2-2426A8DDE23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603DC-4314-B240-B99D-59AF094D4D15}" type="datetimeFigureOut">
              <a:rPr lang="en-US" smtClean="0"/>
              <a:pPr/>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4ABB2-6582-A144-A3E2-2426A8DDE2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603DC-4314-B240-B99D-59AF094D4D15}" type="datetimeFigureOut">
              <a:rPr lang="en-US" smtClean="0"/>
              <a:pPr/>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4ABB2-6582-A144-A3E2-2426A8DDE2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603DC-4314-B240-B99D-59AF094D4D15}" type="datetimeFigureOut">
              <a:rPr lang="en-US" smtClean="0"/>
              <a:pPr/>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4ABB2-6582-A144-A3E2-2426A8DDE2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603DC-4314-B240-B99D-59AF094D4D15}" type="datetimeFigureOut">
              <a:rPr lang="en-US" smtClean="0"/>
              <a:pPr/>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4ABB2-6582-A144-A3E2-2426A8DDE23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603DC-4314-B240-B99D-59AF094D4D15}" type="datetimeFigureOut">
              <a:rPr lang="en-US" smtClean="0"/>
              <a:pPr/>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4ABB2-6582-A144-A3E2-2426A8DDE2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603DC-4314-B240-B99D-59AF094D4D15}" type="datetimeFigureOut">
              <a:rPr lang="en-US" smtClean="0"/>
              <a:pPr/>
              <a:t>3/29/17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4ABB2-6582-A144-A3E2-2426A8DDE2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603DC-4314-B240-B99D-59AF094D4D15}" type="datetimeFigureOut">
              <a:rPr lang="en-US" smtClean="0"/>
              <a:pPr/>
              <a:t>3/29/17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4ABB2-6582-A144-A3E2-2426A8DDE2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603DC-4314-B240-B99D-59AF094D4D15}" type="datetimeFigureOut">
              <a:rPr lang="en-US" smtClean="0"/>
              <a:pPr/>
              <a:t>3/29/17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4ABB2-6582-A144-A3E2-2426A8DDE2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603DC-4314-B240-B99D-59AF094D4D15}" type="datetimeFigureOut">
              <a:rPr lang="en-US" smtClean="0"/>
              <a:pPr/>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4ABB2-6582-A144-A3E2-2426A8DDE2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603DC-4314-B240-B99D-59AF094D4D15}" type="datetimeFigureOut">
              <a:rPr lang="en-US" smtClean="0"/>
              <a:pPr/>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4ABB2-6582-A144-A3E2-2426A8DDE23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603DC-4314-B240-B99D-59AF094D4D15}" type="datetimeFigureOut">
              <a:rPr lang="en-US" smtClean="0"/>
              <a:pPr/>
              <a:t>3/29/17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4ABB2-6582-A144-A3E2-2426A8DDE23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Locke 3</a:t>
            </a:r>
            <a:endParaRPr lang="en-US" dirty="0"/>
          </a:p>
        </p:txBody>
      </p:sp>
      <p:sp>
        <p:nvSpPr>
          <p:cNvPr id="3" name="Subtitle 2"/>
          <p:cNvSpPr>
            <a:spLocks noGrp="1"/>
          </p:cNvSpPr>
          <p:nvPr>
            <p:ph type="subTitle" idx="1"/>
          </p:nvPr>
        </p:nvSpPr>
        <p:spPr/>
        <p:txBody>
          <a:bodyPr/>
          <a:lstStyle/>
          <a:p>
            <a:r>
              <a:rPr lang="en-US" dirty="0" smtClean="0"/>
              <a:t>Knowledge and </a:t>
            </a:r>
            <a:r>
              <a:rPr lang="en-US" dirty="0"/>
              <a:t>I</a:t>
            </a:r>
            <a:r>
              <a:rPr lang="en-US" dirty="0" smtClean="0"/>
              <a:t>ts Limits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of Mathematics</a:t>
            </a:r>
            <a:endParaRPr lang="en-US" dirty="0"/>
          </a:p>
        </p:txBody>
      </p:sp>
      <p:sp>
        <p:nvSpPr>
          <p:cNvPr id="3" name="Content Placeholder 2"/>
          <p:cNvSpPr>
            <a:spLocks noGrp="1"/>
          </p:cNvSpPr>
          <p:nvPr>
            <p:ph idx="1"/>
          </p:nvPr>
        </p:nvSpPr>
        <p:spPr/>
        <p:txBody>
          <a:bodyPr>
            <a:normAutofit fontScale="92500"/>
          </a:bodyPr>
          <a:lstStyle/>
          <a:p>
            <a:r>
              <a:rPr lang="en-US" dirty="0"/>
              <a:t>Locke has a problem explaining why demonstration (strictly so-called) hardly occurs outside </a:t>
            </a:r>
            <a:r>
              <a:rPr lang="en-US" dirty="0" smtClean="0"/>
              <a:t>mathematics.</a:t>
            </a:r>
          </a:p>
          <a:p>
            <a:r>
              <a:rPr lang="en-US" dirty="0" smtClean="0"/>
              <a:t>He </a:t>
            </a:r>
            <a:r>
              <a:rPr lang="en-US" dirty="0"/>
              <a:t>explains this terms of the lack of precision in non-mathematical (especially non-quantitative) ideas. This problem arise for Hume </a:t>
            </a:r>
            <a:r>
              <a:rPr lang="en-US" dirty="0" smtClean="0"/>
              <a:t>too.</a:t>
            </a:r>
          </a:p>
          <a:p>
            <a:r>
              <a:rPr lang="en-US" dirty="0" smtClean="0"/>
              <a:t>Kant </a:t>
            </a:r>
            <a:r>
              <a:rPr lang="en-US" dirty="0"/>
              <a:t>takes mathematical knowledge to pose an insuperable problem for radical empiricism.</a:t>
            </a:r>
          </a:p>
          <a:p>
            <a:endParaRPr lang="en-US" dirty="0"/>
          </a:p>
        </p:txBody>
      </p:sp>
    </p:spTree>
    <p:extLst>
      <p:ext uri="{BB962C8B-B14F-4D97-AF65-F5344CB8AC3E}">
        <p14:creationId xmlns:p14="http://schemas.microsoft.com/office/powerpoint/2010/main" val="2230515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Faith, Opinion and Sensitive Knowledge</a:t>
            </a:r>
            <a:endParaRPr lang="en-US" dirty="0"/>
          </a:p>
        </p:txBody>
      </p:sp>
      <p:sp>
        <p:nvSpPr>
          <p:cNvPr id="3" name="Content Placeholder 2"/>
          <p:cNvSpPr>
            <a:spLocks noGrp="1"/>
          </p:cNvSpPr>
          <p:nvPr>
            <p:ph idx="1"/>
          </p:nvPr>
        </p:nvSpPr>
        <p:spPr/>
        <p:txBody>
          <a:bodyPr>
            <a:normAutofit lnSpcReduction="10000"/>
          </a:bodyPr>
          <a:lstStyle/>
          <a:p>
            <a:r>
              <a:rPr lang="en-US" dirty="0" smtClean="0"/>
              <a:t>Locke’s </a:t>
            </a:r>
            <a:r>
              <a:rPr lang="en-US" dirty="0"/>
              <a:t>official position: </a:t>
            </a:r>
            <a:r>
              <a:rPr lang="en-US" b="1" dirty="0"/>
              <a:t>all knowledge is a matter of intuition or demonstration</a:t>
            </a:r>
            <a:r>
              <a:rPr lang="en-US" dirty="0"/>
              <a:t>. Belief which does not result from these is </a:t>
            </a:r>
            <a:r>
              <a:rPr lang="en-US" i="1" dirty="0"/>
              <a:t>faith</a:t>
            </a:r>
            <a:r>
              <a:rPr lang="en-US" dirty="0"/>
              <a:t> or </a:t>
            </a:r>
            <a:r>
              <a:rPr lang="en-US" i="1" dirty="0" smtClean="0"/>
              <a:t>opinion</a:t>
            </a:r>
            <a:r>
              <a:rPr lang="en-US" dirty="0" smtClean="0"/>
              <a:t>.</a:t>
            </a:r>
          </a:p>
          <a:p>
            <a:r>
              <a:rPr lang="en-US" dirty="0" smtClean="0"/>
              <a:t>This is a radical view. Faith is no longer a path to knowledge: it belongs in a box with opinion.</a:t>
            </a:r>
          </a:p>
          <a:p>
            <a:r>
              <a:rPr lang="en-US" dirty="0" smtClean="0"/>
              <a:t>Locke takes this epistemological conclusion to have profound political implications.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Sensitive Knowledge</a:t>
            </a:r>
            <a:endParaRPr lang="en-US" dirty="0"/>
          </a:p>
        </p:txBody>
      </p:sp>
      <p:sp>
        <p:nvSpPr>
          <p:cNvPr id="3" name="Content Placeholder 2"/>
          <p:cNvSpPr>
            <a:spLocks noGrp="1"/>
          </p:cNvSpPr>
          <p:nvPr>
            <p:ph idx="1"/>
          </p:nvPr>
        </p:nvSpPr>
        <p:spPr/>
        <p:txBody>
          <a:bodyPr>
            <a:normAutofit lnSpcReduction="10000"/>
          </a:bodyPr>
          <a:lstStyle/>
          <a:p>
            <a:r>
              <a:rPr lang="en-US" dirty="0" smtClean="0"/>
              <a:t>Intuition </a:t>
            </a:r>
            <a:r>
              <a:rPr lang="en-US" dirty="0"/>
              <a:t>and demonstration are the sources of knowledge for general truths but not always for particular </a:t>
            </a:r>
            <a:r>
              <a:rPr lang="en-US" dirty="0" smtClean="0"/>
              <a:t>truths.</a:t>
            </a:r>
          </a:p>
          <a:p>
            <a:r>
              <a:rPr lang="en-US" dirty="0" smtClean="0"/>
              <a:t>Why </a:t>
            </a:r>
            <a:r>
              <a:rPr lang="en-US" dirty="0"/>
              <a:t>the qualification?  Because we take ourselves to have knowledge, </a:t>
            </a:r>
            <a:r>
              <a:rPr lang="en-US" i="1" dirty="0"/>
              <a:t>via </a:t>
            </a:r>
            <a:r>
              <a:rPr lang="en-US" dirty="0"/>
              <a:t>perception, of </a:t>
            </a:r>
            <a:r>
              <a:rPr lang="en-US" i="1" dirty="0"/>
              <a:t>the existence of particular things</a:t>
            </a:r>
            <a:r>
              <a:rPr lang="en-US" dirty="0"/>
              <a:t>: the objects that we see around </a:t>
            </a:r>
            <a:r>
              <a:rPr lang="en-US" dirty="0" smtClean="0"/>
              <a:t>us.</a:t>
            </a:r>
          </a:p>
          <a:p>
            <a:r>
              <a:rPr lang="en-US" dirty="0" smtClean="0"/>
              <a:t>This </a:t>
            </a:r>
            <a:r>
              <a:rPr lang="en-US" dirty="0"/>
              <a:t>“knowledge” is neither intuitive nor demonstrative in Locke’s strict sense</a:t>
            </a:r>
            <a:r>
              <a:rPr lang="en-US" dirty="0" smtClean="0"/>
              <a:t>.</a:t>
            </a:r>
            <a:endParaRPr lang="en-US" dirty="0"/>
          </a:p>
        </p:txBody>
      </p:sp>
    </p:spTree>
    <p:extLst>
      <p:ext uri="{BB962C8B-B14F-4D97-AF65-F5344CB8AC3E}">
        <p14:creationId xmlns:p14="http://schemas.microsoft.com/office/powerpoint/2010/main" val="289045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Skepticism?</a:t>
            </a:r>
            <a:endParaRPr lang="en-US" dirty="0"/>
          </a:p>
        </p:txBody>
      </p:sp>
      <p:sp>
        <p:nvSpPr>
          <p:cNvPr id="3" name="Content Placeholder 2"/>
          <p:cNvSpPr>
            <a:spLocks noGrp="1"/>
          </p:cNvSpPr>
          <p:nvPr>
            <p:ph idx="1"/>
          </p:nvPr>
        </p:nvSpPr>
        <p:spPr/>
        <p:txBody>
          <a:bodyPr>
            <a:normAutofit lnSpcReduction="10000"/>
          </a:bodyPr>
          <a:lstStyle/>
          <a:p>
            <a:r>
              <a:rPr lang="en-US" dirty="0"/>
              <a:t>Locke’s problem is that he takes over Descartes’s dualism of mind and matter and his view that only our ideas (mental representations) are immediately known.</a:t>
            </a:r>
          </a:p>
          <a:p>
            <a:r>
              <a:rPr lang="en-US" dirty="0"/>
              <a:t>These commitments make knowledge of the external world depend on a problematic inference, inviting skepticism.</a:t>
            </a:r>
          </a:p>
          <a:p>
            <a:r>
              <a:rPr lang="en-US" dirty="0"/>
              <a:t>Unlike Descartes, Locke doesn’t have Reason as an extra source of knowledge.</a:t>
            </a:r>
          </a:p>
          <a:p>
            <a:endParaRPr lang="en-US" dirty="0"/>
          </a:p>
        </p:txBody>
      </p:sp>
    </p:spTree>
    <p:extLst>
      <p:ext uri="{BB962C8B-B14F-4D97-AF65-F5344CB8AC3E}">
        <p14:creationId xmlns:p14="http://schemas.microsoft.com/office/powerpoint/2010/main" val="9499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Skepticism Dismissed</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Locke refuses to take Cartesian skepticism seriously</a:t>
            </a:r>
            <a:r>
              <a:rPr lang="en-US" dirty="0"/>
              <a:t>. He responds with sarcasm: if someone brings up the ‘dreaming’ argument, he may “dream that I make him this reply”.</a:t>
            </a:r>
          </a:p>
          <a:p>
            <a:r>
              <a:rPr lang="en-US" dirty="0" smtClean="0"/>
              <a:t>It </a:t>
            </a:r>
            <a:r>
              <a:rPr lang="en-US" dirty="0"/>
              <a:t>doesn’t matter whether the skeptical objection is met, since if everything is a dream, knowledge and reasoning are nothing (we might call this, “refutation by agreement”)</a:t>
            </a:r>
            <a:r>
              <a:rPr lang="en-US" dirty="0" smtClean="0"/>
              <a:t>.</a:t>
            </a:r>
          </a:p>
          <a:p>
            <a:r>
              <a:rPr lang="en-US" dirty="0" smtClean="0"/>
              <a:t>The </a:t>
            </a:r>
            <a:r>
              <a:rPr lang="en-US" dirty="0"/>
              <a:t>mark of real-world experience is pain (being in the fire versus dreaming that you are)</a:t>
            </a:r>
            <a:r>
              <a:rPr lang="en-US" dirty="0" smtClean="0"/>
              <a:t>.</a:t>
            </a:r>
          </a:p>
          <a:p>
            <a:r>
              <a:rPr lang="en-US" dirty="0" smtClean="0"/>
              <a:t>Again </a:t>
            </a:r>
            <a:r>
              <a:rPr lang="en-US" dirty="0"/>
              <a:t>we see Locke’s pragmatic, anti-metaphysical tendencies: we have no interest in “reality” in any sense that goes beyond having some connection with our happiness or misery.  </a:t>
            </a:r>
            <a:r>
              <a:rPr lang="en-US" b="1" dirty="0"/>
              <a:t>Differences must make a (practical) difference</a:t>
            </a:r>
            <a:r>
              <a:rPr lang="en-US" dirty="0"/>
              <a:t>. </a:t>
            </a:r>
            <a:endParaRPr lang="en-US" dirty="0" smtClean="0"/>
          </a:p>
          <a:p>
            <a:r>
              <a:rPr lang="en-US" dirty="0" smtClean="0"/>
              <a:t>So </a:t>
            </a:r>
            <a:r>
              <a:rPr lang="en-US" dirty="0"/>
              <a:t>Locke feels justified in adding a third kind of knowledge: </a:t>
            </a:r>
            <a:r>
              <a:rPr lang="en-US" b="1" dirty="0"/>
              <a:t>sensitive knowledge. </a:t>
            </a:r>
            <a:r>
              <a:rPr lang="en-US" dirty="0"/>
              <a:t>However, this is not his last word on the subject. </a:t>
            </a:r>
          </a:p>
          <a:p>
            <a:endParaRPr lang="en-US" dirty="0"/>
          </a:p>
        </p:txBody>
      </p:sp>
    </p:spTree>
    <p:extLst>
      <p:ext uri="{BB962C8B-B14F-4D97-AF65-F5344CB8AC3E}">
        <p14:creationId xmlns:p14="http://schemas.microsoft.com/office/powerpoint/2010/main" val="4239756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a:t>
            </a:r>
            <a:r>
              <a:rPr lang="en-US" dirty="0" smtClean="0"/>
              <a:t>he </a:t>
            </a:r>
            <a:r>
              <a:rPr lang="en-US" b="1" dirty="0"/>
              <a:t>extent</a:t>
            </a:r>
            <a:r>
              <a:rPr lang="en-US" dirty="0"/>
              <a:t> of human knowledge is limited by (1) our powers of </a:t>
            </a:r>
            <a:r>
              <a:rPr lang="en-US" dirty="0" smtClean="0"/>
              <a:t>conception; </a:t>
            </a:r>
            <a:r>
              <a:rPr lang="en-US" dirty="0"/>
              <a:t>(2) our ability to grasp logical and material relations between ideas (either as concepts or perceptions</a:t>
            </a:r>
            <a:r>
              <a:rPr lang="en-US" dirty="0" smtClean="0"/>
              <a:t>); </a:t>
            </a:r>
            <a:r>
              <a:rPr lang="en-US" dirty="0"/>
              <a:t>(3) our powers of deduction</a:t>
            </a:r>
            <a:r>
              <a:rPr lang="en-US" dirty="0" smtClean="0"/>
              <a:t>.</a:t>
            </a:r>
          </a:p>
          <a:p>
            <a:r>
              <a:rPr lang="en-US" dirty="0" smtClean="0"/>
              <a:t> Actual </a:t>
            </a:r>
            <a:r>
              <a:rPr lang="en-US" dirty="0"/>
              <a:t>relations of agreement and </a:t>
            </a:r>
            <a:r>
              <a:rPr lang="en-US" dirty="0" smtClean="0"/>
              <a:t>disagreement between ideas set </a:t>
            </a:r>
            <a:r>
              <a:rPr lang="en-US" dirty="0"/>
              <a:t>the outer limits of </a:t>
            </a:r>
            <a:r>
              <a:rPr lang="en-US" dirty="0" smtClean="0"/>
              <a:t>knowledge.</a:t>
            </a:r>
          </a:p>
          <a:p>
            <a:r>
              <a:rPr lang="en-US" dirty="0" smtClean="0"/>
              <a:t>We </a:t>
            </a:r>
            <a:r>
              <a:rPr lang="en-US" dirty="0"/>
              <a:t>don’t</a:t>
            </a:r>
            <a:r>
              <a:rPr lang="en-US" dirty="0" smtClean="0"/>
              <a:t> get </a:t>
            </a:r>
            <a:r>
              <a:rPr lang="en-US" dirty="0"/>
              <a:t>that </a:t>
            </a:r>
            <a:r>
              <a:rPr lang="en-US" dirty="0" smtClean="0"/>
              <a:t>far. We </a:t>
            </a:r>
            <a:r>
              <a:rPr lang="en-US" dirty="0"/>
              <a:t>don’t grasp all the relations between our ideas; nor </a:t>
            </a:r>
            <a:r>
              <a:rPr lang="en-US" dirty="0" smtClean="0"/>
              <a:t>do </a:t>
            </a:r>
            <a:r>
              <a:rPr lang="en-US" dirty="0"/>
              <a:t>we grasp all the consequences of the relations we do </a:t>
            </a:r>
            <a:r>
              <a:rPr lang="en-US" dirty="0" smtClean="0"/>
              <a:t>grasp.</a:t>
            </a:r>
          </a:p>
          <a:p>
            <a:r>
              <a:rPr lang="en-US" dirty="0" smtClean="0"/>
              <a:t>Sensitive </a:t>
            </a:r>
            <a:r>
              <a:rPr lang="en-US" dirty="0"/>
              <a:t>knowledge is narrower still, applying only to those things we have actually perceived. </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Knowledge of Existence: Mathematics</a:t>
            </a:r>
            <a:r>
              <a:rPr lang="en-US" dirty="0"/>
              <a:t> </a:t>
            </a:r>
            <a:r>
              <a:rPr lang="en-US" dirty="0" smtClean="0"/>
              <a:t>and the Self</a:t>
            </a:r>
            <a:endParaRPr lang="en-US" dirty="0"/>
          </a:p>
        </p:txBody>
      </p:sp>
      <p:sp>
        <p:nvSpPr>
          <p:cNvPr id="3" name="Content Placeholder 2"/>
          <p:cNvSpPr>
            <a:spLocks noGrp="1"/>
          </p:cNvSpPr>
          <p:nvPr>
            <p:ph idx="1"/>
          </p:nvPr>
        </p:nvSpPr>
        <p:spPr/>
        <p:txBody>
          <a:bodyPr>
            <a:normAutofit fontScale="85000" lnSpcReduction="10000"/>
          </a:bodyPr>
          <a:lstStyle/>
          <a:p>
            <a:r>
              <a:rPr lang="en-US" i="1" dirty="0"/>
              <a:t>G</a:t>
            </a:r>
            <a:r>
              <a:rPr lang="en-US" i="1" dirty="0" smtClean="0"/>
              <a:t>eneral</a:t>
            </a:r>
            <a:r>
              <a:rPr lang="en-US" dirty="0" smtClean="0"/>
              <a:t> </a:t>
            </a:r>
            <a:r>
              <a:rPr lang="en-US" dirty="0"/>
              <a:t>propositions do not have existential import. (Think of mathematical examples: Pythagoras’s theorem is true even if nothing that actually exists—</a:t>
            </a:r>
            <a:r>
              <a:rPr lang="en-US" dirty="0" err="1"/>
              <a:t>e.g</a:t>
            </a:r>
            <a:r>
              <a:rPr lang="en-US" dirty="0"/>
              <a:t> right angled triangles drawn on paper—is </a:t>
            </a:r>
            <a:r>
              <a:rPr lang="en-US" i="1" dirty="0"/>
              <a:t>strictly</a:t>
            </a:r>
            <a:r>
              <a:rPr lang="en-US" dirty="0"/>
              <a:t> </a:t>
            </a:r>
            <a:r>
              <a:rPr lang="en-US" i="1" dirty="0"/>
              <a:t>speaking</a:t>
            </a:r>
            <a:r>
              <a:rPr lang="en-US" dirty="0"/>
              <a:t> a right angled triangle, but only approximates one</a:t>
            </a:r>
            <a:r>
              <a:rPr lang="en-US" dirty="0" smtClean="0"/>
              <a:t>. Murder is wrongful killing is (trivially) true by virtue of nominal essence (i.e. by definition). </a:t>
            </a:r>
          </a:p>
          <a:p>
            <a:r>
              <a:rPr lang="en-US" dirty="0" smtClean="0"/>
              <a:t>We </a:t>
            </a:r>
            <a:r>
              <a:rPr lang="en-US" dirty="0"/>
              <a:t>know our own existence intuitively (cf. Descartes). The existence of God can be demonstrated. All other knowledge of the existence of particular things is sensitive</a:t>
            </a:r>
            <a:r>
              <a:rPr lang="en-US" dirty="0" smtClean="0"/>
              <a:t>. </a:t>
            </a:r>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of God</a:t>
            </a:r>
            <a:endParaRPr lang="en-US" dirty="0"/>
          </a:p>
        </p:txBody>
      </p:sp>
      <p:sp>
        <p:nvSpPr>
          <p:cNvPr id="3" name="Content Placeholder 2"/>
          <p:cNvSpPr>
            <a:spLocks noGrp="1"/>
          </p:cNvSpPr>
          <p:nvPr>
            <p:ph idx="1"/>
          </p:nvPr>
        </p:nvSpPr>
        <p:spPr/>
        <p:txBody>
          <a:bodyPr>
            <a:normAutofit lnSpcReduction="10000"/>
          </a:bodyPr>
          <a:lstStyle/>
          <a:p>
            <a:r>
              <a:rPr lang="en-US" dirty="0"/>
              <a:t>Locke accepts a version of the “ultimate cause” argument. Since nothing can come of nothing, there must be something that has existed from eternity.  This first (ultimate) cause must be all-powerful and all-knowing: i.e. it must be </a:t>
            </a:r>
            <a:r>
              <a:rPr lang="en-US" dirty="0" smtClean="0"/>
              <a:t>God.</a:t>
            </a:r>
          </a:p>
          <a:p>
            <a:r>
              <a:rPr lang="en-US" dirty="0" smtClean="0"/>
              <a:t>Note that</a:t>
            </a:r>
            <a:r>
              <a:rPr lang="en-US" dirty="0"/>
              <a:t> </a:t>
            </a:r>
            <a:r>
              <a:rPr lang="en-US" dirty="0" smtClean="0"/>
              <a:t>this </a:t>
            </a:r>
            <a:r>
              <a:rPr lang="en-US" dirty="0"/>
              <a:t>argument only establishes theism, not the truth of any particular (monotheistic) religion.</a:t>
            </a:r>
          </a:p>
          <a:p>
            <a:endParaRPr lang="en-US" dirty="0"/>
          </a:p>
        </p:txBody>
      </p:sp>
    </p:spTree>
    <p:extLst>
      <p:ext uri="{BB962C8B-B14F-4D97-AF65-F5344CB8AC3E}">
        <p14:creationId xmlns:p14="http://schemas.microsoft.com/office/powerpoint/2010/main" val="1298034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Other Things</a:t>
            </a:r>
            <a:endParaRPr lang="en-US" dirty="0"/>
          </a:p>
        </p:txBody>
      </p:sp>
      <p:sp>
        <p:nvSpPr>
          <p:cNvPr id="3" name="Content Placeholder 2"/>
          <p:cNvSpPr>
            <a:spLocks noGrp="1"/>
          </p:cNvSpPr>
          <p:nvPr>
            <p:ph idx="1"/>
          </p:nvPr>
        </p:nvSpPr>
        <p:spPr/>
        <p:txBody>
          <a:bodyPr>
            <a:normAutofit fontScale="40000" lnSpcReduction="20000"/>
          </a:bodyPr>
          <a:lstStyle/>
          <a:p>
            <a:r>
              <a:rPr lang="en-US" sz="5000" dirty="0"/>
              <a:t>In Bk. IV, Ch. 11, L discusses our knowledge of the existence of things other than ourselves and God. This means returning to the external world problem</a:t>
            </a:r>
            <a:r>
              <a:rPr lang="en-US" sz="5000" dirty="0" smtClean="0"/>
              <a:t>.</a:t>
            </a:r>
          </a:p>
          <a:p>
            <a:r>
              <a:rPr lang="en-US" sz="5000" dirty="0" smtClean="0"/>
              <a:t> Locke </a:t>
            </a:r>
            <a:r>
              <a:rPr lang="en-US" sz="5000" dirty="0"/>
              <a:t>argues that sense-experience itself carries a kind of immediate persuasiveness. (He backs this up by an appeal to God’s benevolence</a:t>
            </a:r>
            <a:r>
              <a:rPr lang="en-US" sz="5000" dirty="0" smtClean="0"/>
              <a:t>).</a:t>
            </a:r>
          </a:p>
          <a:p>
            <a:r>
              <a:rPr lang="en-US" sz="5000" dirty="0" smtClean="0"/>
              <a:t> </a:t>
            </a:r>
            <a:r>
              <a:rPr lang="en-US" sz="5000" dirty="0"/>
              <a:t>F</a:t>
            </a:r>
            <a:r>
              <a:rPr lang="en-US" sz="5000" dirty="0" smtClean="0"/>
              <a:t>urther </a:t>
            </a:r>
            <a:r>
              <a:rPr lang="en-US" sz="5000" dirty="0"/>
              <a:t>considerations. (1) Sense-experience depends on possession of sense-organs, suggesting that experience is not a spontaneous creation of the mind</a:t>
            </a:r>
            <a:r>
              <a:rPr lang="en-US" sz="5000" dirty="0" smtClean="0"/>
              <a:t>. ( </a:t>
            </a:r>
            <a:r>
              <a:rPr lang="en-US" sz="5000" dirty="0"/>
              <a:t>2) Experience is more vivid than mere thought: e.g. memory. (2) Pleasure and pain accompany those perceptions that we take to be revelatory of extra-mental reality. (4) The different senses concur in the evidence they provide. If you think that the fire you seem to see may be an hallucination, you can test whether you feel the heat.  The stable associations related by what we take to be perceptions of outer reality allow us to anticipate the future course of experience</a:t>
            </a:r>
            <a:r>
              <a:rPr lang="en-US" sz="5000" dirty="0" smtClean="0"/>
              <a:t>.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Certainty</a:t>
            </a:r>
            <a:endParaRPr lang="en-US" dirty="0"/>
          </a:p>
        </p:txBody>
      </p:sp>
      <p:sp>
        <p:nvSpPr>
          <p:cNvPr id="3" name="Content Placeholder 2"/>
          <p:cNvSpPr>
            <a:spLocks noGrp="1"/>
          </p:cNvSpPr>
          <p:nvPr>
            <p:ph idx="1"/>
          </p:nvPr>
        </p:nvSpPr>
        <p:spPr/>
        <p:txBody>
          <a:bodyPr>
            <a:normAutofit fontScale="77500" lnSpcReduction="20000"/>
          </a:bodyPr>
          <a:lstStyle/>
          <a:p>
            <a:r>
              <a:rPr lang="en-US" dirty="0"/>
              <a:t>Even if these considerations fall short of strictly demonstrating the existence of an extra-mental world, the certainty they yield is “as great as our frame can attain to or as our condition needs.</a:t>
            </a:r>
            <a:r>
              <a:rPr lang="en-US" dirty="0" smtClean="0"/>
              <a:t>”</a:t>
            </a:r>
          </a:p>
          <a:p>
            <a:r>
              <a:rPr lang="en-US" dirty="0" smtClean="0"/>
              <a:t>The </a:t>
            </a:r>
            <a:r>
              <a:rPr lang="en-US" dirty="0"/>
              <a:t>certainty we have is practically sufficient. If it falls short of demonstration, no matter: “it is folly to expect demonstration in everything.” (Berkeley sees this as far too concessive to skepticism.)</a:t>
            </a:r>
          </a:p>
          <a:p>
            <a:r>
              <a:rPr lang="en-US" dirty="0"/>
              <a:t>The existence of other conscious beings is a matter of faith. (</a:t>
            </a:r>
            <a:r>
              <a:rPr lang="en-US" i="1" dirty="0"/>
              <a:t>I </a:t>
            </a:r>
            <a:r>
              <a:rPr lang="en-US" dirty="0"/>
              <a:t>can’t be sure that </a:t>
            </a:r>
            <a:r>
              <a:rPr lang="en-US" i="1" dirty="0"/>
              <a:t>you</a:t>
            </a:r>
            <a:r>
              <a:rPr lang="en-US" dirty="0"/>
              <a:t> are conscious in the way that I am.  Maybe you are a zombie.)  Locke treats the </a:t>
            </a:r>
            <a:r>
              <a:rPr lang="en-US" b="1" dirty="0"/>
              <a:t>problem of other minds</a:t>
            </a:r>
            <a:r>
              <a:rPr lang="en-US" dirty="0"/>
              <a:t> as theoretically insoluble: another large concession to skepticism. </a:t>
            </a:r>
          </a:p>
          <a:p>
            <a:endParaRPr lang="en-US" dirty="0"/>
          </a:p>
        </p:txBody>
      </p:sp>
    </p:spTree>
    <p:extLst>
      <p:ext uri="{BB962C8B-B14F-4D97-AF65-F5344CB8AC3E}">
        <p14:creationId xmlns:p14="http://schemas.microsoft.com/office/powerpoint/2010/main" val="1991234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topic of</a:t>
            </a:r>
            <a:r>
              <a:rPr lang="en-US" dirty="0" smtClean="0"/>
              <a:t> </a:t>
            </a:r>
            <a:r>
              <a:rPr lang="en-US" dirty="0"/>
              <a:t>B</a:t>
            </a:r>
            <a:r>
              <a:rPr lang="en-US" dirty="0" smtClean="0"/>
              <a:t>ook III </a:t>
            </a:r>
            <a:r>
              <a:rPr lang="en-US" dirty="0"/>
              <a:t>is “words”: i.e. language </a:t>
            </a:r>
            <a:r>
              <a:rPr lang="en-US" dirty="0" smtClean="0"/>
              <a:t>generally.</a:t>
            </a:r>
          </a:p>
          <a:p>
            <a:r>
              <a:rPr lang="en-US" dirty="0"/>
              <a:t>W</a:t>
            </a:r>
            <a:r>
              <a:rPr lang="en-US" dirty="0" smtClean="0"/>
              <a:t>ords </a:t>
            </a:r>
            <a:r>
              <a:rPr lang="en-US" dirty="0"/>
              <a:t>are proxies for ideas, which are their meanings. Ideas, in turn, represent things and properties (not always successfully).  Words thus </a:t>
            </a:r>
            <a:r>
              <a:rPr lang="en-US" b="1" dirty="0"/>
              <a:t>refer indirectly</a:t>
            </a:r>
            <a:r>
              <a:rPr lang="en-US" dirty="0"/>
              <a:t>, via the mediation of ideas.</a:t>
            </a:r>
            <a:endParaRPr lang="en-US" dirty="0" smtClean="0"/>
          </a:p>
          <a:p>
            <a:r>
              <a:rPr lang="en-US" dirty="0" smtClean="0"/>
              <a:t>Locke’s official view—typical for his </a:t>
            </a:r>
            <a:r>
              <a:rPr lang="en-US" dirty="0"/>
              <a:t>time—is that language is necessary for </a:t>
            </a:r>
            <a:r>
              <a:rPr lang="en-US" b="1" dirty="0" smtClean="0"/>
              <a:t>communication</a:t>
            </a:r>
            <a:r>
              <a:rPr lang="en-US" dirty="0" smtClean="0"/>
              <a:t>.</a:t>
            </a:r>
          </a:p>
          <a:p>
            <a:r>
              <a:rPr lang="en-US" dirty="0" smtClean="0"/>
              <a:t>Contrast </a:t>
            </a:r>
            <a:r>
              <a:rPr lang="en-US" dirty="0"/>
              <a:t>this with the </a:t>
            </a:r>
            <a:r>
              <a:rPr lang="en-US" dirty="0" smtClean="0"/>
              <a:t>view</a:t>
            </a:r>
            <a:r>
              <a:rPr lang="en-US" dirty="0"/>
              <a:t> </a:t>
            </a:r>
            <a:r>
              <a:rPr lang="en-US" dirty="0" smtClean="0"/>
              <a:t>(prominent today) that </a:t>
            </a:r>
            <a:r>
              <a:rPr lang="en-US" dirty="0"/>
              <a:t>language </a:t>
            </a:r>
            <a:r>
              <a:rPr lang="en-US" dirty="0" smtClean="0"/>
              <a:t>is the vehicle of thought: i.e. </a:t>
            </a:r>
            <a:r>
              <a:rPr lang="en-US" b="1" dirty="0"/>
              <a:t>integral to thought </a:t>
            </a:r>
            <a:r>
              <a:rPr lang="en-US" b="1" dirty="0" smtClean="0"/>
              <a:t>itself</a:t>
            </a:r>
            <a:r>
              <a:rPr lang="en-US" dirty="0" smtClean="0"/>
              <a:t>.</a:t>
            </a:r>
          </a:p>
          <a:p>
            <a:pPr marL="0" indent="0">
              <a:buNone/>
            </a:pPr>
            <a:r>
              <a:rPr lang="en-US" dirty="0" smtClean="0"/>
              <a:t>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and Tolerance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Our knowledge (strictly so-called) is very “narrow” (i.e. limited). Probability (belief based on reasons that are less than fully conclusive) is the remedy for this deficiency.</a:t>
            </a:r>
          </a:p>
          <a:p>
            <a:r>
              <a:rPr lang="en-US" dirty="0" smtClean="0"/>
              <a:t>There are two grounds of probability: conformity with one’s own experience, and testimony with regard to the experience of others. The credibility of testimony should be judged by (1) the number of witnesses; (2) their integrity; (3) their skill (reliability); (4) author’s “</a:t>
            </a:r>
            <a:r>
              <a:rPr lang="en-US" dirty="0" err="1" smtClean="0"/>
              <a:t>design”(i.e</a:t>
            </a:r>
            <a:r>
              <a:rPr lang="en-US" dirty="0" smtClean="0"/>
              <a:t>. intention), when testimony is in a book; (5) the testimony’s consistency and the circumstances in which it arose; (6) contrary testimony, if there is such.</a:t>
            </a:r>
          </a:p>
          <a:p>
            <a:r>
              <a:rPr lang="en-US" dirty="0" smtClean="0"/>
              <a:t>We should regulate our assent according to our judgments of probability. </a:t>
            </a:r>
            <a:r>
              <a:rPr lang="en-US" dirty="0"/>
              <a:t>P</a:t>
            </a:r>
            <a:r>
              <a:rPr lang="en-US" dirty="0" smtClean="0"/>
              <a:t>ractical life forces us to act on beliefs that are less than certainly true.</a:t>
            </a:r>
          </a:p>
          <a:p>
            <a:r>
              <a:rPr lang="en-US" dirty="0" smtClean="0"/>
              <a:t>Conflicts of opinion are unavoidable. The proper reaction to this fact of life is to “maintain peace, and the common offices of humanity and friendship in the diversity of opinions….”</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Certainty</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Beliefs that reflect the experience of everyone have a certainty that approaches knowledge. Historical testimony that is consistent with universal experience produces a degree assurance that is almost as great. But when testimony clashes with common experience or with other testimony, then degree of certainty can vary infinitely.</a:t>
            </a:r>
          </a:p>
          <a:p>
            <a:r>
              <a:rPr lang="en-US" dirty="0" smtClean="0"/>
              <a:t>The force of traditional testimony is weakened the further the testimony is removed from the proof (e.g. the original observations).</a:t>
            </a:r>
          </a:p>
          <a:p>
            <a:r>
              <a:rPr lang="en-US" dirty="0" smtClean="0"/>
              <a:t>In matters that do not fall under observation (e.g. the behavior of corpuscles) we judge by analogy. This is justified because there are no gaps in nature. (Locke would have been surprised by modern physics.)</a:t>
            </a:r>
          </a:p>
          <a:p>
            <a:r>
              <a:rPr lang="en-US" dirty="0"/>
              <a:t>Throughout this discussion, </a:t>
            </a:r>
            <a:r>
              <a:rPr lang="en-US" dirty="0" smtClean="0"/>
              <a:t>Locke </a:t>
            </a:r>
            <a:r>
              <a:rPr lang="en-US" dirty="0"/>
              <a:t>fails to distinguish epistemological from psychological questions. Psychologically, someone may be more certain—more firmly convinced--on the basis of</a:t>
            </a:r>
            <a:r>
              <a:rPr lang="en-US" dirty="0" smtClean="0"/>
              <a:t> testimony that is (by Locke’s standards) highly questionable.  But in Locke’s </a:t>
            </a:r>
            <a:r>
              <a:rPr lang="en-US" dirty="0"/>
              <a:t>view, he </a:t>
            </a:r>
            <a:r>
              <a:rPr lang="en-US" b="1" dirty="0"/>
              <a:t>shouldn’t </a:t>
            </a:r>
            <a:r>
              <a:rPr lang="en-US" dirty="0"/>
              <a:t>be:</a:t>
            </a:r>
            <a:r>
              <a:rPr lang="en-US" dirty="0" smtClean="0"/>
              <a:t> his conviction </a:t>
            </a:r>
            <a:r>
              <a:rPr lang="en-US" dirty="0"/>
              <a:t>is </a:t>
            </a:r>
            <a:r>
              <a:rPr lang="en-US" dirty="0" smtClean="0"/>
              <a:t>not </a:t>
            </a:r>
            <a:r>
              <a:rPr lang="en-US" dirty="0"/>
              <a:t>reasonable.</a:t>
            </a:r>
            <a:r>
              <a:rPr lang="en-US" dirty="0" smtClean="0"/>
              <a:t> This </a:t>
            </a:r>
            <a:r>
              <a:rPr lang="en-US" dirty="0"/>
              <a:t>is a </a:t>
            </a:r>
            <a:r>
              <a:rPr lang="en-US" b="1" dirty="0"/>
              <a:t>normative</a:t>
            </a:r>
            <a:r>
              <a:rPr lang="en-US" dirty="0"/>
              <a:t> rather than a </a:t>
            </a:r>
            <a:r>
              <a:rPr lang="en-US" b="1" dirty="0"/>
              <a:t>psychological</a:t>
            </a:r>
            <a:r>
              <a:rPr lang="en-US" dirty="0"/>
              <a:t> judgment. </a:t>
            </a:r>
            <a:r>
              <a:rPr lang="en-US" dirty="0" smtClean="0"/>
              <a:t> Kant </a:t>
            </a:r>
            <a:r>
              <a:rPr lang="en-US" dirty="0"/>
              <a:t>will be the first philosopher we read who makes </a:t>
            </a:r>
            <a:r>
              <a:rPr lang="en-US" dirty="0" smtClean="0"/>
              <a:t>the distinction between normative and psychological questions with </a:t>
            </a:r>
            <a:r>
              <a:rPr lang="en-US" dirty="0"/>
              <a:t>absolute clarity</a:t>
            </a:r>
            <a:r>
              <a:rPr lang="en-US" dirty="0" smtClean="0"/>
              <a:t>. </a:t>
            </a:r>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Miracles and Revelation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credibility of testimony is a delicate issue in Locke’s time, for it bears on the credibility of scripture.</a:t>
            </a:r>
            <a:r>
              <a:rPr lang="en-US" dirty="0"/>
              <a:t> </a:t>
            </a:r>
            <a:r>
              <a:rPr lang="en-US" dirty="0" smtClean="0"/>
              <a:t>The credibility of miracle-reports was a a central issue (and the topic of a long-running debate) because miracles were regarded as the foundation of revealed religion (as opposed to philosophical theology).</a:t>
            </a:r>
          </a:p>
          <a:p>
            <a:r>
              <a:rPr lang="en-US" dirty="0" smtClean="0"/>
              <a:t>Locke argues that, in the case of Divinely ordained miracles, the clash with common experience does not lessen the credibility of the testimony. Fair enough: by definition, a miracle clashes with common experience.</a:t>
            </a:r>
            <a:r>
              <a:rPr lang="en-US" dirty="0"/>
              <a:t> </a:t>
            </a:r>
            <a:r>
              <a:rPr lang="en-US" dirty="0" smtClean="0"/>
              <a:t>But note, Locke adds that miracles must be “well-attested.” I take this to imply that testimony to m</a:t>
            </a:r>
            <a:r>
              <a:rPr lang="en-US" dirty="0"/>
              <a:t>i</a:t>
            </a:r>
            <a:r>
              <a:rPr lang="en-US" dirty="0" smtClean="0"/>
              <a:t>racles is to be judged by the same standards as other historical testimony.</a:t>
            </a:r>
          </a:p>
          <a:p>
            <a:r>
              <a:rPr lang="en-US" dirty="0" smtClean="0"/>
              <a:t>Divine revelation produces the highest certainty because God cannot deceive. Our assent to revelation, faith, determines our minds as absolutely as knowledge. But again Locke adds a qualification: we must be sure that (a) what we </a:t>
            </a:r>
            <a:r>
              <a:rPr lang="en-US" i="1" dirty="0" smtClean="0"/>
              <a:t>take </a:t>
            </a:r>
            <a:r>
              <a:rPr lang="en-US" dirty="0" smtClean="0"/>
              <a:t>to be Divine revelation really is such, and (</a:t>
            </a:r>
            <a:r>
              <a:rPr lang="en-US" dirty="0" err="1" smtClean="0"/>
              <a:t>b</a:t>
            </a:r>
            <a:r>
              <a:rPr lang="en-US" dirty="0" smtClean="0"/>
              <a:t>) that we understand it correctly. It follows that our assent to revelation can be no higher than our assurance that it is genuine revelation, properly understood. Locke is well aware that such matters give rise to conflicts of opinion that will not be resolved to everyone’s satisfaction.</a:t>
            </a:r>
          </a:p>
          <a:p>
            <a:r>
              <a:rPr lang="en-US" dirty="0" smtClean="0"/>
              <a:t>Locke is guarded in his expression, but radical in his views.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Against Enthusiasm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Locke’s </a:t>
            </a:r>
            <a:r>
              <a:rPr lang="en-US" dirty="0"/>
              <a:t>target emerges</a:t>
            </a:r>
            <a:r>
              <a:rPr lang="en-US" dirty="0" smtClean="0"/>
              <a:t> in this passage, 4.16.14: </a:t>
            </a:r>
            <a:r>
              <a:rPr lang="en-US" b="1" dirty="0"/>
              <a:t>enthusiasm</a:t>
            </a:r>
            <a:r>
              <a:rPr lang="en-US" dirty="0"/>
              <a:t>. Etymologically, an enthusiast is one who is “filled with God.” </a:t>
            </a:r>
            <a:r>
              <a:rPr lang="en-US" dirty="0" smtClean="0"/>
              <a:t> Locke </a:t>
            </a:r>
            <a:r>
              <a:rPr lang="en-US" dirty="0"/>
              <a:t>has in mind the charismatic figures who emerged in the aftermath of the Reformation--</a:t>
            </a:r>
            <a:r>
              <a:rPr lang="en-US" dirty="0" err="1"/>
              <a:t>e.g</a:t>
            </a:r>
            <a:r>
              <a:rPr lang="en-US" dirty="0"/>
              <a:t>. certain radical preachers of the English Revolution—who claimed a special Divine authority for their </a:t>
            </a:r>
            <a:r>
              <a:rPr lang="en-US" dirty="0" smtClean="0"/>
              <a:t>views.</a:t>
            </a:r>
            <a:endParaRPr lang="en-US" dirty="0"/>
          </a:p>
          <a:p>
            <a:r>
              <a:rPr lang="en-US" dirty="0" smtClean="0"/>
              <a:t>The </a:t>
            </a:r>
            <a:r>
              <a:rPr lang="en-US" dirty="0"/>
              <a:t>meaning of the word has changed. By “enthusiasm”, </a:t>
            </a:r>
            <a:r>
              <a:rPr lang="en-US" dirty="0" smtClean="0"/>
              <a:t>Locke </a:t>
            </a:r>
            <a:r>
              <a:rPr lang="en-US" dirty="0"/>
              <a:t>means what we call “fanaticism”: an absolute certainty of the correctness of one’s own opinions, based on some source of knowledge higher than and even contrary to Reason.</a:t>
            </a:r>
            <a:r>
              <a:rPr lang="en-US" dirty="0" smtClean="0"/>
              <a:t> Enthusiasm is the great enemy of civil peace.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Skepticism for a Better Tomorrow</a:t>
            </a:r>
          </a:p>
        </p:txBody>
      </p:sp>
      <p:sp>
        <p:nvSpPr>
          <p:cNvPr id="3" name="Content Placeholder 2"/>
          <p:cNvSpPr>
            <a:spLocks noGrp="1"/>
          </p:cNvSpPr>
          <p:nvPr>
            <p:ph idx="1"/>
          </p:nvPr>
        </p:nvSpPr>
        <p:spPr/>
        <p:txBody>
          <a:bodyPr>
            <a:normAutofit fontScale="77500" lnSpcReduction="20000"/>
          </a:bodyPr>
          <a:lstStyle/>
          <a:p>
            <a:r>
              <a:rPr lang="en-US" dirty="0"/>
              <a:t>Locke wrote in the aftermath of a century or more of brutal religious warfare and civil conflict. It is no accident that Locke also wrote the </a:t>
            </a:r>
            <a:r>
              <a:rPr lang="en-US" i="1" dirty="0"/>
              <a:t>Letter on </a:t>
            </a:r>
            <a:r>
              <a:rPr lang="en-US" i="1" dirty="0" smtClean="0"/>
              <a:t>Toleration</a:t>
            </a:r>
            <a:r>
              <a:rPr lang="en-US" dirty="0" smtClean="0"/>
              <a:t>.</a:t>
            </a:r>
          </a:p>
          <a:p>
            <a:r>
              <a:rPr lang="en-US" dirty="0"/>
              <a:t>Locke advocates a </a:t>
            </a:r>
            <a:r>
              <a:rPr lang="en-US" b="1" dirty="0"/>
              <a:t>limited skepticism</a:t>
            </a:r>
            <a:r>
              <a:rPr lang="en-US" dirty="0"/>
              <a:t> in the interests of peaceful order at home and </a:t>
            </a:r>
            <a:r>
              <a:rPr lang="en-US" dirty="0" smtClean="0"/>
              <a:t>abroad.</a:t>
            </a:r>
          </a:p>
          <a:p>
            <a:r>
              <a:rPr lang="en-US" dirty="0" smtClean="0"/>
              <a:t>A post-Reformation war between the German States was ended by the </a:t>
            </a:r>
            <a:r>
              <a:rPr lang="en-US" dirty="0"/>
              <a:t>Peace of </a:t>
            </a:r>
            <a:r>
              <a:rPr lang="en-US" dirty="0" smtClean="0"/>
              <a:t>Augsburg (1555) on the principle:</a:t>
            </a:r>
            <a:r>
              <a:rPr lang="en-US" i="1" dirty="0" smtClean="0"/>
              <a:t> </a:t>
            </a:r>
            <a:r>
              <a:rPr lang="en-US" i="1" dirty="0" err="1"/>
              <a:t>Cuius</a:t>
            </a:r>
            <a:r>
              <a:rPr lang="en-US" i="1" dirty="0"/>
              <a:t> </a:t>
            </a:r>
            <a:r>
              <a:rPr lang="en-US" i="1" dirty="0" err="1"/>
              <a:t>regio</a:t>
            </a:r>
            <a:r>
              <a:rPr lang="en-US" i="1" dirty="0"/>
              <a:t>, </a:t>
            </a:r>
            <a:r>
              <a:rPr lang="en-US" i="1" dirty="0" err="1"/>
              <a:t>eius</a:t>
            </a:r>
            <a:r>
              <a:rPr lang="en-US" i="1" dirty="0"/>
              <a:t> </a:t>
            </a:r>
            <a:r>
              <a:rPr lang="en-US" i="1" dirty="0" err="1"/>
              <a:t>religio</a:t>
            </a:r>
            <a:r>
              <a:rPr lang="en-US" dirty="0"/>
              <a:t>)</a:t>
            </a:r>
            <a:r>
              <a:rPr lang="en-US" dirty="0" smtClean="0"/>
              <a:t>.</a:t>
            </a:r>
            <a:endParaRPr lang="en-US" dirty="0"/>
          </a:p>
          <a:p>
            <a:r>
              <a:rPr lang="en-US" dirty="0"/>
              <a:t>I</a:t>
            </a:r>
            <a:r>
              <a:rPr lang="en-US" dirty="0" smtClean="0"/>
              <a:t>f </a:t>
            </a:r>
            <a:r>
              <a:rPr lang="en-US" dirty="0"/>
              <a:t>we </a:t>
            </a:r>
            <a:r>
              <a:rPr lang="en-US" dirty="0" smtClean="0"/>
              <a:t>recognized </a:t>
            </a:r>
            <a:r>
              <a:rPr lang="en-US" dirty="0"/>
              <a:t>the limits of Reason, and the </a:t>
            </a:r>
            <a:r>
              <a:rPr lang="en-US" dirty="0" smtClean="0"/>
              <a:t>rational uncertainty </a:t>
            </a:r>
            <a:r>
              <a:rPr lang="en-US" dirty="0"/>
              <a:t>of matters of faith, </a:t>
            </a:r>
            <a:r>
              <a:rPr lang="en-US" dirty="0" smtClean="0"/>
              <a:t>political </a:t>
            </a:r>
            <a:r>
              <a:rPr lang="en-US" dirty="0"/>
              <a:t>order </a:t>
            </a:r>
            <a:r>
              <a:rPr lang="en-US" dirty="0" smtClean="0"/>
              <a:t>would not </a:t>
            </a:r>
            <a:r>
              <a:rPr lang="en-US" dirty="0"/>
              <a:t>require confessional </a:t>
            </a:r>
            <a:r>
              <a:rPr lang="en-US" dirty="0" smtClean="0"/>
              <a:t>uniformity.</a:t>
            </a:r>
          </a:p>
          <a:p>
            <a:r>
              <a:rPr lang="en-US" dirty="0" smtClean="0"/>
              <a:t>Religion would be a private matter. Agreeing </a:t>
            </a:r>
            <a:r>
              <a:rPr lang="en-US" dirty="0"/>
              <a:t>to differ</a:t>
            </a:r>
            <a:r>
              <a:rPr lang="en-US"/>
              <a:t>, </a:t>
            </a:r>
            <a:r>
              <a:rPr lang="en-US" smtClean="0"/>
              <a:t>we </a:t>
            </a:r>
            <a:r>
              <a:rPr lang="en-US" dirty="0"/>
              <a:t>could </a:t>
            </a:r>
            <a:r>
              <a:rPr lang="en-US" dirty="0" smtClean="0"/>
              <a:t>live together “in peace and charity”.</a:t>
            </a:r>
            <a:endParaRPr lang="en-US" dirty="0"/>
          </a:p>
        </p:txBody>
      </p:sp>
    </p:spTree>
    <p:extLst>
      <p:ext uri="{BB962C8B-B14F-4D97-AF65-F5344CB8AC3E}">
        <p14:creationId xmlns:p14="http://schemas.microsoft.com/office/powerpoint/2010/main" val="191207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As usual, </a:t>
            </a:r>
            <a:r>
              <a:rPr lang="en-US" dirty="0" smtClean="0"/>
              <a:t>Locke </a:t>
            </a:r>
            <a:r>
              <a:rPr lang="en-US" dirty="0"/>
              <a:t>recognizes </a:t>
            </a:r>
            <a:r>
              <a:rPr lang="en-US" dirty="0" smtClean="0"/>
              <a:t>complications which suggest that language is more than a medium of communication.</a:t>
            </a:r>
          </a:p>
          <a:p>
            <a:r>
              <a:rPr lang="en-US" dirty="0" smtClean="0"/>
              <a:t>Language focuses attention:</a:t>
            </a:r>
          </a:p>
          <a:p>
            <a:pPr marL="514350" indent="-514350">
              <a:buFont typeface="+mj-lt"/>
              <a:buAutoNum type="arabicPeriod"/>
            </a:pPr>
            <a:r>
              <a:rPr lang="en-US" dirty="0" smtClean="0"/>
              <a:t>Most </a:t>
            </a:r>
            <a:r>
              <a:rPr lang="en-US" dirty="0"/>
              <a:t>words are general. To have names for every in individual thing we have encountered is </a:t>
            </a:r>
            <a:r>
              <a:rPr lang="en-US" dirty="0" smtClean="0"/>
              <a:t>impossible</a:t>
            </a:r>
          </a:p>
          <a:p>
            <a:pPr marL="514350" indent="-514350">
              <a:buFont typeface="+mj-lt"/>
              <a:buAutoNum type="arabicPeriod"/>
            </a:pPr>
            <a:r>
              <a:rPr lang="en-US" dirty="0" smtClean="0"/>
              <a:t>If possible</a:t>
            </a:r>
            <a:r>
              <a:rPr lang="en-US" dirty="0"/>
              <a:t>, it would be useless. Knowledge is enlarged by our taking “general views,” not by making lists of particular </a:t>
            </a:r>
            <a:r>
              <a:rPr lang="en-US" dirty="0" smtClean="0"/>
              <a:t>things.</a:t>
            </a:r>
          </a:p>
          <a:p>
            <a:pPr marL="514350" indent="-514350">
              <a:buFont typeface="+mj-lt"/>
              <a:buAutoNum type="arabicPeriod"/>
            </a:pPr>
            <a:r>
              <a:rPr lang="en-US" dirty="0" smtClean="0"/>
              <a:t>We </a:t>
            </a:r>
            <a:r>
              <a:rPr lang="en-US" dirty="0"/>
              <a:t>have names only for those particular things we have some reason to pay particular attention to.</a:t>
            </a:r>
          </a:p>
          <a:p>
            <a:r>
              <a:rPr lang="en-US" dirty="0"/>
              <a:t>T</a:t>
            </a:r>
            <a:r>
              <a:rPr lang="en-US" dirty="0" smtClean="0"/>
              <a:t>he </a:t>
            </a:r>
            <a:r>
              <a:rPr lang="en-US" dirty="0"/>
              <a:t>complex idea of a mixed mode is tied together through association with a name. </a:t>
            </a:r>
          </a:p>
          <a:p>
            <a:endParaRPr lang="en-US" dirty="0"/>
          </a:p>
        </p:txBody>
      </p:sp>
    </p:spTree>
    <p:extLst>
      <p:ext uri="{BB962C8B-B14F-4D97-AF65-F5344CB8AC3E}">
        <p14:creationId xmlns:p14="http://schemas.microsoft.com/office/powerpoint/2010/main" val="342495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Generality</a:t>
            </a:r>
            <a:endParaRPr lang="en-US" dirty="0"/>
          </a:p>
        </p:txBody>
      </p:sp>
      <p:sp>
        <p:nvSpPr>
          <p:cNvPr id="3" name="Content Placeholder 2"/>
          <p:cNvSpPr>
            <a:spLocks noGrp="1"/>
          </p:cNvSpPr>
          <p:nvPr>
            <p:ph idx="1"/>
          </p:nvPr>
        </p:nvSpPr>
        <p:spPr/>
        <p:txBody>
          <a:bodyPr>
            <a:normAutofit lnSpcReduction="10000"/>
          </a:bodyPr>
          <a:lstStyle/>
          <a:p>
            <a:r>
              <a:rPr lang="en-US" dirty="0"/>
              <a:t>The meanings of general words are </a:t>
            </a:r>
            <a:r>
              <a:rPr lang="en-US" b="1" dirty="0"/>
              <a:t>abstract ideas</a:t>
            </a:r>
            <a:r>
              <a:rPr lang="en-US" dirty="0"/>
              <a:t> (ideas of determinable properties, common properties, and single properties)</a:t>
            </a:r>
            <a:r>
              <a:rPr lang="en-US" dirty="0" smtClean="0"/>
              <a:t>.</a:t>
            </a:r>
          </a:p>
          <a:p>
            <a:r>
              <a:rPr lang="en-US" dirty="0" smtClean="0"/>
              <a:t>Things </a:t>
            </a:r>
            <a:r>
              <a:rPr lang="en-US" dirty="0"/>
              <a:t>are “ranked into sorts” by abstract ideas (which give the principles of classification underlying the use of general terms)</a:t>
            </a:r>
            <a:r>
              <a:rPr lang="en-US" dirty="0" smtClean="0"/>
              <a:t>.</a:t>
            </a:r>
          </a:p>
          <a:p>
            <a:r>
              <a:rPr lang="en-US" dirty="0" smtClean="0"/>
              <a:t>Abstract ideas are the basis of general knowledge.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and Nominal</a:t>
            </a:r>
            <a:endParaRPr lang="en-US" dirty="0"/>
          </a:p>
        </p:txBody>
      </p:sp>
      <p:sp>
        <p:nvSpPr>
          <p:cNvPr id="3" name="Content Placeholder 2"/>
          <p:cNvSpPr>
            <a:spLocks noGrp="1"/>
          </p:cNvSpPr>
          <p:nvPr>
            <p:ph idx="1"/>
          </p:nvPr>
        </p:nvSpPr>
        <p:spPr/>
        <p:txBody>
          <a:bodyPr>
            <a:normAutofit fontScale="85000" lnSpcReduction="20000"/>
          </a:bodyPr>
          <a:lstStyle/>
          <a:p>
            <a:r>
              <a:rPr lang="en-US" dirty="0"/>
              <a:t>Locke distinguishes nominal from real </a:t>
            </a:r>
            <a:r>
              <a:rPr lang="en-US" dirty="0" smtClean="0"/>
              <a:t>essence.</a:t>
            </a:r>
          </a:p>
          <a:p>
            <a:r>
              <a:rPr lang="en-US" dirty="0" smtClean="0"/>
              <a:t>A </a:t>
            </a:r>
            <a:r>
              <a:rPr lang="en-US" dirty="0"/>
              <a:t>kind’s nominal essence is just its abstract </a:t>
            </a:r>
            <a:r>
              <a:rPr lang="en-US" dirty="0" smtClean="0"/>
              <a:t>idea. Every </a:t>
            </a:r>
            <a:r>
              <a:rPr lang="en-US" dirty="0"/>
              <a:t>kind has a nominal essence. (Think of it as a definition.</a:t>
            </a:r>
            <a:r>
              <a:rPr lang="en-US" dirty="0" smtClean="0"/>
              <a:t>)</a:t>
            </a:r>
          </a:p>
          <a:p>
            <a:r>
              <a:rPr lang="en-US" dirty="0" smtClean="0"/>
              <a:t> The abstract idea of a substance </a:t>
            </a:r>
            <a:r>
              <a:rPr lang="en-US" dirty="0"/>
              <a:t>(gold, </a:t>
            </a:r>
            <a:r>
              <a:rPr lang="en-US" dirty="0" smtClean="0"/>
              <a:t>horse, </a:t>
            </a:r>
            <a:r>
              <a:rPr lang="en-US" dirty="0" err="1"/>
              <a:t>etc</a:t>
            </a:r>
            <a:r>
              <a:rPr lang="en-US" dirty="0" smtClean="0"/>
              <a:t>) is the cluster of properties by which we identify it.</a:t>
            </a:r>
          </a:p>
          <a:p>
            <a:r>
              <a:rPr lang="en-US" dirty="0" smtClean="0"/>
              <a:t>But </a:t>
            </a:r>
            <a:r>
              <a:rPr lang="en-US" dirty="0"/>
              <a:t>there </a:t>
            </a:r>
            <a:r>
              <a:rPr lang="en-US" dirty="0" smtClean="0"/>
              <a:t>is a </a:t>
            </a:r>
            <a:r>
              <a:rPr lang="en-US" dirty="0"/>
              <a:t>“real constitution of things” that accounts for why certain “ideas” (here meaning sensible qualities, or as we would say observable properties) are found to occur in </a:t>
            </a:r>
            <a:r>
              <a:rPr lang="en-US" dirty="0" smtClean="0"/>
              <a:t>such stable </a:t>
            </a:r>
            <a:r>
              <a:rPr lang="en-US" dirty="0"/>
              <a:t>clusters</a:t>
            </a:r>
            <a:r>
              <a:rPr lang="en-US" dirty="0" smtClean="0"/>
              <a:t>.</a:t>
            </a:r>
          </a:p>
          <a:p>
            <a:r>
              <a:rPr lang="en-US" dirty="0" smtClean="0"/>
              <a:t>This </a:t>
            </a:r>
            <a:r>
              <a:rPr lang="en-US" dirty="0"/>
              <a:t>is a substance’s real essence. Locke identifies the real essence of a material substance with its (unknown) corpuscular microstructure.</a:t>
            </a:r>
          </a:p>
          <a:p>
            <a:endParaRPr lang="en-US" dirty="0"/>
          </a:p>
        </p:txBody>
      </p:sp>
    </p:spTree>
    <p:extLst>
      <p:ext uri="{BB962C8B-B14F-4D97-AF65-F5344CB8AC3E}">
        <p14:creationId xmlns:p14="http://schemas.microsoft.com/office/powerpoint/2010/main" val="3617208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of Knowledge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Having dealt with ideas and words, in Book IV Locke arrives at his </a:t>
            </a:r>
            <a:r>
              <a:rPr lang="en-US" dirty="0"/>
              <a:t>main topic: the scope and limits of human knowledge</a:t>
            </a:r>
            <a:r>
              <a:rPr lang="en-US" dirty="0" smtClean="0"/>
              <a:t>. </a:t>
            </a:r>
            <a:endParaRPr lang="en-US" dirty="0"/>
          </a:p>
          <a:p>
            <a:r>
              <a:rPr lang="en-US" dirty="0"/>
              <a:t>Since the mind “in all its thoughts and </a:t>
            </a:r>
            <a:r>
              <a:rPr lang="en-US" dirty="0" err="1"/>
              <a:t>reasonings</a:t>
            </a:r>
            <a:r>
              <a:rPr lang="en-US" dirty="0"/>
              <a:t> hath no other immediate object but its own ideas, it is evident that our knowledge is only conversant about them.</a:t>
            </a:r>
            <a:r>
              <a:rPr lang="en-US" dirty="0" smtClean="0"/>
              <a:t>”</a:t>
            </a:r>
            <a:endParaRPr lang="en-US" dirty="0"/>
          </a:p>
          <a:p>
            <a:r>
              <a:rPr lang="en-US" dirty="0" smtClean="0"/>
              <a:t>Is Locke saying </a:t>
            </a:r>
            <a:r>
              <a:rPr lang="en-US" dirty="0"/>
              <a:t>that we only have knowledge about own </a:t>
            </a:r>
            <a:r>
              <a:rPr lang="en-US" dirty="0" smtClean="0"/>
              <a:t>ideas? Surely, real </a:t>
            </a:r>
            <a:r>
              <a:rPr lang="en-US" dirty="0"/>
              <a:t>knowledge concerns what our ideas represent, not the ideas </a:t>
            </a:r>
            <a:r>
              <a:rPr lang="en-US" dirty="0" smtClean="0"/>
              <a:t>themselves.</a:t>
            </a:r>
          </a:p>
          <a:p>
            <a:r>
              <a:rPr lang="en-US" dirty="0" smtClean="0"/>
              <a:t>No. Note </a:t>
            </a:r>
            <a:r>
              <a:rPr lang="en-US" dirty="0"/>
              <a:t>the word “immediate.” </a:t>
            </a:r>
            <a:r>
              <a:rPr lang="en-US" dirty="0" smtClean="0"/>
              <a:t>Locke’s point is </a:t>
            </a:r>
            <a:r>
              <a:rPr lang="en-US" dirty="0"/>
              <a:t>that our knowledge of things is mediated by our ideas of </a:t>
            </a:r>
            <a:r>
              <a:rPr lang="en-US" dirty="0" smtClean="0"/>
              <a:t>them.</a:t>
            </a:r>
          </a:p>
          <a:p>
            <a:r>
              <a:rPr lang="en-US" dirty="0"/>
              <a:t>T</a:t>
            </a:r>
            <a:r>
              <a:rPr lang="en-US" dirty="0" smtClean="0"/>
              <a:t>he </a:t>
            </a:r>
            <a:r>
              <a:rPr lang="en-US" dirty="0"/>
              <a:t>question </a:t>
            </a:r>
            <a:r>
              <a:rPr lang="en-US" dirty="0" smtClean="0"/>
              <a:t>is: </a:t>
            </a:r>
            <a:r>
              <a:rPr lang="en-US" dirty="0"/>
              <a:t>to what extent do our ideas give us insight into the nature of things </a:t>
            </a:r>
            <a:r>
              <a:rPr lang="en-US" dirty="0" smtClean="0"/>
              <a:t>themselves? (But beware: Locke plays </a:t>
            </a:r>
            <a:r>
              <a:rPr lang="en-US" dirty="0"/>
              <a:t>fast and loose with the distinction between ideas and the properties</a:t>
            </a:r>
            <a:r>
              <a:rPr lang="en-US" dirty="0" smtClean="0"/>
              <a:t> of </a:t>
            </a:r>
            <a:r>
              <a:rPr lang="en-US" dirty="0"/>
              <a:t>extra-mental things</a:t>
            </a:r>
            <a:r>
              <a:rPr lang="en-US" dirty="0" smtClean="0"/>
              <a:t>.)</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Agreement and Disagreement</a:t>
            </a:r>
            <a:endParaRPr lang="en-US" dirty="0"/>
          </a:p>
        </p:txBody>
      </p:sp>
      <p:sp>
        <p:nvSpPr>
          <p:cNvPr id="3" name="Content Placeholder 2"/>
          <p:cNvSpPr>
            <a:spLocks noGrp="1"/>
          </p:cNvSpPr>
          <p:nvPr>
            <p:ph idx="1"/>
          </p:nvPr>
        </p:nvSpPr>
        <p:spPr/>
        <p:txBody>
          <a:bodyPr>
            <a:normAutofit fontScale="55000" lnSpcReduction="20000"/>
          </a:bodyPr>
          <a:lstStyle/>
          <a:p>
            <a:r>
              <a:rPr lang="en-US" sz="4211" dirty="0"/>
              <a:t>K</a:t>
            </a:r>
            <a:r>
              <a:rPr lang="en-US" sz="4211" dirty="0" smtClean="0"/>
              <a:t>nowledge </a:t>
            </a:r>
            <a:r>
              <a:rPr lang="en-US" sz="4211" dirty="0"/>
              <a:t>consists in the perception of “agreement or disagreement” between ideas. </a:t>
            </a:r>
            <a:r>
              <a:rPr lang="en-US" sz="4211" dirty="0" smtClean="0"/>
              <a:t> (Locke </a:t>
            </a:r>
            <a:r>
              <a:rPr lang="en-US" sz="4211" dirty="0"/>
              <a:t>does not distinguish logical intuition from perceptual awareness of similarity and difference</a:t>
            </a:r>
            <a:r>
              <a:rPr lang="en-US" sz="4211" dirty="0" smtClean="0"/>
              <a:t>.)</a:t>
            </a:r>
          </a:p>
          <a:p>
            <a:r>
              <a:rPr lang="en-US" sz="4211" dirty="0" smtClean="0"/>
              <a:t>Locke </a:t>
            </a:r>
            <a:r>
              <a:rPr lang="en-US" sz="4211" dirty="0"/>
              <a:t>distinguishes four “sorts” of agreement or disagreement. (perhaps he means ways in which “ideas” can agree or disagree).</a:t>
            </a:r>
            <a:r>
              <a:rPr lang="en-US" sz="4211" dirty="0" smtClean="0"/>
              <a:t> (</a:t>
            </a:r>
            <a:r>
              <a:rPr lang="en-US" sz="4211" dirty="0"/>
              <a:t>1) Identity or diversity (similarity and difference) (2) Relation (3) Coexistence or necessary </a:t>
            </a:r>
            <a:r>
              <a:rPr lang="en-US" sz="4211" dirty="0" err="1"/>
              <a:t>connexion</a:t>
            </a:r>
            <a:r>
              <a:rPr lang="en-US" sz="4211" dirty="0"/>
              <a:t> (4) Real </a:t>
            </a:r>
            <a:r>
              <a:rPr lang="en-US" sz="4211" dirty="0" smtClean="0"/>
              <a:t>existence.</a:t>
            </a:r>
          </a:p>
          <a:p>
            <a:r>
              <a:rPr lang="en-US" sz="4211" dirty="0" smtClean="0"/>
              <a:t>This </a:t>
            </a:r>
            <a:r>
              <a:rPr lang="en-US" sz="4211" dirty="0"/>
              <a:t>is</a:t>
            </a:r>
            <a:r>
              <a:rPr lang="en-US" sz="4211" dirty="0" smtClean="0"/>
              <a:t> a </a:t>
            </a:r>
            <a:r>
              <a:rPr lang="en-US" sz="4211" dirty="0"/>
              <a:t>mess. Sometimes </a:t>
            </a:r>
            <a:r>
              <a:rPr lang="en-US" sz="4211" dirty="0" smtClean="0"/>
              <a:t>Locke </a:t>
            </a:r>
            <a:r>
              <a:rPr lang="en-US" sz="4211" dirty="0"/>
              <a:t>is thinking of logical relations (consistency, contradiction, or implication( between concepts. But sometimes (as in real existence), he is thinking of the correspondence between ideas and what they represent (not a relation between ideas, but one between ideas and things)</a:t>
            </a:r>
            <a:r>
              <a:rPr lang="en-US" sz="4211" dirty="0" smtClean="0"/>
              <a:t>.</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and Properties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a:t>
            </a:r>
            <a:r>
              <a:rPr lang="en-US" dirty="0"/>
              <a:t>necessarily coexists in gold is are the </a:t>
            </a:r>
            <a:r>
              <a:rPr lang="en-US" i="1" dirty="0"/>
              <a:t>properties</a:t>
            </a:r>
            <a:r>
              <a:rPr lang="en-US" dirty="0"/>
              <a:t> of being a metallic, yellowness, a certain density, solubility in aqua </a:t>
            </a:r>
            <a:r>
              <a:rPr lang="en-US" dirty="0" err="1"/>
              <a:t>regia</a:t>
            </a:r>
            <a:r>
              <a:rPr lang="en-US" dirty="0"/>
              <a:t>, etc. As a result of our experiencing these properties to go always together, the ideas (concepts) of these properties become incorporated (together) into our concept (complex, abstract idea) of gold as a substance which is metallic, yellow, etc. as constituting its “nominal essence” (definition).</a:t>
            </a:r>
          </a:p>
          <a:p>
            <a:r>
              <a:rPr lang="en-US" dirty="0"/>
              <a:t>While Locke can’t keep any of this straight, he mostly manages to avoid having his terminological sloppiness get him into too much trouble.</a:t>
            </a:r>
          </a:p>
          <a:p>
            <a:endParaRPr lang="en-US" dirty="0"/>
          </a:p>
        </p:txBody>
      </p:sp>
    </p:spTree>
    <p:extLst>
      <p:ext uri="{BB962C8B-B14F-4D97-AF65-F5344CB8AC3E}">
        <p14:creationId xmlns:p14="http://schemas.microsoft.com/office/powerpoint/2010/main" val="1543496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 and Demonstration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Knowledge </a:t>
            </a:r>
            <a:r>
              <a:rPr lang="en-US" dirty="0"/>
              <a:t>begins with intuition: this is the highest degree of knowledge. </a:t>
            </a:r>
            <a:endParaRPr lang="en-US" dirty="0" smtClean="0"/>
          </a:p>
          <a:p>
            <a:r>
              <a:rPr lang="en-US" dirty="0" smtClean="0"/>
              <a:t>The </a:t>
            </a:r>
            <a:r>
              <a:rPr lang="en-US" dirty="0"/>
              <a:t>next highest degree is demonstrative knowledge: knowledge of propositions deduced by intuitively valid steps from intuitively known </a:t>
            </a:r>
            <a:r>
              <a:rPr lang="en-US" dirty="0" smtClean="0"/>
              <a:t>premises.</a:t>
            </a:r>
          </a:p>
          <a:p>
            <a:r>
              <a:rPr lang="en-US" dirty="0" smtClean="0"/>
              <a:t>Locke’s account of knowledge is essentially the same as Descartes’s. </a:t>
            </a:r>
          </a:p>
          <a:p>
            <a:r>
              <a:rPr lang="en-US" dirty="0" smtClean="0"/>
              <a:t>The </a:t>
            </a:r>
            <a:r>
              <a:rPr lang="en-US" dirty="0"/>
              <a:t>main point of disagreement concerns how we get our ideas in the first </a:t>
            </a:r>
            <a:r>
              <a:rPr lang="en-US" dirty="0" smtClean="0"/>
              <a:t>place. Whereas Descartes </a:t>
            </a:r>
            <a:r>
              <a:rPr lang="en-US" dirty="0"/>
              <a:t>stresses the importance of innate </a:t>
            </a:r>
            <a:r>
              <a:rPr lang="en-US" dirty="0" smtClean="0"/>
              <a:t>ideas, Locke </a:t>
            </a:r>
            <a:r>
              <a:rPr lang="en-US" dirty="0"/>
              <a:t>insists that all ideas are derived ultimately from sense-experience (as described in Book II)</a:t>
            </a:r>
            <a:r>
              <a:rPr lang="en-US" dirty="0" smtClean="0"/>
              <a:t>.</a:t>
            </a:r>
          </a:p>
          <a:p>
            <a:r>
              <a:rPr lang="en-US" dirty="0" smtClean="0"/>
              <a:t>So </a:t>
            </a:r>
            <a:r>
              <a:rPr lang="en-US" dirty="0"/>
              <a:t>for </a:t>
            </a:r>
            <a:r>
              <a:rPr lang="en-US" dirty="0" smtClean="0"/>
              <a:t>Locke, </a:t>
            </a:r>
            <a:r>
              <a:rPr lang="en-US" dirty="0"/>
              <a:t>while the highest grades of knowledge are intuitive and demonstrative, this knowledge is still ultimately empirical because</a:t>
            </a:r>
            <a:r>
              <a:rPr lang="en-US" dirty="0" smtClean="0"/>
              <a:t> it involves experience-based  (empirical) </a:t>
            </a:r>
            <a:r>
              <a:rPr lang="en-US" dirty="0"/>
              <a:t>concepts</a:t>
            </a:r>
            <a:r>
              <a:rPr lang="en-US" dirty="0" smtClean="0"/>
              <a:t>.</a:t>
            </a:r>
          </a:p>
          <a:p>
            <a:endParaRPr lang="en-US" dirty="0" smtClean="0"/>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388</TotalTime>
  <Words>2720</Words>
  <Application>Microsoft Macintosh PowerPoint</Application>
  <PresentationFormat>On-screen Show (4:3)</PresentationFormat>
  <Paragraphs>110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Locke 3</vt:lpstr>
      <vt:lpstr>Words</vt:lpstr>
      <vt:lpstr>Complications</vt:lpstr>
      <vt:lpstr>Generality</vt:lpstr>
      <vt:lpstr>Real and Nominal</vt:lpstr>
      <vt:lpstr>The Problem of Knowledge</vt:lpstr>
      <vt:lpstr>Agreement and Disagreement</vt:lpstr>
      <vt:lpstr>Ideas and Properties</vt:lpstr>
      <vt:lpstr>Intuition and Demonstration</vt:lpstr>
      <vt:lpstr>The Problem of Mathematics</vt:lpstr>
      <vt:lpstr>Faith, Opinion and Sensitive Knowledge</vt:lpstr>
      <vt:lpstr>Sensitive Knowledge</vt:lpstr>
      <vt:lpstr>Skepticism?</vt:lpstr>
      <vt:lpstr>Skepticism Dismissed</vt:lpstr>
      <vt:lpstr>Limits</vt:lpstr>
      <vt:lpstr>Knowledge of Existence: Mathematics and the Self</vt:lpstr>
      <vt:lpstr>Knowledge of God</vt:lpstr>
      <vt:lpstr> Other Things</vt:lpstr>
      <vt:lpstr>Certainty</vt:lpstr>
      <vt:lpstr>Probability and Tolerance</vt:lpstr>
      <vt:lpstr>Degrees of Certainty</vt:lpstr>
      <vt:lpstr>Miracles and Revelation</vt:lpstr>
      <vt:lpstr>Against Enthusiasm</vt:lpstr>
      <vt:lpstr>Skepticism for a Better Tomorrow</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Locke 3</dc:title>
  <dc:creator>Michael Williams</dc:creator>
  <cp:lastModifiedBy>Michael Williams</cp:lastModifiedBy>
  <cp:revision>28</cp:revision>
  <dcterms:created xsi:type="dcterms:W3CDTF">2013-03-27T15:06:43Z</dcterms:created>
  <dcterms:modified xsi:type="dcterms:W3CDTF">2017-03-29T13:54:27Z</dcterms:modified>
</cp:coreProperties>
</file>