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0" r:id="rId4"/>
    <p:sldId id="268" r:id="rId5"/>
    <p:sldId id="282" r:id="rId6"/>
    <p:sldId id="281" r:id="rId7"/>
    <p:sldId id="279" r:id="rId8"/>
    <p:sldId id="258" r:id="rId9"/>
    <p:sldId id="271" r:id="rId10"/>
    <p:sldId id="269" r:id="rId11"/>
    <p:sldId id="261" r:id="rId12"/>
    <p:sldId id="283" r:id="rId13"/>
    <p:sldId id="262" r:id="rId14"/>
    <p:sldId id="272" r:id="rId15"/>
    <p:sldId id="263" r:id="rId16"/>
    <p:sldId id="277" r:id="rId17"/>
    <p:sldId id="273" r:id="rId18"/>
    <p:sldId id="264" r:id="rId19"/>
    <p:sldId id="276" r:id="rId20"/>
    <p:sldId id="275" r:id="rId21"/>
    <p:sldId id="266" r:id="rId22"/>
    <p:sldId id="267" r:id="rId23"/>
    <p:sldId id="278" r:id="rId24"/>
    <p:sldId id="284" r:id="rId25"/>
    <p:sldId id="265" r:id="rId26"/>
    <p:sldId id="27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0" autoAdjust="0"/>
    <p:restoredTop sz="94660"/>
  </p:normalViewPr>
  <p:slideViewPr>
    <p:cSldViewPr snapToGrid="0" snapToObjects="1">
      <p:cViewPr varScale="1">
        <p:scale>
          <a:sx n="101" d="100"/>
          <a:sy n="101" d="100"/>
        </p:scale>
        <p:origin x="-18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443B5-C54F-364F-8C86-DF414147D94F}" type="datetimeFigureOut">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443B5-C54F-364F-8C86-DF414147D94F}" type="datetimeFigureOut">
              <a:rPr lang="en-US" smtClean="0"/>
              <a:pPr/>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443B5-C54F-364F-8C86-DF414147D94F}" type="datetimeFigureOut">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443B5-C54F-364F-8C86-DF414147D94F}" type="datetimeFigureOut">
              <a:rPr lang="en-US" smtClean="0"/>
              <a:pPr/>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443B5-C54F-364F-8C86-DF414147D94F}" type="datetimeFigureOut">
              <a:rPr lang="en-US" smtClean="0"/>
              <a:pPr/>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43B5-C54F-364F-8C86-DF414147D94F}" type="datetimeFigureOut">
              <a:rPr lang="en-US" smtClean="0"/>
              <a:pPr/>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43B5-C54F-364F-8C86-DF414147D94F}" type="datetimeFigureOut">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43B5-C54F-364F-8C86-DF414147D94F}" type="datetimeFigureOut">
              <a:rPr lang="en-US" smtClean="0"/>
              <a:pPr/>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6478F-7D05-DE4E-93AD-C910E11F72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443B5-C54F-364F-8C86-DF414147D94F}" type="datetimeFigureOut">
              <a:rPr lang="en-US" smtClean="0"/>
              <a:pPr/>
              <a:t>3/13/17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6478F-7D05-DE4E-93AD-C910E11F72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Spinoza 1</a:t>
            </a:r>
            <a:endParaRPr lang="en-US" dirty="0"/>
          </a:p>
        </p:txBody>
      </p:sp>
      <p:sp>
        <p:nvSpPr>
          <p:cNvPr id="3" name="Subtitle 2"/>
          <p:cNvSpPr>
            <a:spLocks noGrp="1"/>
          </p:cNvSpPr>
          <p:nvPr>
            <p:ph type="subTitle" idx="1"/>
          </p:nvPr>
        </p:nvSpPr>
        <p:spPr/>
        <p:txBody>
          <a:bodyPr/>
          <a:lstStyle/>
          <a:p>
            <a:r>
              <a:rPr lang="en-US" i="1" dirty="0" smtClean="0"/>
              <a:t>Deus </a:t>
            </a:r>
            <a:r>
              <a:rPr lang="en-US" i="1" dirty="0" err="1" smtClean="0"/>
              <a:t>Sive</a:t>
            </a:r>
            <a:r>
              <a:rPr lang="en-US" i="1" dirty="0" smtClean="0"/>
              <a:t> </a:t>
            </a:r>
            <a:r>
              <a:rPr lang="en-US" i="1" dirty="0" err="1" smtClean="0"/>
              <a:t>Natura</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Geometrical Method</a:t>
            </a:r>
            <a:endParaRPr lang="en-US" dirty="0"/>
          </a:p>
        </p:txBody>
      </p:sp>
      <p:sp>
        <p:nvSpPr>
          <p:cNvPr id="3" name="Content Placeholder 2"/>
          <p:cNvSpPr>
            <a:spLocks noGrp="1"/>
          </p:cNvSpPr>
          <p:nvPr>
            <p:ph idx="1"/>
          </p:nvPr>
        </p:nvSpPr>
        <p:spPr/>
        <p:txBody>
          <a:bodyPr>
            <a:noAutofit/>
          </a:bodyPr>
          <a:lstStyle/>
          <a:p>
            <a:r>
              <a:rPr lang="en-US" sz="2400" dirty="0"/>
              <a:t>Spinoza’s Rationalism is </a:t>
            </a:r>
            <a:r>
              <a:rPr lang="en-US" sz="2400" dirty="0" smtClean="0"/>
              <a:t>evident in his “geometrical” method.</a:t>
            </a:r>
            <a:endParaRPr lang="en-US" sz="2400" dirty="0"/>
          </a:p>
          <a:p>
            <a:r>
              <a:rPr lang="en-US" sz="2400" dirty="0" smtClean="0"/>
              <a:t>His </a:t>
            </a:r>
            <a:r>
              <a:rPr lang="en-US" sz="2400" dirty="0"/>
              <a:t>definitions are not </a:t>
            </a:r>
            <a:r>
              <a:rPr lang="en-US" sz="2400" dirty="0" smtClean="0"/>
              <a:t>meant as verbal stipulations. They give the essences </a:t>
            </a:r>
            <a:r>
              <a:rPr lang="en-US" sz="2400" dirty="0"/>
              <a:t>of the things </a:t>
            </a:r>
            <a:r>
              <a:rPr lang="en-US" sz="2400" dirty="0" smtClean="0"/>
              <a:t>defined.</a:t>
            </a:r>
          </a:p>
          <a:p>
            <a:r>
              <a:rPr lang="en-US" sz="2400" dirty="0"/>
              <a:t>H</a:t>
            </a:r>
            <a:r>
              <a:rPr lang="en-US" sz="2400" dirty="0" smtClean="0"/>
              <a:t>is </a:t>
            </a:r>
            <a:r>
              <a:rPr lang="en-US" sz="2400" dirty="0"/>
              <a:t>axioms </a:t>
            </a:r>
            <a:r>
              <a:rPr lang="en-US" sz="2400" dirty="0" smtClean="0"/>
              <a:t>are </a:t>
            </a:r>
            <a:r>
              <a:rPr lang="en-US" sz="2400" dirty="0"/>
              <a:t>m</a:t>
            </a:r>
            <a:r>
              <a:rPr lang="en-US" sz="2400" dirty="0" smtClean="0"/>
              <a:t>eant to have </a:t>
            </a:r>
            <a:r>
              <a:rPr lang="en-US" sz="2400" dirty="0"/>
              <a:t>the objective self-evidence of Euclid’s </a:t>
            </a:r>
            <a:r>
              <a:rPr lang="en-US" sz="2400" dirty="0" smtClean="0"/>
              <a:t>postulates. Properly understood, they cannot be denied. (Cf. Descartes on clear and distinct ideas.)</a:t>
            </a:r>
          </a:p>
          <a:p>
            <a:r>
              <a:rPr lang="en-US" sz="2400" dirty="0" smtClean="0"/>
              <a:t>The </a:t>
            </a:r>
            <a:r>
              <a:rPr lang="en-US" sz="2400" dirty="0"/>
              <a:t>propositions, or theorems, are meant to follow by strict logic from the definitions and axioms, again as in </a:t>
            </a:r>
            <a:r>
              <a:rPr lang="en-US" sz="2400" dirty="0" smtClean="0"/>
              <a:t>Euclid.</a:t>
            </a:r>
          </a:p>
          <a:p>
            <a:r>
              <a:rPr lang="en-US" sz="2400" smtClean="0"/>
              <a:t>As with </a:t>
            </a:r>
            <a:r>
              <a:rPr lang="en-US" sz="2400" dirty="0" smtClean="0"/>
              <a:t>Descartes, true knowledge comes from (rational) intuition and deduction. </a:t>
            </a:r>
            <a:endParaRPr lang="en-US" sz="2400" dirty="0"/>
          </a:p>
        </p:txBody>
      </p:sp>
    </p:spTree>
    <p:extLst>
      <p:ext uri="{BB962C8B-B14F-4D97-AF65-F5344CB8AC3E}">
        <p14:creationId xmlns:p14="http://schemas.microsoft.com/office/powerpoint/2010/main" val="385699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Spinoza understands substance as ‘that which can be conceived through itself.’ </a:t>
            </a:r>
            <a:r>
              <a:rPr lang="en-US" dirty="0"/>
              <a:t>H</a:t>
            </a:r>
            <a:r>
              <a:rPr lang="en-US" dirty="0" smtClean="0"/>
              <a:t>e sees this conception as closely connected (perhaps identical with) another way of understanding substance: i.e. as that which is capable of independent existence.</a:t>
            </a:r>
          </a:p>
          <a:p>
            <a:r>
              <a:rPr lang="en-US" dirty="0" smtClean="0"/>
              <a:t>This way of thinking comes naturally to Rationalists who conceive of </a:t>
            </a:r>
            <a:r>
              <a:rPr lang="en-US" b="1" dirty="0" smtClean="0"/>
              <a:t>causal </a:t>
            </a:r>
            <a:r>
              <a:rPr lang="en-US" dirty="0" smtClean="0"/>
              <a:t>statements as possessing something very like </a:t>
            </a:r>
            <a:r>
              <a:rPr lang="en-US" b="1" dirty="0" smtClean="0"/>
              <a:t>logical </a:t>
            </a:r>
            <a:r>
              <a:rPr lang="en-US" dirty="0" smtClean="0"/>
              <a:t>necessity.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substance is conceived through its “attribute” (essence, nature): its characteristic way of existing.</a:t>
            </a:r>
          </a:p>
          <a:p>
            <a:r>
              <a:rPr lang="en-US" dirty="0"/>
              <a:t>A substance can “express” (be conceived under) more than one </a:t>
            </a:r>
            <a:r>
              <a:rPr lang="en-US" dirty="0" smtClean="0"/>
              <a:t>attribute.</a:t>
            </a:r>
          </a:p>
          <a:p>
            <a:r>
              <a:rPr lang="en-US" dirty="0" smtClean="0"/>
              <a:t>But </a:t>
            </a:r>
            <a:r>
              <a:rPr lang="en-US" dirty="0"/>
              <a:t>two substances cannot </a:t>
            </a:r>
            <a:r>
              <a:rPr lang="en-US" b="1" dirty="0"/>
              <a:t>share</a:t>
            </a:r>
            <a:r>
              <a:rPr lang="en-US" dirty="0"/>
              <a:t> an attribute</a:t>
            </a:r>
            <a:r>
              <a:rPr lang="en-US" dirty="0" smtClean="0"/>
              <a:t>. (For example, the (infinite) spatial world is necessarily one thing: there can’t be two of them.)</a:t>
            </a:r>
          </a:p>
          <a:p>
            <a:r>
              <a:rPr lang="en-US" dirty="0" smtClean="0"/>
              <a:t>Thus </a:t>
            </a:r>
            <a:r>
              <a:rPr lang="en-US" b="1" dirty="0"/>
              <a:t>no substance can be the cause of another</a:t>
            </a:r>
            <a:r>
              <a:rPr lang="en-US" dirty="0"/>
              <a:t>.</a:t>
            </a:r>
          </a:p>
          <a:p>
            <a:endParaRPr lang="en-US" dirty="0"/>
          </a:p>
        </p:txBody>
      </p:sp>
    </p:spTree>
    <p:extLst>
      <p:ext uri="{BB962C8B-B14F-4D97-AF65-F5344CB8AC3E}">
        <p14:creationId xmlns:p14="http://schemas.microsoft.com/office/powerpoint/2010/main" val="378967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There cannot be two substances with the same nature or attribute. (Prop. 5.) If two substances shared an attribute, one could be the cause of the other. But then one of them wouldn’t be a substance.</a:t>
            </a:r>
          </a:p>
          <a:p>
            <a:r>
              <a:rPr lang="en-US" dirty="0"/>
              <a:t>Since a substance cannot be caused by anything else, it must be self-</a:t>
            </a:r>
            <a:r>
              <a:rPr lang="en-US" dirty="0" smtClean="0"/>
              <a:t>caused. Thus </a:t>
            </a:r>
            <a:r>
              <a:rPr lang="en-US" dirty="0"/>
              <a:t>e</a:t>
            </a:r>
            <a:r>
              <a:rPr lang="en-US" dirty="0" smtClean="0"/>
              <a:t>xistence belongs to the nature of substance. (Prop. 7.)</a:t>
            </a:r>
          </a:p>
          <a:p>
            <a:r>
              <a:rPr lang="en-US" dirty="0" smtClean="0"/>
              <a:t>God is a substance with infinite attributes and therefore necessarily exists. (This is a version of the Ontological Argument.)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Substance</a:t>
            </a:r>
            <a:endParaRPr lang="en-US" dirty="0"/>
          </a:p>
        </p:txBody>
      </p:sp>
      <p:sp>
        <p:nvSpPr>
          <p:cNvPr id="3" name="Content Placeholder 2"/>
          <p:cNvSpPr>
            <a:spLocks noGrp="1"/>
          </p:cNvSpPr>
          <p:nvPr>
            <p:ph idx="1"/>
          </p:nvPr>
        </p:nvSpPr>
        <p:spPr/>
        <p:txBody>
          <a:bodyPr>
            <a:normAutofit fontScale="92500"/>
          </a:bodyPr>
          <a:lstStyle/>
          <a:p>
            <a:r>
              <a:rPr lang="en-US" dirty="0"/>
              <a:t>If there were some </a:t>
            </a:r>
            <a:r>
              <a:rPr lang="en-US" dirty="0" smtClean="0"/>
              <a:t>substance other than God, </a:t>
            </a:r>
            <a:r>
              <a:rPr lang="en-US" dirty="0"/>
              <a:t>it would have some </a:t>
            </a:r>
            <a:r>
              <a:rPr lang="en-US" dirty="0" smtClean="0"/>
              <a:t>attribute.</a:t>
            </a:r>
          </a:p>
          <a:p>
            <a:r>
              <a:rPr lang="en-US" dirty="0"/>
              <a:t>S</a:t>
            </a:r>
            <a:r>
              <a:rPr lang="en-US" dirty="0" smtClean="0"/>
              <a:t>ince </a:t>
            </a:r>
            <a:r>
              <a:rPr lang="en-US" dirty="0"/>
              <a:t>distinct substances cannot share an attribute, </a:t>
            </a:r>
            <a:r>
              <a:rPr lang="en-US" dirty="0" smtClean="0"/>
              <a:t>this </a:t>
            </a:r>
            <a:r>
              <a:rPr lang="en-US" dirty="0"/>
              <a:t>attribute would have to be one that God did not </a:t>
            </a:r>
            <a:r>
              <a:rPr lang="en-US" dirty="0" smtClean="0"/>
              <a:t>possess. But God </a:t>
            </a:r>
            <a:r>
              <a:rPr lang="en-US" dirty="0"/>
              <a:t>encompasses all </a:t>
            </a:r>
            <a:r>
              <a:rPr lang="en-US" dirty="0" smtClean="0"/>
              <a:t>attributes, so this </a:t>
            </a:r>
            <a:r>
              <a:rPr lang="en-US" dirty="0"/>
              <a:t>is impossible.</a:t>
            </a:r>
          </a:p>
          <a:p>
            <a:r>
              <a:rPr lang="en-US" dirty="0"/>
              <a:t>It follows that no substance other than God can be conceived. </a:t>
            </a:r>
            <a:r>
              <a:rPr lang="en-US" dirty="0" smtClean="0"/>
              <a:t>Conclusion: God is the only substance.</a:t>
            </a:r>
            <a:endParaRPr lang="en-US" dirty="0"/>
          </a:p>
        </p:txBody>
      </p:sp>
    </p:spTree>
    <p:extLst>
      <p:ext uri="{BB962C8B-B14F-4D97-AF65-F5344CB8AC3E}">
        <p14:creationId xmlns:p14="http://schemas.microsoft.com/office/powerpoint/2010/main" val="198014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or Nature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Summing up: a substance is that which can be conceived through itself. A substance can depend on nothing for its existence. A substance is therefore </a:t>
            </a:r>
            <a:r>
              <a:rPr lang="en-US" i="1" dirty="0" err="1" smtClean="0"/>
              <a:t>causa</a:t>
            </a:r>
            <a:r>
              <a:rPr lang="en-US" i="1" dirty="0" smtClean="0"/>
              <a:t> sui</a:t>
            </a:r>
            <a:r>
              <a:rPr lang="en-US" dirty="0" smtClean="0"/>
              <a:t>. There can only be one substance.</a:t>
            </a:r>
          </a:p>
          <a:p>
            <a:r>
              <a:rPr lang="en-US" dirty="0" smtClean="0"/>
              <a:t>Spinoza thus uses traditional philosophical and theological ideas to argue for radical and subversive conclusions.  </a:t>
            </a:r>
            <a:r>
              <a:rPr lang="en-US" b="1" dirty="0" smtClean="0"/>
              <a:t>The unique substance, God, is identical with Reality as a whole</a:t>
            </a:r>
            <a:r>
              <a:rPr lang="en-US" dirty="0" smtClean="0"/>
              <a:t>.</a:t>
            </a:r>
          </a:p>
          <a:p>
            <a:r>
              <a:rPr lang="en-US" dirty="0" smtClean="0"/>
              <a:t>God is not a transcendent being, separate from His creation, who brings the Universe into existence (by an act of will).  God and Nature are one and the same: </a:t>
            </a:r>
            <a:r>
              <a:rPr lang="en-US" i="1" dirty="0" smtClean="0"/>
              <a:t>Deus </a:t>
            </a:r>
            <a:r>
              <a:rPr lang="en-US" i="1" dirty="0" err="1" smtClean="0"/>
              <a:t>sive</a:t>
            </a:r>
            <a:r>
              <a:rPr lang="en-US" i="1" dirty="0" smtClean="0"/>
              <a:t> </a:t>
            </a:r>
            <a:r>
              <a:rPr lang="en-US" i="1" dirty="0" err="1" smtClean="0"/>
              <a:t>Natura</a:t>
            </a:r>
            <a:r>
              <a:rPr lang="en-US"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and his Creation</a:t>
            </a:r>
            <a:endParaRPr lang="en-US" dirty="0"/>
          </a:p>
        </p:txBody>
      </p:sp>
      <p:sp>
        <p:nvSpPr>
          <p:cNvPr id="3" name="Content Placeholder 2"/>
          <p:cNvSpPr>
            <a:spLocks noGrp="1"/>
          </p:cNvSpPr>
          <p:nvPr>
            <p:ph idx="1"/>
          </p:nvPr>
        </p:nvSpPr>
        <p:spPr/>
        <p:txBody>
          <a:bodyPr>
            <a:normAutofit fontScale="92500"/>
          </a:bodyPr>
          <a:lstStyle/>
          <a:p>
            <a:r>
              <a:rPr lang="en-US" dirty="0" err="1" smtClean="0"/>
              <a:t>Sponza</a:t>
            </a:r>
            <a:r>
              <a:rPr lang="en-US" dirty="0" smtClean="0"/>
              <a:t> recognizes something like the distinction between God and his creation.</a:t>
            </a:r>
          </a:p>
          <a:p>
            <a:r>
              <a:rPr lang="en-US" dirty="0" smtClean="0"/>
              <a:t>We </a:t>
            </a:r>
            <a:r>
              <a:rPr lang="en-US" dirty="0"/>
              <a:t>can distinguish </a:t>
            </a:r>
            <a:r>
              <a:rPr lang="en-US" i="1" dirty="0" err="1"/>
              <a:t>Natura</a:t>
            </a:r>
            <a:r>
              <a:rPr lang="en-US" i="1" dirty="0"/>
              <a:t> </a:t>
            </a:r>
            <a:r>
              <a:rPr lang="en-US" i="1" dirty="0" err="1"/>
              <a:t>naturans</a:t>
            </a:r>
            <a:r>
              <a:rPr lang="en-US" dirty="0"/>
              <a:t> (‘</a:t>
            </a:r>
            <a:r>
              <a:rPr lang="en-US" dirty="0" err="1"/>
              <a:t>naturing</a:t>
            </a:r>
            <a:r>
              <a:rPr lang="en-US" dirty="0"/>
              <a:t>’  Nature) from </a:t>
            </a:r>
            <a:r>
              <a:rPr lang="en-US" i="1" dirty="0" err="1"/>
              <a:t>Natura</a:t>
            </a:r>
            <a:r>
              <a:rPr lang="en-US" i="1" dirty="0"/>
              <a:t> </a:t>
            </a:r>
            <a:r>
              <a:rPr lang="en-US" i="1" dirty="0" err="1"/>
              <a:t>naturata</a:t>
            </a:r>
            <a:r>
              <a:rPr lang="en-US" dirty="0"/>
              <a:t> (‘natured’ Nature)</a:t>
            </a:r>
            <a:r>
              <a:rPr lang="en-US" dirty="0" smtClean="0"/>
              <a:t>.</a:t>
            </a:r>
          </a:p>
          <a:p>
            <a:r>
              <a:rPr lang="en-US" dirty="0" smtClean="0"/>
              <a:t>This </a:t>
            </a:r>
            <a:r>
              <a:rPr lang="en-US" dirty="0"/>
              <a:t>is the distinction between the dynamical </a:t>
            </a:r>
            <a:r>
              <a:rPr lang="en-US" dirty="0" smtClean="0"/>
              <a:t>principles (laws of nature) </a:t>
            </a:r>
            <a:r>
              <a:rPr lang="en-US" dirty="0"/>
              <a:t>that govern everything that happens and  the events that happen in accordance with those principles (the entirety of the natural world)</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351102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Immanence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Considering the Reality from a physical standpoint (in Spinoza’s terms, ‘under the attribute of extension’), we can distinguish the laws of physics from the events that occur in accordance with (and in that sense “express”) those </a:t>
            </a:r>
            <a:r>
              <a:rPr lang="en-US" dirty="0" smtClean="0"/>
              <a:t>laws.</a:t>
            </a:r>
          </a:p>
          <a:p>
            <a:r>
              <a:rPr lang="en-US" dirty="0"/>
              <a:t>T</a:t>
            </a:r>
            <a:r>
              <a:rPr lang="en-US" dirty="0" smtClean="0"/>
              <a:t>here </a:t>
            </a:r>
            <a:r>
              <a:rPr lang="en-US" dirty="0"/>
              <a:t>aren’t two realms of existence here. The laws exist through being expressed in those events.  And the events exist (</a:t>
            </a:r>
            <a:r>
              <a:rPr lang="en-US" i="1" dirty="0"/>
              <a:t>qua </a:t>
            </a:r>
            <a:r>
              <a:rPr lang="en-US" dirty="0"/>
              <a:t>physical) through unfolding in accordance with physical </a:t>
            </a:r>
            <a:r>
              <a:rPr lang="en-US" dirty="0" smtClean="0"/>
              <a:t>laws.</a:t>
            </a:r>
          </a:p>
          <a:p>
            <a:r>
              <a:rPr lang="en-US" dirty="0" smtClean="0"/>
              <a:t>God </a:t>
            </a:r>
            <a:r>
              <a:rPr lang="en-US" dirty="0"/>
              <a:t>is the “immanent” not the “transcendent” cause of everything. (Recall Aristotle’s definition of “nature” as an inner principle of change.)</a:t>
            </a:r>
          </a:p>
          <a:p>
            <a:endParaRPr lang="en-US" dirty="0"/>
          </a:p>
        </p:txBody>
      </p:sp>
    </p:spTree>
    <p:extLst>
      <p:ext uri="{BB962C8B-B14F-4D97-AF65-F5344CB8AC3E}">
        <p14:creationId xmlns:p14="http://schemas.microsoft.com/office/powerpoint/2010/main" val="23547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Intellect and Will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Traditional philosophical theology (as in Descartes’s </a:t>
            </a:r>
            <a:r>
              <a:rPr lang="en-US" i="1" dirty="0" smtClean="0"/>
              <a:t>Meditations</a:t>
            </a:r>
            <a:r>
              <a:rPr lang="en-US" dirty="0" smtClean="0"/>
              <a:t>) sees God as possessing both intellect and will. God is omniscient and omnipotent: all-knowing and all-powerful.</a:t>
            </a:r>
            <a:endParaRPr lang="en-US" dirty="0"/>
          </a:p>
          <a:p>
            <a:r>
              <a:rPr lang="en-US" dirty="0" smtClean="0"/>
              <a:t> Orthodoxy holds that God’s intellect is prior to his will in the sense that God acts for the best because of his total understanding.</a:t>
            </a:r>
          </a:p>
          <a:p>
            <a:r>
              <a:rPr lang="en-US" dirty="0" smtClean="0"/>
              <a:t>Though somewhat reticent about it it, Descartes tended to take the heretical view that God’s will is fundamental.</a:t>
            </a:r>
          </a:p>
          <a:p>
            <a:r>
              <a:rPr lang="en-US" dirty="0" smtClean="0"/>
              <a:t>God creates everything, including what we see as “eternal truths”: e.g. that 2 + 3 = 5. (Leibniz will criticize him for this.)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Spinoza’s Version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Spinoza’s identification of </a:t>
            </a:r>
            <a:r>
              <a:rPr lang="en-US" dirty="0"/>
              <a:t>God with </a:t>
            </a:r>
            <a:r>
              <a:rPr lang="en-US" dirty="0" smtClean="0"/>
              <a:t>Reality requires him to rethink this traditional distinction.</a:t>
            </a:r>
          </a:p>
          <a:p>
            <a:r>
              <a:rPr lang="en-US" dirty="0" smtClean="0"/>
              <a:t>God’s </a:t>
            </a:r>
            <a:r>
              <a:rPr lang="en-US" dirty="0"/>
              <a:t>“intellect” is expressed in the </a:t>
            </a:r>
            <a:r>
              <a:rPr lang="en-US" dirty="0" smtClean="0"/>
              <a:t>rational </a:t>
            </a:r>
            <a:r>
              <a:rPr lang="en-US" dirty="0"/>
              <a:t>principles that govern the unfolding of the </a:t>
            </a:r>
            <a:r>
              <a:rPr lang="en-US" dirty="0" smtClean="0"/>
              <a:t>Universe.</a:t>
            </a:r>
          </a:p>
          <a:p>
            <a:r>
              <a:rPr lang="en-US" dirty="0" smtClean="0"/>
              <a:t>God </a:t>
            </a:r>
            <a:r>
              <a:rPr lang="en-US" dirty="0"/>
              <a:t>is free in the sense the He operates entirely from the necessity of his own Nature: i.e. free of </a:t>
            </a:r>
            <a:r>
              <a:rPr lang="en-US" b="1" dirty="0"/>
              <a:t>external</a:t>
            </a:r>
            <a:r>
              <a:rPr lang="en-US" dirty="0"/>
              <a:t> </a:t>
            </a:r>
            <a:r>
              <a:rPr lang="en-US" b="1" dirty="0"/>
              <a:t>constraint</a:t>
            </a:r>
            <a:r>
              <a:rPr lang="en-US" dirty="0"/>
              <a:t>. (See Def. 7.</a:t>
            </a:r>
            <a:r>
              <a:rPr lang="en-US" dirty="0" smtClean="0"/>
              <a:t>)</a:t>
            </a:r>
          </a:p>
          <a:p>
            <a:r>
              <a:rPr lang="en-US" dirty="0" smtClean="0"/>
              <a:t>But </a:t>
            </a:r>
            <a:r>
              <a:rPr lang="en-US" dirty="0"/>
              <a:t>God could not have produced anything in any other way</a:t>
            </a:r>
            <a:r>
              <a:rPr lang="en-US" dirty="0" smtClean="0"/>
              <a:t>. The </a:t>
            </a:r>
            <a:r>
              <a:rPr lang="en-US" b="1" dirty="0" smtClean="0"/>
              <a:t>actual world </a:t>
            </a:r>
            <a:r>
              <a:rPr lang="en-US" dirty="0" smtClean="0"/>
              <a:t>is the only </a:t>
            </a:r>
            <a:r>
              <a:rPr lang="en-US" b="1" dirty="0" smtClean="0"/>
              <a:t>possible</a:t>
            </a:r>
            <a:r>
              <a:rPr lang="en-US" dirty="0" smtClean="0"/>
              <a:t> world</a:t>
            </a:r>
            <a:endParaRPr lang="en-US" dirty="0"/>
          </a:p>
        </p:txBody>
      </p:sp>
    </p:spTree>
    <p:extLst>
      <p:ext uri="{BB962C8B-B14F-4D97-AF65-F5344CB8AC3E}">
        <p14:creationId xmlns:p14="http://schemas.microsoft.com/office/powerpoint/2010/main" val="21116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Legacy of Descartes: Epistemology and Skepticism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Descartes sets much of the agenda for early modern philosophy.</a:t>
            </a:r>
          </a:p>
          <a:p>
            <a:r>
              <a:rPr lang="en-US" dirty="0" smtClean="0"/>
              <a:t>Descartes brings epistemological questions to center stage, but in a way that makes skepticism the focus of epistemology.  In particular, he discovers (or invents) the problem </a:t>
            </a:r>
            <a:r>
              <a:rPr lang="en-US" dirty="0"/>
              <a:t>of the external </a:t>
            </a:r>
            <a:r>
              <a:rPr lang="en-US" dirty="0" smtClean="0"/>
              <a:t>world.</a:t>
            </a:r>
          </a:p>
          <a:p>
            <a:r>
              <a:rPr lang="en-US" dirty="0" smtClean="0"/>
              <a:t>Descartes is an epistemological dualist.  Knowledge is founded on our knowledge of our own minds.  Knowledge of the external world depends on inference from this foundational knowledge.</a:t>
            </a:r>
          </a:p>
          <a:p>
            <a:r>
              <a:rPr lang="en-US" dirty="0" smtClean="0"/>
              <a:t>Descartes’s problem seems </a:t>
            </a:r>
            <a:r>
              <a:rPr lang="en-US" dirty="0"/>
              <a:t>more</a:t>
            </a:r>
            <a:r>
              <a:rPr lang="en-US" dirty="0" smtClean="0"/>
              <a:t> compelling than </a:t>
            </a:r>
            <a:r>
              <a:rPr lang="en-US" dirty="0"/>
              <a:t>Descartes’s </a:t>
            </a:r>
            <a:r>
              <a:rPr lang="en-US" dirty="0" smtClean="0"/>
              <a:t>solution</a:t>
            </a:r>
            <a:r>
              <a:rPr lang="en-US" dirty="0"/>
              <a:t>.</a:t>
            </a:r>
            <a:r>
              <a:rPr lang="en-US" dirty="0" smtClean="0"/>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Contingency, Ignorance</a:t>
            </a:r>
            <a:endParaRPr lang="en-US" dirty="0"/>
          </a:p>
        </p:txBody>
      </p:sp>
      <p:sp>
        <p:nvSpPr>
          <p:cNvPr id="3" name="Content Placeholder 2"/>
          <p:cNvSpPr>
            <a:spLocks noGrp="1"/>
          </p:cNvSpPr>
          <p:nvPr>
            <p:ph idx="1"/>
          </p:nvPr>
        </p:nvSpPr>
        <p:spPr/>
        <p:txBody>
          <a:bodyPr>
            <a:normAutofit/>
          </a:bodyPr>
          <a:lstStyle/>
          <a:p>
            <a:r>
              <a:rPr lang="en-US" dirty="0"/>
              <a:t>Spinoza’s metaphysics thus leads him to strict determinism. </a:t>
            </a:r>
            <a:r>
              <a:rPr lang="en-US" b="1" dirty="0"/>
              <a:t>Everything that exists or happens does so of necessity</a:t>
            </a:r>
            <a:r>
              <a:rPr lang="en-US" dirty="0"/>
              <a:t> (Prop 29, 33).</a:t>
            </a:r>
          </a:p>
          <a:p>
            <a:r>
              <a:rPr lang="en-US" dirty="0"/>
              <a:t>We see things as contingent (</a:t>
            </a:r>
            <a:r>
              <a:rPr lang="en-US" dirty="0" smtClean="0"/>
              <a:t>they </a:t>
            </a:r>
            <a:r>
              <a:rPr lang="en-US" i="1" dirty="0" smtClean="0"/>
              <a:t>did</a:t>
            </a:r>
            <a:r>
              <a:rPr lang="en-US" dirty="0" smtClean="0"/>
              <a:t> happen, </a:t>
            </a:r>
            <a:r>
              <a:rPr lang="en-US" dirty="0"/>
              <a:t>but </a:t>
            </a:r>
            <a:r>
              <a:rPr lang="en-US" i="1" dirty="0"/>
              <a:t>might</a:t>
            </a:r>
            <a:r>
              <a:rPr lang="en-US" dirty="0"/>
              <a:t> not have</a:t>
            </a:r>
            <a:r>
              <a:rPr lang="en-US" dirty="0" smtClean="0"/>
              <a:t>). Thus </a:t>
            </a:r>
            <a:r>
              <a:rPr lang="en-US" dirty="0"/>
              <a:t>we see the future as </a:t>
            </a:r>
            <a:r>
              <a:rPr lang="en-US" dirty="0" smtClean="0"/>
              <a:t>open.</a:t>
            </a:r>
          </a:p>
          <a:p>
            <a:r>
              <a:rPr lang="en-US" dirty="0" smtClean="0"/>
              <a:t>We see things this way only </a:t>
            </a:r>
            <a:r>
              <a:rPr lang="en-US" dirty="0"/>
              <a:t>because of </a:t>
            </a:r>
            <a:r>
              <a:rPr lang="en-US" b="1" dirty="0"/>
              <a:t>our ignorance of the causes of things</a:t>
            </a:r>
            <a:r>
              <a:rPr lang="en-US" dirty="0" smtClean="0"/>
              <a:t>.</a:t>
            </a:r>
          </a:p>
          <a:p>
            <a:endParaRPr lang="en-US" dirty="0"/>
          </a:p>
        </p:txBody>
      </p:sp>
    </p:spTree>
    <p:extLst>
      <p:ext uri="{BB962C8B-B14F-4D97-AF65-F5344CB8AC3E}">
        <p14:creationId xmlns:p14="http://schemas.microsoft.com/office/powerpoint/2010/main" val="1511107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Necessity: Two Aspects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Given initial conditions, the laws determine the Universe’s subsequent states. But aren’t the same laws compatible with any number of “world histories”, starting from different initial conditions? </a:t>
            </a:r>
            <a:r>
              <a:rPr lang="en-US" dirty="0"/>
              <a:t>C</a:t>
            </a:r>
            <a:r>
              <a:rPr lang="en-US" dirty="0" smtClean="0"/>
              <a:t>ouldn’t there have been any number of infinite sequences of event governed by the same laws?</a:t>
            </a:r>
          </a:p>
          <a:p>
            <a:r>
              <a:rPr lang="en-US" dirty="0" smtClean="0"/>
              <a:t>Could there have been different </a:t>
            </a:r>
            <a:r>
              <a:rPr lang="en-US" i="1" dirty="0" smtClean="0"/>
              <a:t>laws</a:t>
            </a:r>
            <a:r>
              <a:rPr lang="en-US" dirty="0" smtClean="0"/>
              <a:t>. Does gravitation </a:t>
            </a:r>
            <a:r>
              <a:rPr lang="en-US" i="1" dirty="0" smtClean="0"/>
              <a:t>have </a:t>
            </a:r>
            <a:r>
              <a:rPr lang="en-US" dirty="0" smtClean="0"/>
              <a:t>to obey an inverse </a:t>
            </a:r>
            <a:r>
              <a:rPr lang="en-US" i="1" dirty="0" smtClean="0"/>
              <a:t>square </a:t>
            </a:r>
            <a:r>
              <a:rPr lang="en-US" dirty="0" smtClean="0"/>
              <a:t>law? Or is it just a (contingent) fact that it does? (Newton: “Hypotheses non </a:t>
            </a:r>
            <a:r>
              <a:rPr lang="en-US" dirty="0" err="1" smtClean="0"/>
              <a:t>fingo</a:t>
            </a:r>
            <a:r>
              <a:rPr lang="en-US" dirty="0" smtClean="0"/>
              <a:t>”: I do not invent hypotheses.)</a:t>
            </a:r>
          </a:p>
          <a:p>
            <a:r>
              <a:rPr lang="en-US" dirty="0" smtClean="0"/>
              <a:t>Come to think of it, why is there </a:t>
            </a:r>
            <a:r>
              <a:rPr lang="en-US" i="1" dirty="0" smtClean="0"/>
              <a:t>anything at all </a:t>
            </a:r>
            <a:r>
              <a:rPr lang="en-US" dirty="0" smtClean="0"/>
              <a:t>(something rather than nothing)?</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Sufficient Reason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answer to such questions lies in Spinoza’s commitment to the Principle of Sufficient Reason.</a:t>
            </a:r>
          </a:p>
          <a:p>
            <a:r>
              <a:rPr lang="en-US" dirty="0" smtClean="0"/>
              <a:t>Suppose that there are other possible Realities (total ways things might have been or, as Leibniz will say, other </a:t>
            </a:r>
            <a:r>
              <a:rPr lang="en-US" i="1" dirty="0" smtClean="0"/>
              <a:t>possible worlds</a:t>
            </a:r>
            <a:r>
              <a:rPr lang="en-US" dirty="0" smtClean="0"/>
              <a:t>). Then there must be a reason or cause why Reality is just </a:t>
            </a:r>
            <a:r>
              <a:rPr lang="en-US" i="1" dirty="0" smtClean="0"/>
              <a:t>this </a:t>
            </a:r>
            <a:r>
              <a:rPr lang="en-US" dirty="0" smtClean="0"/>
              <a:t>way: i.e. why the other possibilities are not realized.</a:t>
            </a:r>
          </a:p>
          <a:p>
            <a:r>
              <a:rPr lang="en-US" dirty="0" smtClean="0"/>
              <a:t>If it is contingent that Reality is just this way, the cause of its being so must lie “outside”.  </a:t>
            </a:r>
            <a:r>
              <a:rPr lang="en-US" b="1" dirty="0" smtClean="0"/>
              <a:t>But there is no outside.</a:t>
            </a:r>
          </a:p>
          <a:p>
            <a:r>
              <a:rPr lang="en-US" dirty="0" smtClean="0"/>
              <a:t>For the same reason, </a:t>
            </a:r>
            <a:r>
              <a:rPr lang="en-US" b="1" dirty="0" smtClean="0"/>
              <a:t>Reality can’t just happen to exist</a:t>
            </a:r>
            <a:r>
              <a:rPr lang="en-US" dirty="0" smtClean="0"/>
              <a:t>.  There has to be a reason, which can’t lie outside Reality. To suppose it could would be a contradiction.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Necessity</a:t>
            </a:r>
            <a:endParaRPr lang="en-US" dirty="0"/>
          </a:p>
        </p:txBody>
      </p:sp>
      <p:sp>
        <p:nvSpPr>
          <p:cNvPr id="3" name="Content Placeholder 2"/>
          <p:cNvSpPr>
            <a:spLocks noGrp="1"/>
          </p:cNvSpPr>
          <p:nvPr>
            <p:ph idx="1"/>
          </p:nvPr>
        </p:nvSpPr>
        <p:spPr/>
        <p:txBody>
          <a:bodyPr>
            <a:normAutofit/>
          </a:bodyPr>
          <a:lstStyle/>
          <a:p>
            <a:r>
              <a:rPr lang="en-US" dirty="0"/>
              <a:t>It </a:t>
            </a:r>
            <a:r>
              <a:rPr lang="en-US" dirty="0" smtClean="0"/>
              <a:t>follows, as we said, </a:t>
            </a:r>
            <a:r>
              <a:rPr lang="en-US" dirty="0"/>
              <a:t>that things could not have been other than as they </a:t>
            </a:r>
            <a:r>
              <a:rPr lang="en-US" dirty="0" smtClean="0"/>
              <a:t>are.  The only substance—God or Nature—is </a:t>
            </a:r>
            <a:r>
              <a:rPr lang="en-US" i="1" dirty="0" err="1" smtClean="0"/>
              <a:t>causa</a:t>
            </a:r>
            <a:r>
              <a:rPr lang="en-US" i="1" dirty="0"/>
              <a:t> </a:t>
            </a:r>
            <a:r>
              <a:rPr lang="en-US" i="1" dirty="0" smtClean="0"/>
              <a:t>sui</a:t>
            </a:r>
            <a:r>
              <a:rPr lang="en-US" dirty="0" smtClean="0"/>
              <a:t>.  It </a:t>
            </a:r>
            <a:r>
              <a:rPr lang="en-US" b="1" dirty="0" smtClean="0"/>
              <a:t>both</a:t>
            </a:r>
            <a:r>
              <a:rPr lang="en-US" dirty="0" smtClean="0"/>
              <a:t> exists and unfolds out of its own Nature. </a:t>
            </a:r>
          </a:p>
          <a:p>
            <a:r>
              <a:rPr lang="en-US" dirty="0" smtClean="0"/>
              <a:t>The </a:t>
            </a:r>
            <a:r>
              <a:rPr lang="en-US" dirty="0"/>
              <a:t>only alternative would be to separate God from his creation.  But this separation—this theological dualism—is no better that the metaphysical dualism of mind and body.</a:t>
            </a:r>
          </a:p>
          <a:p>
            <a:endParaRPr lang="en-US" dirty="0"/>
          </a:p>
        </p:txBody>
      </p:sp>
    </p:spTree>
    <p:extLst>
      <p:ext uri="{BB962C8B-B14F-4D97-AF65-F5344CB8AC3E}">
        <p14:creationId xmlns:p14="http://schemas.microsoft.com/office/powerpoint/2010/main" val="287622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Personal God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Spinoza explains in the Appendix, </a:t>
            </a:r>
            <a:r>
              <a:rPr lang="en-US" b="1" dirty="0"/>
              <a:t>God is not a </a:t>
            </a:r>
            <a:r>
              <a:rPr lang="en-US" b="1" dirty="0" smtClean="0"/>
              <a:t>person</a:t>
            </a:r>
            <a:r>
              <a:rPr lang="en-US" dirty="0" smtClean="0"/>
              <a:t>.</a:t>
            </a:r>
          </a:p>
          <a:p>
            <a:r>
              <a:rPr lang="en-US" dirty="0" smtClean="0"/>
              <a:t>God </a:t>
            </a:r>
            <a:r>
              <a:rPr lang="en-US" dirty="0"/>
              <a:t>or Nature encompasses everything there is and could be. God therefore lacks nothing.  Lacking nothing, God cannot have </a:t>
            </a:r>
            <a:r>
              <a:rPr lang="en-US" dirty="0" smtClean="0"/>
              <a:t>desires.</a:t>
            </a:r>
          </a:p>
          <a:p>
            <a:r>
              <a:rPr lang="en-US" dirty="0" smtClean="0"/>
              <a:t>It </a:t>
            </a:r>
            <a:r>
              <a:rPr lang="en-US" dirty="0"/>
              <a:t>follows that God (or Nature) has no goals or purposes. The Universe isn’t going anywhere or trying to accomplish anything</a:t>
            </a:r>
            <a:r>
              <a:rPr lang="en-US" dirty="0" smtClean="0"/>
              <a:t>.</a:t>
            </a:r>
          </a:p>
          <a:p>
            <a:r>
              <a:rPr lang="en-US" dirty="0" smtClean="0"/>
              <a:t>Spinoza was reviled as an atheist. (He shocked Leibniz, when Leibniz met him by the rigor of his logic and the uncompromising nature of his conclusions..)</a:t>
            </a:r>
            <a:endParaRPr lang="en-US" dirty="0"/>
          </a:p>
          <a:p>
            <a:endParaRPr lang="en-US" dirty="0"/>
          </a:p>
        </p:txBody>
      </p:sp>
    </p:spTree>
    <p:extLst>
      <p:ext uri="{BB962C8B-B14F-4D97-AF65-F5344CB8AC3E}">
        <p14:creationId xmlns:p14="http://schemas.microsoft.com/office/powerpoint/2010/main" val="161777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Fallacies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Popular religious conceptions are rooted in the </a:t>
            </a:r>
            <a:r>
              <a:rPr lang="en-US" b="1" dirty="0" smtClean="0"/>
              <a:t>fallacies of anthropomorphism</a:t>
            </a:r>
            <a:r>
              <a:rPr lang="en-US" dirty="0" smtClean="0"/>
              <a:t>.  Human beings tend to think that the world is arranged for their benefit.  They tend to think that God is a person like themselves.  When things don’t go so well, they ask God (or the gods) for favors.</a:t>
            </a:r>
          </a:p>
          <a:p>
            <a:r>
              <a:rPr lang="en-US" dirty="0"/>
              <a:t>T</a:t>
            </a:r>
            <a:r>
              <a:rPr lang="en-US" dirty="0" smtClean="0"/>
              <a:t>here </a:t>
            </a:r>
            <a:r>
              <a:rPr lang="en-US" dirty="0" smtClean="0"/>
              <a:t>are no miracles. Whatever must happen must happen. There is no Providence.  We are part of Nature</a:t>
            </a:r>
            <a:r>
              <a:rPr lang="en-US" dirty="0"/>
              <a:t>:</a:t>
            </a:r>
            <a:r>
              <a:rPr lang="en-US" dirty="0" smtClean="0"/>
              <a:t> Nature does not exist for our sake.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Love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begin to see how metaphysics is the ground of ethics.</a:t>
            </a:r>
          </a:p>
          <a:p>
            <a:r>
              <a:rPr lang="en-US" dirty="0" smtClean="0"/>
              <a:t>It </a:t>
            </a:r>
            <a:r>
              <a:rPr lang="en-US" dirty="0"/>
              <a:t>is appropriate to view the Universe with a a kind of awe or reverence--the intellectual love of God--acknowledging its immensity, diversity and inner rationality.  But it is a childish delusion to suppose that it loves you back.</a:t>
            </a:r>
          </a:p>
          <a:p>
            <a:r>
              <a:rPr lang="en-US" dirty="0"/>
              <a:t>As Spinoza later explains, philosophy brings the end of “human </a:t>
            </a:r>
            <a:r>
              <a:rPr lang="en-US" dirty="0" smtClean="0"/>
              <a:t>bondage”: being held captive by illusions and  thus subject to unreasonable hopes and fears.</a:t>
            </a:r>
          </a:p>
          <a:p>
            <a:r>
              <a:rPr lang="en-US" dirty="0" smtClean="0"/>
              <a:t>By </a:t>
            </a:r>
            <a:r>
              <a:rPr lang="en-US" dirty="0"/>
              <a:t>understanding the world and our place in it, we can come </a:t>
            </a:r>
            <a:r>
              <a:rPr lang="en-US" dirty="0" smtClean="0"/>
              <a:t>to </a:t>
            </a:r>
            <a:r>
              <a:rPr lang="en-US" dirty="0"/>
              <a:t>live “from hope and fear set </a:t>
            </a:r>
            <a:r>
              <a:rPr lang="en-US" dirty="0" smtClean="0"/>
              <a:t>free,” doing our best to deal with the world as we find it.</a:t>
            </a:r>
          </a:p>
          <a:p>
            <a:r>
              <a:rPr lang="en-US" dirty="0" smtClean="0"/>
              <a:t>Spinoza </a:t>
            </a:r>
            <a:r>
              <a:rPr lang="en-US" dirty="0"/>
              <a:t>has strong affinities with the ancient tradition of </a:t>
            </a:r>
            <a:r>
              <a:rPr lang="en-US" dirty="0" smtClean="0"/>
              <a:t>Stoicism, though he was also </a:t>
            </a:r>
            <a:r>
              <a:rPr lang="en-US" smtClean="0"/>
              <a:t>a political </a:t>
            </a:r>
            <a:r>
              <a:rPr lang="en-US" dirty="0" smtClean="0"/>
              <a:t>radical.</a:t>
            </a:r>
            <a:endParaRPr lang="en-US" dirty="0"/>
          </a:p>
          <a:p>
            <a:endParaRPr lang="en-US" dirty="0"/>
          </a:p>
        </p:txBody>
      </p:sp>
    </p:spTree>
    <p:extLst>
      <p:ext uri="{BB962C8B-B14F-4D97-AF65-F5344CB8AC3E}">
        <p14:creationId xmlns:p14="http://schemas.microsoft.com/office/powerpoint/2010/main" val="8228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and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 is also a metaphysical dualist. But just just as he thinks that he can explain how mind comes to know the world, he accepts that </a:t>
            </a:r>
            <a:r>
              <a:rPr lang="en-US" dirty="0"/>
              <a:t>mind and body </a:t>
            </a:r>
            <a:r>
              <a:rPr lang="en-US" dirty="0" smtClean="0"/>
              <a:t>interact.</a:t>
            </a:r>
          </a:p>
          <a:p>
            <a:r>
              <a:rPr lang="en-US" dirty="0" smtClean="0"/>
              <a:t>This is </a:t>
            </a:r>
            <a:r>
              <a:rPr lang="en-US" dirty="0" err="1" smtClean="0"/>
              <a:t>alos</a:t>
            </a:r>
            <a:r>
              <a:rPr lang="en-US" dirty="0" smtClean="0"/>
              <a:t> problematic. Is mind</a:t>
            </a:r>
            <a:r>
              <a:rPr lang="en-US" dirty="0"/>
              <a:t>-body interaction truly intelligible?  </a:t>
            </a:r>
            <a:r>
              <a:rPr lang="en-US" dirty="0" smtClean="0"/>
              <a:t>How can two substances influence each other if they have utterly distinct natures.</a:t>
            </a:r>
          </a:p>
          <a:p>
            <a:r>
              <a:rPr lang="en-US" dirty="0" smtClean="0"/>
              <a:t>How can matter and motion give rise to conscious experience?</a:t>
            </a:r>
          </a:p>
          <a:p>
            <a:r>
              <a:rPr lang="en-US" dirty="0"/>
              <a:t>C</a:t>
            </a:r>
            <a:r>
              <a:rPr lang="en-US" dirty="0" smtClean="0"/>
              <a:t>an </a:t>
            </a:r>
            <a:r>
              <a:rPr lang="en-US" dirty="0"/>
              <a:t>a mechanical world leave room for free will (thus moral responsibility)?</a:t>
            </a:r>
          </a:p>
          <a:p>
            <a:endParaRPr lang="en-US" dirty="0"/>
          </a:p>
        </p:txBody>
      </p:sp>
    </p:spTree>
    <p:extLst>
      <p:ext uri="{BB962C8B-B14F-4D97-AF65-F5344CB8AC3E}">
        <p14:creationId xmlns:p14="http://schemas.microsoft.com/office/powerpoint/2010/main" val="240283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and Religion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might even say that Descartes is a theological dualist. </a:t>
            </a:r>
            <a:r>
              <a:rPr lang="en-US" dirty="0"/>
              <a:t>Descartes wants to make science independent of </a:t>
            </a:r>
            <a:r>
              <a:rPr lang="en-US" dirty="0" smtClean="0"/>
              <a:t>theology. But the absolute infinity of Descartes’s God threatens to open an unbridgeable gulf between God and His creation.</a:t>
            </a:r>
          </a:p>
          <a:p>
            <a:r>
              <a:rPr lang="en-US" dirty="0" smtClean="0"/>
              <a:t>Descartes paves </a:t>
            </a:r>
            <a:r>
              <a:rPr lang="en-US" dirty="0"/>
              <a:t>the way for an abstract theism, or even </a:t>
            </a:r>
            <a:r>
              <a:rPr lang="en-US" dirty="0" smtClean="0"/>
              <a:t>Deism. The God of philosophical theology does not look </a:t>
            </a:r>
            <a:r>
              <a:rPr lang="en-US" dirty="0"/>
              <a:t>much like)  </a:t>
            </a:r>
            <a:r>
              <a:rPr lang="en-US" dirty="0" smtClean="0"/>
              <a:t>the God of revelation.</a:t>
            </a:r>
          </a:p>
          <a:p>
            <a:r>
              <a:rPr lang="en-US" dirty="0" smtClean="0"/>
              <a:t>Can we so much as understand </a:t>
            </a:r>
            <a:r>
              <a:rPr lang="en-US" dirty="0"/>
              <a:t>God’s relation to his creation? </a:t>
            </a:r>
            <a:endParaRPr lang="en-US" dirty="0" smtClean="0"/>
          </a:p>
          <a:p>
            <a:endParaRPr lang="en-US" dirty="0"/>
          </a:p>
        </p:txBody>
      </p:sp>
    </p:spTree>
    <p:extLst>
      <p:ext uri="{BB962C8B-B14F-4D97-AF65-F5344CB8AC3E}">
        <p14:creationId xmlns:p14="http://schemas.microsoft.com/office/powerpoint/2010/main" val="79747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and the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Descartes’s conception of the the material world as mechanical and deterministic also has theological implications. </a:t>
            </a:r>
          </a:p>
          <a:p>
            <a:r>
              <a:rPr lang="en-US" dirty="0" smtClean="0"/>
              <a:t>What </a:t>
            </a:r>
            <a:r>
              <a:rPr lang="en-US" dirty="0"/>
              <a:t>becomes of providence</a:t>
            </a:r>
            <a:r>
              <a:rPr lang="en-US" dirty="0" smtClean="0"/>
              <a:t>? How can God intervene in the world? Are miracles even possible?</a:t>
            </a:r>
          </a:p>
          <a:p>
            <a:r>
              <a:rPr lang="en-US" dirty="0" smtClean="0"/>
              <a:t>What </a:t>
            </a:r>
            <a:r>
              <a:rPr lang="en-US" dirty="0"/>
              <a:t>becomes of Divine </a:t>
            </a:r>
            <a:r>
              <a:rPr lang="en-US" dirty="0" smtClean="0"/>
              <a:t>justice if </a:t>
            </a:r>
            <a:r>
              <a:rPr lang="en-US" dirty="0"/>
              <a:t>there is </a:t>
            </a:r>
            <a:r>
              <a:rPr lang="en-US" dirty="0" smtClean="0"/>
              <a:t>no room for free will? (This issue was also on the table in the wake of the Protestant Reformation and the doctrine of salvation by grace alone.)</a:t>
            </a:r>
          </a:p>
          <a:p>
            <a:r>
              <a:rPr lang="en-US" dirty="0" smtClean="0"/>
              <a:t>Does </a:t>
            </a:r>
            <a:r>
              <a:rPr lang="en-US" dirty="0"/>
              <a:t>Descartes leave us with only a </a:t>
            </a:r>
            <a:r>
              <a:rPr lang="en-US" i="1" dirty="0"/>
              <a:t>Deus</a:t>
            </a:r>
            <a:r>
              <a:rPr lang="en-US" dirty="0"/>
              <a:t> </a:t>
            </a:r>
            <a:r>
              <a:rPr lang="en-US" i="1" dirty="0" err="1"/>
              <a:t>Absconditus</a:t>
            </a:r>
            <a:r>
              <a:rPr lang="en-US" dirty="0"/>
              <a:t> (a God who has left the scene)?</a:t>
            </a:r>
          </a:p>
          <a:p>
            <a:endParaRPr lang="en-US" dirty="0"/>
          </a:p>
        </p:txBody>
      </p:sp>
    </p:spTree>
    <p:extLst>
      <p:ext uri="{BB962C8B-B14F-4D97-AF65-F5344CB8AC3E}">
        <p14:creationId xmlns:p14="http://schemas.microsoft.com/office/powerpoint/2010/main" val="14140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Rationalists are committed to the Principle of Sufficient Reason. There is a reason for everything. The world is [potentially open to rational understanding: there </a:t>
            </a:r>
            <a:r>
              <a:rPr lang="en-US" dirty="0"/>
              <a:t>are no brute facts. </a:t>
            </a:r>
            <a:endParaRPr lang="en-US" dirty="0" smtClean="0"/>
          </a:p>
          <a:p>
            <a:r>
              <a:rPr lang="en-US" dirty="0" smtClean="0"/>
              <a:t>The legacy of Descartes (</a:t>
            </a:r>
            <a:r>
              <a:rPr lang="en-US" dirty="0" err="1" smtClean="0"/>
              <a:t>Epistmeological</a:t>
            </a:r>
            <a:r>
              <a:rPr lang="en-US" dirty="0" smtClean="0"/>
              <a:t>, metaphysical and theological)makes </a:t>
            </a:r>
            <a:r>
              <a:rPr lang="en-US" b="1" dirty="0"/>
              <a:t>Idealism</a:t>
            </a:r>
            <a:r>
              <a:rPr lang="en-US" dirty="0"/>
              <a:t> </a:t>
            </a:r>
            <a:r>
              <a:rPr lang="en-US" dirty="0" smtClean="0"/>
              <a:t>a </a:t>
            </a:r>
            <a:r>
              <a:rPr lang="en-US" dirty="0"/>
              <a:t>central theme/problem of modern </a:t>
            </a:r>
            <a:r>
              <a:rPr lang="en-US" dirty="0" smtClean="0"/>
              <a:t>philosophy.</a:t>
            </a:r>
          </a:p>
          <a:p>
            <a:r>
              <a:rPr lang="en-US" dirty="0" smtClean="0"/>
              <a:t>Idealism is the </a:t>
            </a:r>
            <a:r>
              <a:rPr lang="en-US" b="1" dirty="0" smtClean="0"/>
              <a:t>monistic</a:t>
            </a:r>
            <a:r>
              <a:rPr lang="en-US" dirty="0" smtClean="0"/>
              <a:t> doctrine that </a:t>
            </a:r>
            <a:r>
              <a:rPr lang="en-US" dirty="0"/>
              <a:t>only Mind is ultimately </a:t>
            </a:r>
            <a:r>
              <a:rPr lang="en-US" dirty="0" smtClean="0"/>
              <a:t>real.</a:t>
            </a:r>
          </a:p>
          <a:p>
            <a:r>
              <a:rPr lang="en-US" dirty="0" smtClean="0"/>
              <a:t>Some </a:t>
            </a:r>
            <a:r>
              <a:rPr lang="en-US" dirty="0"/>
              <a:t>philosophers opt for materialism, </a:t>
            </a:r>
            <a:r>
              <a:rPr lang="en-US" dirty="0" smtClean="0"/>
              <a:t>also a monistic doctrine. This </a:t>
            </a:r>
            <a:r>
              <a:rPr lang="en-US" dirty="0"/>
              <a:t>is a minority position</a:t>
            </a:r>
            <a:r>
              <a:rPr lang="en-US" dirty="0" smtClean="0"/>
              <a:t>. How can consciousness (or free will be denied?</a:t>
            </a:r>
            <a:endParaRPr lang="en-US" dirty="0"/>
          </a:p>
          <a:p>
            <a:endParaRPr lang="en-US" dirty="0"/>
          </a:p>
        </p:txBody>
      </p:sp>
    </p:spTree>
    <p:extLst>
      <p:ext uri="{BB962C8B-B14F-4D97-AF65-F5344CB8AC3E}">
        <p14:creationId xmlns:p14="http://schemas.microsoft.com/office/powerpoint/2010/main" val="414869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Metaphysics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a:t>
            </a:r>
            <a:r>
              <a:rPr lang="en-US" dirty="0"/>
              <a:t>pure Reason really do what Descartes (and other Rationalists) want it to do? Is the ultimate understanding sought by </a:t>
            </a:r>
            <a:r>
              <a:rPr lang="en-US" i="1" dirty="0"/>
              <a:t>a priori </a:t>
            </a:r>
            <a:r>
              <a:rPr lang="en-US" dirty="0"/>
              <a:t>metaphysics simply beyond us, or even an illusion?</a:t>
            </a:r>
          </a:p>
          <a:p>
            <a:r>
              <a:rPr lang="en-US" dirty="0"/>
              <a:t>Descartes’s Rationalist successors, Leibniz and Spinoza, are especially concerned with </a:t>
            </a:r>
            <a:r>
              <a:rPr lang="en-US" dirty="0" smtClean="0"/>
              <a:t>metaphysical and theological problems.</a:t>
            </a:r>
          </a:p>
          <a:p>
            <a:r>
              <a:rPr lang="en-US" dirty="0" smtClean="0"/>
              <a:t>The </a:t>
            </a:r>
            <a:r>
              <a:rPr lang="en-US" dirty="0"/>
              <a:t>other themes and problems will </a:t>
            </a:r>
            <a:r>
              <a:rPr lang="en-US" dirty="0" smtClean="0"/>
              <a:t>be more prominent when we turn to the Empiricists and Kant.</a:t>
            </a:r>
            <a:endParaRPr lang="en-US" dirty="0"/>
          </a:p>
          <a:p>
            <a:endParaRPr lang="en-US" dirty="0"/>
          </a:p>
        </p:txBody>
      </p:sp>
    </p:spTree>
    <p:extLst>
      <p:ext uri="{BB962C8B-B14F-4D97-AF65-F5344CB8AC3E}">
        <p14:creationId xmlns:p14="http://schemas.microsoft.com/office/powerpoint/2010/main" val="5330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i="1" dirty="0" smtClean="0"/>
              <a:t>Ethics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Spinoza’s magnum opus is called </a:t>
            </a:r>
            <a:r>
              <a:rPr lang="en-US" i="1" dirty="0" smtClean="0"/>
              <a:t>Ethics Demonstrated in the Geometrical Manner. </a:t>
            </a:r>
            <a:r>
              <a:rPr lang="en-US" dirty="0" smtClean="0"/>
              <a:t>But it begins by dealing with fundamental matters in metaphysics and epistemology. So why </a:t>
            </a:r>
            <a:r>
              <a:rPr lang="en-US" i="1" dirty="0" smtClean="0"/>
              <a:t>Ethics</a:t>
            </a:r>
            <a:r>
              <a:rPr lang="en-US" dirty="0" smtClean="0"/>
              <a:t>?</a:t>
            </a:r>
          </a:p>
          <a:p>
            <a:r>
              <a:rPr lang="en-US" dirty="0" smtClean="0"/>
              <a:t>Spinoza belongs to a long tradition in philosophy (going back to the ancient Greeks), according to which one must understand how things really are in order to know how best to live. Philosophy is </a:t>
            </a:r>
            <a:r>
              <a:rPr lang="en-US" i="1" dirty="0" err="1" smtClean="0"/>
              <a:t>divinorum</a:t>
            </a:r>
            <a:r>
              <a:rPr lang="en-US" i="1" dirty="0" smtClean="0"/>
              <a:t> </a:t>
            </a:r>
            <a:r>
              <a:rPr lang="en-US" i="1" dirty="0" err="1" smtClean="0"/>
              <a:t>humanorumque</a:t>
            </a:r>
            <a:r>
              <a:rPr lang="en-US" i="1" dirty="0" smtClean="0"/>
              <a:t> </a:t>
            </a:r>
            <a:r>
              <a:rPr lang="en-US" i="1" dirty="0" err="1" smtClean="0"/>
              <a:t>scientia</a:t>
            </a:r>
            <a:r>
              <a:rPr lang="en-US" dirty="0" smtClean="0"/>
              <a:t>: knowledge of things Divine and human.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a:t>
            </a:r>
            <a:endParaRPr lang="en-US" dirty="0"/>
          </a:p>
        </p:txBody>
      </p:sp>
      <p:sp>
        <p:nvSpPr>
          <p:cNvPr id="3" name="Content Placeholder 2"/>
          <p:cNvSpPr>
            <a:spLocks noGrp="1"/>
          </p:cNvSpPr>
          <p:nvPr>
            <p:ph idx="1"/>
          </p:nvPr>
        </p:nvSpPr>
        <p:spPr/>
        <p:txBody>
          <a:bodyPr>
            <a:noAutofit/>
          </a:bodyPr>
          <a:lstStyle/>
          <a:p>
            <a:r>
              <a:rPr lang="en-US" sz="2400" dirty="0"/>
              <a:t>In Spinoza, we meet the Rationalist/Metaphysical outlook in its most uncompromising form.</a:t>
            </a:r>
          </a:p>
          <a:p>
            <a:r>
              <a:rPr lang="en-US" sz="2400" dirty="0" smtClean="0"/>
              <a:t>Throughout, Spinoza is guided by the Principle of Sufficient Reason. For everything that exists or happens, there is a reason why. To understand is to grasp that reason, thus to see why things have to be as they are: why they could not have been otherwise.</a:t>
            </a:r>
          </a:p>
          <a:p>
            <a:r>
              <a:rPr lang="en-US" sz="2400" dirty="0"/>
              <a:t>Like Descartes, Spinoza elevates Reason over Sense. </a:t>
            </a:r>
            <a:r>
              <a:rPr lang="en-US" sz="2400" dirty="0" smtClean="0"/>
              <a:t>But though close to Descartes in epistemology, in metaphysics and theology Spinoza departs radically from Descartes’s teachings.</a:t>
            </a:r>
            <a:endParaRPr lang="en-US" sz="2400" dirty="0"/>
          </a:p>
        </p:txBody>
      </p:sp>
    </p:spTree>
    <p:extLst>
      <p:ext uri="{BB962C8B-B14F-4D97-AF65-F5344CB8AC3E}">
        <p14:creationId xmlns:p14="http://schemas.microsoft.com/office/powerpoint/2010/main" val="171959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793</TotalTime>
  <Words>2267</Words>
  <Application>Microsoft Macintosh PowerPoint</Application>
  <PresentationFormat>On-screen Show (4:3)</PresentationFormat>
  <Paragraphs>112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Spinoza 1</vt:lpstr>
      <vt:lpstr>The Legacy of Descartes: Epistemology and Skepticism</vt:lpstr>
      <vt:lpstr>Mind and World</vt:lpstr>
      <vt:lpstr>Science and Religion</vt:lpstr>
      <vt:lpstr>God and the World</vt:lpstr>
      <vt:lpstr>Idealism</vt:lpstr>
      <vt:lpstr>The Problem of Metaphysics</vt:lpstr>
      <vt:lpstr>Why Ethics?</vt:lpstr>
      <vt:lpstr>Rationalism</vt:lpstr>
      <vt:lpstr>The Geometrical Method</vt:lpstr>
      <vt:lpstr>Substance</vt:lpstr>
      <vt:lpstr>Essence</vt:lpstr>
      <vt:lpstr>God</vt:lpstr>
      <vt:lpstr>One Substance</vt:lpstr>
      <vt:lpstr>God or Nature</vt:lpstr>
      <vt:lpstr>God and his Creation</vt:lpstr>
      <vt:lpstr>Immanence</vt:lpstr>
      <vt:lpstr>God: Intellect and Will</vt:lpstr>
      <vt:lpstr>Spinoza’s Version</vt:lpstr>
      <vt:lpstr>Necessity, Contingency, Ignorance</vt:lpstr>
      <vt:lpstr>Necessity: Two Aspects</vt:lpstr>
      <vt:lpstr>Sufficient Reason</vt:lpstr>
      <vt:lpstr>Absolute Necessity</vt:lpstr>
      <vt:lpstr>No Personal God</vt:lpstr>
      <vt:lpstr>Fallacies</vt:lpstr>
      <vt:lpstr>Intellectual Love</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Williams</dc:creator>
  <cp:lastModifiedBy>Michael  Williams</cp:lastModifiedBy>
  <cp:revision>44</cp:revision>
  <dcterms:created xsi:type="dcterms:W3CDTF">2013-02-27T16:04:39Z</dcterms:created>
  <dcterms:modified xsi:type="dcterms:W3CDTF">2017-03-13T12:56:43Z</dcterms:modified>
</cp:coreProperties>
</file>