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58" r:id="rId5"/>
    <p:sldId id="271" r:id="rId6"/>
    <p:sldId id="273" r:id="rId7"/>
    <p:sldId id="274" r:id="rId8"/>
    <p:sldId id="259" r:id="rId9"/>
    <p:sldId id="275" r:id="rId10"/>
    <p:sldId id="260" r:id="rId11"/>
    <p:sldId id="272" r:id="rId12"/>
    <p:sldId id="261" r:id="rId13"/>
    <p:sldId id="268" r:id="rId14"/>
    <p:sldId id="262" r:id="rId15"/>
    <p:sldId id="263" r:id="rId16"/>
    <p:sldId id="264" r:id="rId17"/>
    <p:sldId id="276" r:id="rId18"/>
    <p:sldId id="265" r:id="rId19"/>
    <p:sldId id="277" r:id="rId20"/>
    <p:sldId id="278" r:id="rId21"/>
    <p:sldId id="279" r:id="rId22"/>
    <p:sldId id="267" r:id="rId23"/>
    <p:sldId id="269" r:id="rId24"/>
    <p:sldId id="270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7D6-DE5D-5F49-839A-F9FF8C049FFA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F2D0-E6CD-8A48-BC9A-5B6DA51C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F2D0-E6CD-8A48-BC9A-5B6DA51C4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6886-84F0-EF4E-AFEA-0C7095EF78F0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AF48-22F3-9A45-A979-77F614921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Descartes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Method of Doubt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Doubt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9600" dirty="0" smtClean="0"/>
              <a:t>Where Bacon’s temporary skepticism is founded on hunting up new facts, </a:t>
            </a:r>
            <a:r>
              <a:rPr lang="en-US" sz="9600" dirty="0" err="1" smtClean="0"/>
              <a:t>Desartes</a:t>
            </a:r>
            <a:r>
              <a:rPr lang="en-US" sz="9600" dirty="0" smtClean="0"/>
              <a:t> proposes to start with a clean slate.</a:t>
            </a:r>
          </a:p>
          <a:p>
            <a:r>
              <a:rPr lang="en-US" sz="9600" dirty="0" smtClean="0"/>
              <a:t>It would be impossible for Descartes to examine his former beliefs </a:t>
            </a:r>
            <a:r>
              <a:rPr lang="en-US" sz="9600" i="1" dirty="0" err="1" smtClean="0"/>
              <a:t>seriatim</a:t>
            </a:r>
            <a:r>
              <a:rPr lang="en-US" sz="9600" dirty="0" err="1" smtClean="0"/>
              <a:t>.They</a:t>
            </a:r>
            <a:r>
              <a:rPr lang="en-US" sz="9600" dirty="0" smtClean="0"/>
              <a:t> must be called in question </a:t>
            </a:r>
            <a:r>
              <a:rPr lang="en-US" sz="9600" i="1" dirty="0" smtClean="0"/>
              <a:t>all at once</a:t>
            </a:r>
            <a:r>
              <a:rPr lang="en-US" sz="9600" dirty="0" smtClean="0"/>
              <a:t>. But the doubt must be reasonable.</a:t>
            </a:r>
          </a:p>
          <a:p>
            <a:r>
              <a:rPr lang="en-US" sz="9600" dirty="0" smtClean="0"/>
              <a:t>How is this possible? In casting doubt on one thing, won’t I take other things for granted (my reasons for doubting)? Descartes lays down two conditions.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1: 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Reason </a:t>
            </a:r>
            <a:r>
              <a:rPr lang="en-US" dirty="0"/>
              <a:t>teaches Descartes that he should withhold assent to withhold assent from opinions that are not </a:t>
            </a:r>
            <a:r>
              <a:rPr lang="en-US" b="1" dirty="0"/>
              <a:t>certain and indubitable</a:t>
            </a:r>
            <a:r>
              <a:rPr lang="en-US" dirty="0"/>
              <a:t> as much as from those that are manifestly false.  Raising the bar for assent makes it easier to doubt: </a:t>
            </a:r>
            <a:r>
              <a:rPr lang="en-US" dirty="0" err="1"/>
              <a:t>uneliminated</a:t>
            </a:r>
            <a:r>
              <a:rPr lang="en-US" dirty="0"/>
              <a:t> possibilities will do.</a:t>
            </a:r>
          </a:p>
          <a:p>
            <a:r>
              <a:rPr lang="en-US" dirty="0" smtClean="0"/>
              <a:t>Absolute certainty is not a reasonable in everyday </a:t>
            </a:r>
            <a:r>
              <a:rPr lang="en-US" dirty="0"/>
              <a:t>practical </a:t>
            </a:r>
            <a:r>
              <a:rPr lang="en-US" dirty="0" smtClean="0"/>
              <a:t>affairs</a:t>
            </a:r>
            <a:r>
              <a:rPr lang="en-US" dirty="0"/>
              <a:t>. But Descartes is involved in a </a:t>
            </a:r>
            <a:r>
              <a:rPr lang="en-US" i="1" dirty="0" smtClean="0"/>
              <a:t>purely </a:t>
            </a:r>
            <a:r>
              <a:rPr lang="en-US" i="1" dirty="0"/>
              <a:t>theoretical </a:t>
            </a:r>
            <a:r>
              <a:rPr lang="en-US" dirty="0" smtClean="0"/>
              <a:t>investigation. (</a:t>
            </a:r>
            <a:r>
              <a:rPr lang="en-US" dirty="0"/>
              <a:t>“I know that p, but I might be wrong” sounds like a contradiction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Further, the </a:t>
            </a:r>
            <a:r>
              <a:rPr lang="en-US" dirty="0"/>
              <a:t>topic is </a:t>
            </a:r>
            <a:r>
              <a:rPr lang="en-US" i="1" dirty="0"/>
              <a:t>first philosophy</a:t>
            </a:r>
            <a:r>
              <a:rPr lang="en-US" dirty="0"/>
              <a:t>. We must get first principles absolutely right (and know that we do) or inquiry will not prosper. (Contrast Bacon.)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3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 2: Undermine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there is there is a fundamental source of knowledge: a “criterion”. If the trustworthiness of this criterion (foundation) can be questioned, the entire edifice falls with it.</a:t>
            </a:r>
          </a:p>
          <a:p>
            <a:r>
              <a:rPr lang="en-US" b="1" dirty="0" smtClean="0"/>
              <a:t>All </a:t>
            </a:r>
            <a:r>
              <a:rPr lang="en-US" b="1" dirty="0" err="1" smtClean="0"/>
              <a:t>Descartes’s</a:t>
            </a:r>
            <a:r>
              <a:rPr lang="en-US" b="1" dirty="0" smtClean="0"/>
              <a:t> </a:t>
            </a:r>
            <a:r>
              <a:rPr lang="en-US" b="1" dirty="0"/>
              <a:t>beliefs have come to him from or through the senses </a:t>
            </a:r>
            <a:r>
              <a:rPr lang="en-US" dirty="0"/>
              <a:t>(personal experience; testimony).  So if the senses can’t be trusted, all his former opinions </a:t>
            </a:r>
            <a:r>
              <a:rPr lang="en-US" dirty="0" smtClean="0"/>
              <a:t>become uncertain.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Doubt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two conditions in place, the argument proceeds in stages, as a kind of dialogue (of Descartes with himself). It goes through three stages.</a:t>
            </a:r>
          </a:p>
          <a:p>
            <a:r>
              <a:rPr lang="en-US" dirty="0" smtClean="0"/>
              <a:t>Stage 1: the Argument from Error.</a:t>
            </a:r>
          </a:p>
          <a:p>
            <a:r>
              <a:rPr lang="en-US" dirty="0" smtClean="0"/>
              <a:t>Interlude: madness.</a:t>
            </a:r>
          </a:p>
          <a:p>
            <a:r>
              <a:rPr lang="en-US" dirty="0" smtClean="0"/>
              <a:t>Stage 2: the Dream Argument.</a:t>
            </a:r>
          </a:p>
          <a:p>
            <a:r>
              <a:rPr lang="en-US" dirty="0" smtClean="0"/>
              <a:t>Stage 3: the Theological Question.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Sense experience generates conflicting appearances: e.g. from a distance, a round tower may look square. Thus the senses can lead us into error. (ii) We should not trust a source that has led us astray. (Here we see the importance of the goal of certainty.)</a:t>
            </a:r>
          </a:p>
          <a:p>
            <a:r>
              <a:rPr lang="en-US" dirty="0" smtClean="0"/>
              <a:t>This is an ancient argument and is taken up by Montaigne. </a:t>
            </a:r>
            <a:r>
              <a:rPr lang="en-US" i="1" dirty="0" smtClean="0"/>
              <a:t>Descartes rejects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Sense-experience may mislead us when we are dealing with unfamiliar objects, or less-than-ideal conditions. But surely Descartes is entirely certain that he is right now sitting before a fire a book in his lap,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madness, people entertain false beliefs about matters normally taken to be certain. Is the possibility that Descartes is mad a ground for doubt?</a:t>
            </a:r>
          </a:p>
          <a:p>
            <a:r>
              <a:rPr lang="en-US" dirty="0" smtClean="0"/>
              <a:t>No! It would be mad to consider such a possibility.  It would certainly undermine </a:t>
            </a:r>
            <a:r>
              <a:rPr lang="en-US" dirty="0" err="1" smtClean="0"/>
              <a:t>Descartes’s</a:t>
            </a:r>
            <a:r>
              <a:rPr lang="en-US" dirty="0" smtClean="0"/>
              <a:t> project, which can only proceed on the supposition that he is capable of minimally logical thought.</a:t>
            </a:r>
          </a:p>
          <a:p>
            <a:r>
              <a:rPr lang="en-US" dirty="0" smtClean="0"/>
              <a:t>Whether this move already stacks the deck in favor of Reason is an interesting (and under-discussed) question. </a:t>
            </a:r>
          </a:p>
          <a:p>
            <a:r>
              <a:rPr lang="en-US" dirty="0" smtClean="0"/>
              <a:t>Descartes doesn’t leave his capacities for rational thinking completely unexamined. But this isn’t the right time to raise this question (he thinks).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Belonging to Descartes’s beliefs is the conviction that he sometimes </a:t>
            </a:r>
            <a:r>
              <a:rPr lang="en-US" sz="2800" b="1" dirty="0" smtClean="0"/>
              <a:t>dreams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In </a:t>
            </a:r>
            <a:r>
              <a:rPr lang="en-US" sz="2800" dirty="0"/>
              <a:t>principle, we can dream anything that we can (genuinely) experience.</a:t>
            </a:r>
            <a:r>
              <a:rPr lang="en-US" sz="2800" dirty="0" smtClean="0"/>
              <a:t> Even if it never actually happens, it is logically possible that a dream could perfectly replicate waking </a:t>
            </a:r>
            <a:r>
              <a:rPr lang="en-US" sz="2800" smtClean="0"/>
              <a:t>experience.</a:t>
            </a:r>
          </a:p>
          <a:p>
            <a:r>
              <a:rPr lang="en-US" sz="2800" smtClean="0"/>
              <a:t>Thus </a:t>
            </a:r>
            <a:r>
              <a:rPr lang="en-US" sz="2800" dirty="0"/>
              <a:t>there are no “sure signs” by  which dreaming can be distinguished from being awake</a:t>
            </a:r>
            <a:r>
              <a:rPr lang="en-US" sz="2800" dirty="0" smtClean="0"/>
              <a:t>. Any sign or test could be dreamt.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Dreaming is incompatible with knowing.  “I know that-p” entails that I know that I am not (merely) dreaming that p.  But I can’t know that I am not merely dreaming, so…</a:t>
            </a:r>
          </a:p>
          <a:p>
            <a:r>
              <a:rPr lang="en-US" dirty="0"/>
              <a:t>Note. Descartes is still proceeding on the supposition that certain knowledge comes </a:t>
            </a:r>
            <a:r>
              <a:rPr lang="en-US" i="1" dirty="0"/>
              <a:t>from sense-experience alone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Dream-doubt: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40" dirty="0" smtClean="0"/>
              <a:t>Have we attained the requisite doubt?</a:t>
            </a:r>
          </a:p>
          <a:p>
            <a:r>
              <a:rPr lang="en-US" sz="3840" dirty="0" smtClean="0"/>
              <a:t>No! </a:t>
            </a:r>
            <a:r>
              <a:rPr lang="en-US" sz="3840" dirty="0"/>
              <a:t>The dreaming argument leads only to doubt with respect to </a:t>
            </a:r>
            <a:r>
              <a:rPr lang="en-US" sz="3840" b="1" dirty="0"/>
              <a:t>beliefs about the existence of particular (kinds of) things </a:t>
            </a:r>
            <a:r>
              <a:rPr lang="en-US" sz="3840" dirty="0"/>
              <a:t>in our </a:t>
            </a:r>
            <a:r>
              <a:rPr lang="en-US" sz="3840" dirty="0" smtClean="0"/>
              <a:t>environment..</a:t>
            </a:r>
          </a:p>
          <a:p>
            <a:r>
              <a:rPr lang="en-US" sz="3840" dirty="0" smtClean="0"/>
              <a:t>Not all sciences are concerned with </a:t>
            </a:r>
            <a:r>
              <a:rPr lang="en-US" sz="3840" smtClean="0"/>
              <a:t>such things.</a:t>
            </a:r>
            <a:endParaRPr lang="en-US" sz="384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Dreaming is a form of imagination (literally, creating images), in contrast to perception, which is a </a:t>
            </a:r>
            <a:r>
              <a:rPr lang="en-US" i="1" dirty="0" smtClean="0"/>
              <a:t>receptive</a:t>
            </a:r>
            <a:r>
              <a:rPr lang="en-US" dirty="0" smtClean="0"/>
              <a:t> faculty.</a:t>
            </a:r>
          </a:p>
          <a:p>
            <a:r>
              <a:rPr lang="en-US" dirty="0" smtClean="0"/>
              <a:t>But nothing can be made from nothing.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imagining (as in dreams), we </a:t>
            </a:r>
            <a:r>
              <a:rPr lang="en-US" dirty="0" smtClean="0"/>
              <a:t>recombine ideas of sense: ideas of </a:t>
            </a:r>
            <a:r>
              <a:rPr lang="en-US" dirty="0"/>
              <a:t>properties that we have genuinely </a:t>
            </a:r>
            <a:r>
              <a:rPr lang="en-US" dirty="0" smtClean="0"/>
              <a:t>experienced.</a:t>
            </a:r>
          </a:p>
          <a:p>
            <a:r>
              <a:rPr lang="en-US" dirty="0" smtClean="0"/>
              <a:t>Conclusion: the dream argument only casts doubt on beliefs concerning particular 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and Modern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Descartes is often taken to be the founder of modern philosophy. He is certainly a pivotal figure.</a:t>
            </a:r>
          </a:p>
          <a:p>
            <a:r>
              <a:rPr lang="en-US" dirty="0" smtClean="0"/>
              <a:t>He discovers (or perhaps invents) a brand new skeptical problem: the problem (in its fully general form) of our knowledge of the external world, a problem unknown not only to the Greek skeptics but to pre-Cartesian moderns, such as Montaigne and Bacon.</a:t>
            </a:r>
          </a:p>
          <a:p>
            <a:r>
              <a:rPr lang="en-US" dirty="0" smtClean="0"/>
              <a:t>The argumentative path that goes through this problem sets much of the agenda and puts in place the intellectual framework of the philosophy that comes after Descartes.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Science: Particular and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Astronomy (in so far as it presupposes the existence of particular planets, stars, etc. has been called in doubt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physics </a:t>
            </a:r>
            <a:r>
              <a:rPr lang="en-US" dirty="0" smtClean="0"/>
              <a:t>and </a:t>
            </a:r>
            <a:r>
              <a:rPr lang="en-US" dirty="0"/>
              <a:t>mathematics (both of which deal only with the most general character of material existence) remain untouched</a:t>
            </a:r>
            <a:r>
              <a:rPr lang="en-US" dirty="0" smtClean="0"/>
              <a:t>. (For Descartes, the boundary between fundamental physics and mathematics is not sharp.)</a:t>
            </a:r>
            <a:endParaRPr lang="en-US" dirty="0"/>
          </a:p>
          <a:p>
            <a:r>
              <a:rPr lang="en-US" dirty="0"/>
              <a:t>2 + 3 = 5 even in a dream. Descartes takes this to mean that I can know such propositions even if I am dreaming. He takes dreaming to be a cognitively lucid state</a:t>
            </a:r>
            <a:r>
              <a:rPr lang="en-US" dirty="0" smtClean="0"/>
              <a:t>. (Remember how madness was set aside.)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and 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Scholars have questioned whether Descartes ever </a:t>
            </a:r>
            <a:r>
              <a:rPr lang="en-US" dirty="0"/>
              <a:t>seriously </a:t>
            </a:r>
            <a:r>
              <a:rPr lang="en-US" dirty="0" smtClean="0"/>
              <a:t>doubts mathematics.</a:t>
            </a:r>
          </a:p>
          <a:p>
            <a:r>
              <a:rPr lang="en-US" dirty="0" smtClean="0"/>
              <a:t>But </a:t>
            </a:r>
            <a:r>
              <a:rPr lang="en-US" dirty="0"/>
              <a:t>the First Meditation proceeds on the supposition that </a:t>
            </a:r>
            <a:r>
              <a:rPr lang="en-US" dirty="0" smtClean="0"/>
              <a:t>certainty </a:t>
            </a:r>
            <a:r>
              <a:rPr lang="en-US" dirty="0"/>
              <a:t>comes ultimately from the </a:t>
            </a:r>
            <a:r>
              <a:rPr lang="en-US" dirty="0" smtClean="0"/>
              <a:t>senses, which acquaint us with the material world. In this spirit, Aristotle holds that mathematics concerns the most abstract features of material existence.</a:t>
            </a:r>
          </a:p>
          <a:p>
            <a:r>
              <a:rPr lang="en-US" dirty="0" smtClean="0"/>
              <a:t>Remember, Aristotle repudiates Plato’s view that Forms exist independently of matter. Descartes will revive the Platonic position.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Descartes </a:t>
            </a:r>
            <a:r>
              <a:rPr lang="en-US" dirty="0"/>
              <a:t>has a firmly rooted </a:t>
            </a:r>
            <a:r>
              <a:rPr lang="en-US" b="1" dirty="0"/>
              <a:t>belief in God</a:t>
            </a:r>
            <a:r>
              <a:rPr lang="en-US" dirty="0"/>
              <a:t>.</a:t>
            </a:r>
            <a:r>
              <a:rPr lang="en-US" dirty="0" smtClean="0"/>
              <a:t> But God is omnipotent: He can do </a:t>
            </a:r>
            <a:r>
              <a:rPr lang="en-US" i="1" dirty="0" smtClean="0"/>
              <a:t>anything</a:t>
            </a:r>
            <a:r>
              <a:rPr lang="en-US" dirty="0" smtClean="0"/>
              <a:t>. So how </a:t>
            </a:r>
            <a:r>
              <a:rPr lang="en-US" dirty="0"/>
              <a:t>does </a:t>
            </a:r>
            <a:r>
              <a:rPr lang="en-US" dirty="0" smtClean="0"/>
              <a:t>Descartes </a:t>
            </a:r>
            <a:r>
              <a:rPr lang="en-US" dirty="0"/>
              <a:t>know that he is not systematically deceived even with respect to the simplest things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Reply</a:t>
            </a:r>
            <a:r>
              <a:rPr lang="en-US" dirty="0"/>
              <a:t>: deception is inconsistent with God’s </a:t>
            </a:r>
            <a:r>
              <a:rPr lang="en-US" dirty="0" smtClean="0"/>
              <a:t>goodness.  But why, then, does </a:t>
            </a:r>
            <a:r>
              <a:rPr lang="en-US" dirty="0"/>
              <a:t>God allow D to go wrong </a:t>
            </a:r>
            <a:r>
              <a:rPr lang="en-US" i="1" dirty="0"/>
              <a:t>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Descartes deny the existence of God? No. If he were the product of chance, he would have even less reason to suppose himself capable of certain knowledge.</a:t>
            </a:r>
          </a:p>
          <a:p>
            <a:r>
              <a:rPr lang="en-US" dirty="0" smtClean="0"/>
              <a:t>Note the absence in the seventeenth century of an evolutionary perspective. But could adaptation account or metaphysical certainty?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skeptical argument is completed by the Theological Question.</a:t>
            </a:r>
          </a:p>
          <a:p>
            <a:r>
              <a:rPr lang="en-US" dirty="0" smtClean="0"/>
              <a:t>However, to reinforce the doubt against the power of deep-seated common-sense convictions, Descartes adds a final thought-experiment: he will imagine that he is the victim of a malign demon, who brings it about that his entire experience.</a:t>
            </a:r>
          </a:p>
          <a:p>
            <a:r>
              <a:rPr lang="en-US" dirty="0" smtClean="0"/>
              <a:t>When deception is total and systematic, how can you rule it out? Think the Matrix on steroids.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Doubt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Dreaming is caused by spontaneous brain-activity, without a distal stimulus. Demon-world experience is experience without even a body or brain.</a:t>
            </a:r>
          </a:p>
          <a:p>
            <a:r>
              <a:rPr lang="en-US" dirty="0"/>
              <a:t>The doubt is not merely essential (concerned with the </a:t>
            </a:r>
            <a:r>
              <a:rPr lang="en-US" b="1" dirty="0"/>
              <a:t>real nature</a:t>
            </a:r>
            <a:r>
              <a:rPr lang="en-US" dirty="0"/>
              <a:t> of things) but </a:t>
            </a:r>
            <a:r>
              <a:rPr lang="en-US" b="1" dirty="0"/>
              <a:t>existential</a:t>
            </a:r>
            <a:r>
              <a:rPr lang="en-US" dirty="0"/>
              <a:t>: why suppose that there is a material world at all?  This skeptical problem is not found in the extant writings of the ancient </a:t>
            </a:r>
            <a:r>
              <a:rPr lang="en-US" dirty="0" smtClean="0"/>
              <a:t>skeptics.</a:t>
            </a:r>
          </a:p>
          <a:p>
            <a:r>
              <a:rPr lang="en-US" dirty="0" smtClean="0"/>
              <a:t>Descartes treats his own body as an “external” object.  The external world is not our surroundings: it is the the world </a:t>
            </a:r>
            <a:r>
              <a:rPr lang="en-US" i="1" dirty="0" smtClean="0"/>
              <a:t>external to the mind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final argument swings free of commitment to certainty. If all “knowledge” comes ultimately from the senses, do we have </a:t>
            </a:r>
            <a:r>
              <a:rPr lang="en-US" i="1" dirty="0" smtClean="0"/>
              <a:t>any reason whatsoever </a:t>
            </a:r>
            <a:r>
              <a:rPr lang="en-US" dirty="0" smtClean="0"/>
              <a:t>to credit ourselves with knowledge of the world (or anything else)?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Mathematics </a:t>
            </a:r>
            <a:r>
              <a:rPr lang="en-US" dirty="0" smtClean="0"/>
              <a:t>again.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the question about mathematical </a:t>
            </a:r>
            <a:r>
              <a:rPr lang="en-US" dirty="0"/>
              <a:t>knowledge. </a:t>
            </a:r>
            <a:r>
              <a:rPr lang="en-US" dirty="0" smtClean="0"/>
              <a:t>If mathematical </a:t>
            </a:r>
            <a:r>
              <a:rPr lang="en-US" dirty="0"/>
              <a:t>knowledge </a:t>
            </a:r>
            <a:r>
              <a:rPr lang="en-US" dirty="0" smtClean="0"/>
              <a:t>survives </a:t>
            </a:r>
            <a:r>
              <a:rPr lang="en-US" dirty="0"/>
              <a:t>the dream </a:t>
            </a:r>
            <a:r>
              <a:rPr lang="en-US" dirty="0" smtClean="0"/>
              <a:t>argument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what does it matter if the Demon turns Descartes’s experience into a kind of unending dream?</a:t>
            </a:r>
          </a:p>
          <a:p>
            <a:r>
              <a:rPr lang="en-US" dirty="0" smtClean="0"/>
              <a:t>Answer: like Aristotle, Descartes </a:t>
            </a:r>
            <a:r>
              <a:rPr lang="en-US" dirty="0"/>
              <a:t>is still </a:t>
            </a:r>
            <a:r>
              <a:rPr lang="en-US" dirty="0" smtClean="0"/>
              <a:t>supposing </a:t>
            </a:r>
            <a:r>
              <a:rPr lang="en-US" dirty="0"/>
              <a:t>that mathematics deal with the most abstract characteristics of material </a:t>
            </a:r>
            <a:r>
              <a:rPr lang="en-US" dirty="0" smtClean="0"/>
              <a:t>existence.</a:t>
            </a:r>
          </a:p>
          <a:p>
            <a:r>
              <a:rPr lang="en-US" dirty="0" smtClean="0"/>
              <a:t>The Demon (theological) doubt is existential. If </a:t>
            </a:r>
            <a:r>
              <a:rPr lang="en-US" dirty="0"/>
              <a:t>there is </a:t>
            </a:r>
            <a:r>
              <a:rPr lang="en-US" dirty="0" smtClean="0"/>
              <a:t>no </a:t>
            </a:r>
            <a:r>
              <a:rPr lang="en-US" dirty="0"/>
              <a:t>material world at all, mathematics isn’t about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Meditations </a:t>
            </a:r>
            <a:r>
              <a:rPr lang="en-US" dirty="0" smtClean="0"/>
              <a:t>are concerned with “first philosophy.” Descartes’s project is an inquiry into the fundamental principles of both metaphysics and epistemology.</a:t>
            </a:r>
          </a:p>
          <a:p>
            <a:r>
              <a:rPr lang="en-US" dirty="0" smtClean="0"/>
              <a:t>Over-arching goal: to clear the way for the new mathematical physics.</a:t>
            </a:r>
          </a:p>
          <a:p>
            <a:r>
              <a:rPr lang="en-US" dirty="0" smtClean="0"/>
              <a:t>Though he never mentions Aristotle by name, Descartes aims to undermine the world-view of Aristotelian Scholasticism (which was the basis of his Jesuit education): the chief obstacle to the new science.</a:t>
            </a:r>
            <a:r>
              <a:rPr lang="en-US" dirty="0"/>
              <a:t> </a:t>
            </a:r>
            <a:r>
              <a:rPr lang="en-US" dirty="0" smtClean="0"/>
              <a:t>Descartes sees Aristotle’s philosophy as naïve common sense made into a philosophical system.</a:t>
            </a:r>
          </a:p>
          <a:p>
            <a:r>
              <a:rPr lang="en-US" dirty="0" smtClean="0"/>
              <a:t>He need a new conception of nature and a new conception of knowledge.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273" dirty="0" smtClean="0"/>
              <a:t>Metaphysical: to clear the way for the new mathematical physics by clarify the distinction between the two fundamental categories of existence: mind and body (matter).</a:t>
            </a:r>
          </a:p>
          <a:p>
            <a:r>
              <a:rPr lang="en-US" sz="7273" dirty="0" smtClean="0"/>
              <a:t>Epistemological: to bring out the role of Reason and (relatedly) innate ideas as the basic sources of knowledge. Aristotle’s fatal weakness is to take everyday perceptual experience at face-value.</a:t>
            </a:r>
          </a:p>
          <a:p>
            <a:r>
              <a:rPr lang="en-US" sz="7273" dirty="0" smtClean="0"/>
              <a:t>Theological. To find a place for God in the new world-picture.  BUT Descartes’s theological views are obscure and almost certainly heretical. (His works were placed on the Index.)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Meditation</a:t>
            </a:r>
            <a:r>
              <a:rPr lang="en-US" dirty="0"/>
              <a:t> 1 is </a:t>
            </a:r>
            <a:r>
              <a:rPr lang="en-US" b="1" dirty="0"/>
              <a:t>destructive.  </a:t>
            </a:r>
            <a:r>
              <a:rPr lang="en-US" dirty="0"/>
              <a:t>Descartes argues for a </a:t>
            </a:r>
            <a:r>
              <a:rPr lang="en-US" b="1" dirty="0"/>
              <a:t>general doubt</a:t>
            </a:r>
            <a:r>
              <a:rPr lang="en-US" dirty="0"/>
              <a:t> (skepticism) concerning all his former opinions. Just how general will become apparent at the end. The doubt is </a:t>
            </a:r>
            <a:r>
              <a:rPr lang="en-US" b="1" dirty="0"/>
              <a:t>progressive</a:t>
            </a:r>
            <a:r>
              <a:rPr lang="en-US" dirty="0"/>
              <a:t>, taking in more and more by probing more deeply.</a:t>
            </a:r>
          </a:p>
          <a:p>
            <a:r>
              <a:rPr lang="en-US" i="1" dirty="0" smtClean="0"/>
              <a:t>Meditations </a:t>
            </a:r>
            <a:r>
              <a:rPr lang="en-US" dirty="0"/>
              <a:t>2-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are constructive: </a:t>
            </a:r>
            <a:r>
              <a:rPr lang="en-US" dirty="0"/>
              <a:t>a mirror image of the progressive doubt. Much of what Descartes calls in question, will be </a:t>
            </a:r>
            <a:r>
              <a:rPr lang="en-US" dirty="0" smtClean="0"/>
              <a:t>reinstated but with a </a:t>
            </a:r>
            <a:r>
              <a:rPr lang="en-US" dirty="0"/>
              <a:t>clarified (and modified) </a:t>
            </a:r>
            <a:r>
              <a:rPr lang="en-US" dirty="0" smtClean="0"/>
              <a:t>content.</a:t>
            </a:r>
          </a:p>
          <a:p>
            <a:r>
              <a:rPr lang="en-US" dirty="0" smtClean="0"/>
              <a:t>Result: the </a:t>
            </a:r>
            <a:r>
              <a:rPr lang="en-US" dirty="0"/>
              <a:t>world-picture implicit in Descartes’s former beliefs will undergo radical transformation. </a:t>
            </a:r>
          </a:p>
        </p:txBody>
      </p:sp>
    </p:spTree>
    <p:extLst>
      <p:ext uri="{BB962C8B-B14F-4D97-AF65-F5344CB8AC3E}">
        <p14:creationId xmlns:p14="http://schemas.microsoft.com/office/powerpoint/2010/main" val="358341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Over: Bacon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Ancient learning is defective because (a) overly reliant on “logic” (the syllogism) (b) dominated by common sense (“vulgar notions”) and (c) prone to hasty generalization from a limited knowledge-base.  </a:t>
            </a:r>
            <a:r>
              <a:rPr lang="en-US" i="1" dirty="0"/>
              <a:t>Knowledge of fundamental principles comes last</a:t>
            </a:r>
            <a:r>
              <a:rPr lang="en-US" dirty="0"/>
              <a:t>. (Hold that thought: Descartes will disagree.)</a:t>
            </a:r>
          </a:p>
          <a:p>
            <a:r>
              <a:rPr lang="en-US" dirty="0"/>
              <a:t>Received learning is given to verbal dispute. Science aims at the interpretation of nature. </a:t>
            </a:r>
          </a:p>
        </p:txBody>
      </p:sp>
    </p:spTree>
    <p:extLst>
      <p:ext uri="{BB962C8B-B14F-4D97-AF65-F5344CB8AC3E}">
        <p14:creationId xmlns:p14="http://schemas.microsoft.com/office/powerpoint/2010/main" val="37153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Idols are (metaphorical) false Gods. They are systematic barriers to successful science.</a:t>
            </a:r>
          </a:p>
          <a:p>
            <a:r>
              <a:rPr lang="en-US" dirty="0" smtClean="0"/>
              <a:t>There are four kinds:-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tribe (inbuilt cognitive biases)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cave (personal biases);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market-place (words);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theatre (inadequate theories/dogmas)</a:t>
            </a:r>
            <a:r>
              <a:rPr lang="en-US" dirty="0" smtClean="0"/>
              <a:t>. N.B</a:t>
            </a:r>
            <a:r>
              <a:rPr lang="en-US" dirty="0"/>
              <a:t>. The importance of the negative instance.</a:t>
            </a:r>
          </a:p>
          <a:p>
            <a:r>
              <a:rPr lang="en-US" dirty="0"/>
              <a:t>Conclusion: a temporary skepticism is justified as a precondition of doing better. How will we know we are doing better? By gaining power </a:t>
            </a:r>
            <a:r>
              <a:rPr lang="en-US" dirty="0" smtClean="0"/>
              <a:t>over </a:t>
            </a:r>
            <a:r>
              <a:rPr lang="en-US" dirty="0"/>
              <a:t>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Skepticism as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Descartes employs systematic skepticism </a:t>
            </a:r>
            <a:r>
              <a:rPr lang="en-US" i="1" dirty="0" smtClean="0"/>
              <a:t>methodologically</a:t>
            </a:r>
            <a:r>
              <a:rPr lang="en-US" dirty="0" smtClean="0"/>
              <a:t>. He holds that some metaphysical/epistemological outlooks invite skepticism, whereas his own outlook can resist it.  Thus skeptical arguments can function selectively. (Skeptical rigor is the antidote to the Idols.)</a:t>
            </a:r>
          </a:p>
          <a:p>
            <a:r>
              <a:rPr lang="en-US" dirty="0"/>
              <a:t>W</a:t>
            </a:r>
            <a:r>
              <a:rPr lang="en-US" dirty="0" smtClean="0"/>
              <a:t>here Bacon sees science as a social undertaking, Descartes’s </a:t>
            </a:r>
            <a:r>
              <a:rPr lang="en-US" dirty="0"/>
              <a:t>method is distinctively first-</a:t>
            </a:r>
            <a:r>
              <a:rPr lang="en-US" dirty="0" smtClean="0"/>
              <a:t>personal. But his argumentative </a:t>
            </a:r>
            <a:r>
              <a:rPr lang="en-US" dirty="0"/>
              <a:t>path that </a:t>
            </a:r>
            <a:r>
              <a:rPr lang="en-US" i="1" dirty="0"/>
              <a:t>anyone</a:t>
            </a:r>
            <a:r>
              <a:rPr lang="en-US" dirty="0"/>
              <a:t> can follow. The “I” is exemplary.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Descartes’s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 proposition resists even the most determined skeptical attack, it must be absolutely </a:t>
            </a:r>
            <a:r>
              <a:rPr lang="en-US" dirty="0" smtClean="0"/>
              <a:t>certain.</a:t>
            </a:r>
          </a:p>
          <a:p>
            <a:r>
              <a:rPr lang="en-US" dirty="0" smtClean="0"/>
              <a:t>Given </a:t>
            </a:r>
            <a:r>
              <a:rPr lang="en-US" dirty="0"/>
              <a:t>such a proposition, we can investigate how it comes to be known with such certainty and what its content must be (since it can’t logically imply anything uncertain).</a:t>
            </a:r>
          </a:p>
          <a:p>
            <a:r>
              <a:rPr lang="en-US" dirty="0"/>
              <a:t>Skeptical argumentation is the key to epistemology and metaphysics (first philosophy).</a:t>
            </a:r>
          </a:p>
          <a:p>
            <a:r>
              <a:rPr lang="en-US" dirty="0"/>
              <a:t>This is a radically new approach to philosophy.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2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2190</Words>
  <Application>Microsoft Macintosh PowerPoint</Application>
  <PresentationFormat>On-screen Show (4:3)</PresentationFormat>
  <Paragraphs>106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Descartes 1</vt:lpstr>
      <vt:lpstr>Descartes and Modern Philosophy</vt:lpstr>
      <vt:lpstr>The Project</vt:lpstr>
      <vt:lpstr>Tasks</vt:lpstr>
      <vt:lpstr>Two Phases</vt:lpstr>
      <vt:lpstr>Starting Over: Bacon</vt:lpstr>
      <vt:lpstr>The Idols</vt:lpstr>
      <vt:lpstr>Skepticism as Method</vt:lpstr>
      <vt:lpstr>Descartes’s Revolution</vt:lpstr>
      <vt:lpstr>General Doubt</vt:lpstr>
      <vt:lpstr>Condition 1: Certainty</vt:lpstr>
      <vt:lpstr>Condition 2: Undermine the Foundation</vt:lpstr>
      <vt:lpstr>General Doubt (3)</vt:lpstr>
      <vt:lpstr>Error</vt:lpstr>
      <vt:lpstr>Interlude: Madness</vt:lpstr>
      <vt:lpstr>Dreams (1)</vt:lpstr>
      <vt:lpstr>Dreams (2)</vt:lpstr>
      <vt:lpstr>The Dream-doubt: Limitations</vt:lpstr>
      <vt:lpstr>Imagination</vt:lpstr>
      <vt:lpstr>Science: Particular and General</vt:lpstr>
      <vt:lpstr>Mathematics and Existence</vt:lpstr>
      <vt:lpstr>God</vt:lpstr>
      <vt:lpstr>The Demon</vt:lpstr>
      <vt:lpstr>Radical Doubt</vt:lpstr>
      <vt:lpstr>Mathematics again.</vt:lpstr>
    </vt:vector>
  </TitlesOfParts>
  <Company>JHU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Descartes: the Quest for Foundations</dc:title>
  <dc:creator>Michael Williams</dc:creator>
  <cp:lastModifiedBy>Michael Williams</cp:lastModifiedBy>
  <cp:revision>36</cp:revision>
  <dcterms:created xsi:type="dcterms:W3CDTF">2013-02-04T17:00:35Z</dcterms:created>
  <dcterms:modified xsi:type="dcterms:W3CDTF">2017-02-08T14:59:22Z</dcterms:modified>
</cp:coreProperties>
</file>