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70" r:id="rId6"/>
    <p:sldId id="259" r:id="rId7"/>
    <p:sldId id="271" r:id="rId8"/>
    <p:sldId id="260" r:id="rId9"/>
    <p:sldId id="272" r:id="rId10"/>
    <p:sldId id="261" r:id="rId11"/>
    <p:sldId id="273" r:id="rId12"/>
    <p:sldId id="262" r:id="rId13"/>
    <p:sldId id="274" r:id="rId14"/>
    <p:sldId id="275" r:id="rId15"/>
    <p:sldId id="276" r:id="rId16"/>
    <p:sldId id="263" r:id="rId17"/>
    <p:sldId id="264" r:id="rId18"/>
    <p:sldId id="265" r:id="rId19"/>
    <p:sldId id="280" r:id="rId20"/>
    <p:sldId id="281" r:id="rId21"/>
    <p:sldId id="279" r:id="rId22"/>
    <p:sldId id="266" r:id="rId23"/>
    <p:sldId id="277" r:id="rId24"/>
    <p:sldId id="26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9185F-D919-B946-A430-CEE44CD20013}" type="datetimeFigureOut">
              <a:rPr lang="en-US" smtClean="0"/>
              <a:pPr/>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185F-D919-B946-A430-CEE44CD20013}" type="datetimeFigureOut">
              <a:rPr lang="en-US" smtClean="0"/>
              <a:pPr/>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185F-D919-B946-A430-CEE44CD20013}" type="datetimeFigureOut">
              <a:rPr lang="en-US" smtClean="0"/>
              <a:pPr/>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9185F-D919-B946-A430-CEE44CD20013}" type="datetimeFigureOut">
              <a:rPr lang="en-US" smtClean="0"/>
              <a:pPr/>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9185F-D919-B946-A430-CEE44CD20013}" type="datetimeFigureOut">
              <a:rPr lang="en-US" smtClean="0"/>
              <a:pPr/>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9185F-D919-B946-A430-CEE44CD20013}" type="datetimeFigureOut">
              <a:rPr lang="en-US" smtClean="0"/>
              <a:pPr/>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9185F-D919-B946-A430-CEE44CD20013}" type="datetimeFigureOut">
              <a:rPr lang="en-US" smtClean="0"/>
              <a:pPr/>
              <a:t>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9185F-D919-B946-A430-CEE44CD20013}" type="datetimeFigureOut">
              <a:rPr lang="en-US" smtClean="0"/>
              <a:pPr/>
              <a:t>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185F-D919-B946-A430-CEE44CD20013}" type="datetimeFigureOut">
              <a:rPr lang="en-US" smtClean="0"/>
              <a:pPr/>
              <a:t>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9185F-D919-B946-A430-CEE44CD20013}" type="datetimeFigureOut">
              <a:rPr lang="en-US" smtClean="0"/>
              <a:pPr/>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9185F-D919-B946-A430-CEE44CD20013}" type="datetimeFigureOut">
              <a:rPr lang="en-US" smtClean="0"/>
              <a:pPr/>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C323E-4C41-9C48-BD69-F8ACED29D5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185F-D919-B946-A430-CEE44CD20013}" type="datetimeFigureOut">
              <a:rPr lang="en-US" smtClean="0"/>
              <a:pPr/>
              <a:t>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C323E-4C41-9C48-BD69-F8ACED29D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Descartes 3</a:t>
            </a:r>
            <a:endParaRPr lang="en-US" dirty="0"/>
          </a:p>
        </p:txBody>
      </p:sp>
      <p:sp>
        <p:nvSpPr>
          <p:cNvPr id="3" name="Subtitle 2"/>
          <p:cNvSpPr>
            <a:spLocks noGrp="1"/>
          </p:cNvSpPr>
          <p:nvPr>
            <p:ph type="subTitle" idx="1"/>
          </p:nvPr>
        </p:nvSpPr>
        <p:spPr/>
        <p:txBody>
          <a:bodyPr/>
          <a:lstStyle/>
          <a:p>
            <a:r>
              <a:rPr lang="en-US" dirty="0" smtClean="0"/>
              <a:t>Truth, Error and God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Ideas </a:t>
            </a:r>
            <a:r>
              <a:rPr lang="en-US" dirty="0"/>
              <a:t>(as concepts), considered in themselves, and not referred to anything beyond them, cannot be true or false. Nor can emotions or </a:t>
            </a:r>
            <a:r>
              <a:rPr lang="en-US" dirty="0" smtClean="0"/>
              <a:t>volitions.</a:t>
            </a:r>
          </a:p>
          <a:p>
            <a:r>
              <a:rPr lang="en-US" dirty="0" smtClean="0"/>
              <a:t>Truth </a:t>
            </a:r>
            <a:r>
              <a:rPr lang="en-US" dirty="0"/>
              <a:t>and falsity belong to </a:t>
            </a:r>
            <a:r>
              <a:rPr lang="en-US" b="1" dirty="0"/>
              <a:t>judgments</a:t>
            </a:r>
            <a:r>
              <a:rPr lang="en-US" dirty="0"/>
              <a:t>.  Most common source of error: judging things to resemble one’s ideas. </a:t>
            </a:r>
            <a:r>
              <a:rPr lang="en-US" dirty="0" smtClean="0"/>
              <a:t>(The </a:t>
            </a:r>
            <a:r>
              <a:rPr lang="en-US" dirty="0"/>
              <a:t>correspondence theory of truth.</a:t>
            </a:r>
            <a:r>
              <a:rPr lang="en-US" dirty="0" smtClean="0"/>
              <a:t>)</a:t>
            </a:r>
          </a:p>
          <a:p>
            <a:r>
              <a:rPr lang="en-US" dirty="0" smtClean="0"/>
              <a:t>S</a:t>
            </a:r>
            <a:r>
              <a:rPr lang="en-US" dirty="0" smtClean="0"/>
              <a:t>ome, e.g. thing (‘substance’) or truth, </a:t>
            </a:r>
            <a:r>
              <a:rPr lang="en-US" dirty="0"/>
              <a:t>appear to be </a:t>
            </a:r>
            <a:r>
              <a:rPr lang="en-US" dirty="0" smtClean="0"/>
              <a:t>innate</a:t>
            </a:r>
            <a:r>
              <a:rPr lang="en-US" dirty="0" smtClean="0"/>
              <a:t>. O</a:t>
            </a:r>
            <a:r>
              <a:rPr lang="en-US" dirty="0" smtClean="0"/>
              <a:t>thers </a:t>
            </a:r>
            <a:r>
              <a:rPr lang="en-US" dirty="0"/>
              <a:t>(hearing a noise, feeling the fire) </a:t>
            </a:r>
            <a:r>
              <a:rPr lang="en-US" dirty="0" smtClean="0"/>
              <a:t>seems to come from </a:t>
            </a:r>
            <a:r>
              <a:rPr lang="en-US" dirty="0"/>
              <a:t>“outside.</a:t>
            </a:r>
            <a:r>
              <a:rPr lang="en-US" dirty="0" smtClean="0"/>
              <a:t>”</a:t>
            </a:r>
          </a:p>
          <a:p>
            <a:r>
              <a:rPr lang="en-US" dirty="0" smtClean="0"/>
              <a:t>But </a:t>
            </a:r>
            <a:r>
              <a:rPr lang="en-US" dirty="0"/>
              <a:t>all </a:t>
            </a:r>
            <a:r>
              <a:rPr lang="en-US" i="1" dirty="0"/>
              <a:t>could</a:t>
            </a:r>
            <a:r>
              <a:rPr lang="en-US" dirty="0"/>
              <a:t> be innate, adventitious, or even made up</a:t>
            </a:r>
            <a:r>
              <a:rPr lang="en-US" dirty="0" smtClean="0"/>
              <a:t>. </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Belief</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With respect to sensory ideas (experiences), the urge to judge that they they correspond to things is “natural.” Such judgments are typically involuntary and </a:t>
            </a:r>
            <a:r>
              <a:rPr lang="en-US" dirty="0" smtClean="0"/>
              <a:t>automatic.</a:t>
            </a:r>
          </a:p>
          <a:p>
            <a:r>
              <a:rPr lang="en-US" dirty="0"/>
              <a:t>I</a:t>
            </a:r>
            <a:r>
              <a:rPr lang="en-US" dirty="0" smtClean="0"/>
              <a:t>t </a:t>
            </a:r>
            <a:r>
              <a:rPr lang="en-US" dirty="0"/>
              <a:t>seems </a:t>
            </a:r>
            <a:r>
              <a:rPr lang="en-US" dirty="0" smtClean="0"/>
              <a:t>“natural” </a:t>
            </a:r>
            <a:r>
              <a:rPr lang="en-US" dirty="0"/>
              <a:t>to think that a thing “transmits its likeness” to the </a:t>
            </a:r>
            <a:r>
              <a:rPr lang="en-US" dirty="0" smtClean="0"/>
              <a:t>mind (a </a:t>
            </a:r>
            <a:r>
              <a:rPr lang="en-US" dirty="0"/>
              <a:t>subtle reference to </a:t>
            </a:r>
            <a:r>
              <a:rPr lang="en-US" dirty="0" smtClean="0"/>
              <a:t>Aristotle).</a:t>
            </a:r>
          </a:p>
          <a:p>
            <a:r>
              <a:rPr lang="en-US" dirty="0" smtClean="0"/>
              <a:t>But </a:t>
            </a:r>
            <a:r>
              <a:rPr lang="en-US" dirty="0"/>
              <a:t>habit is not “the natural light” (of Reason). Involuntariness is not a definitive proof of external </a:t>
            </a:r>
            <a:r>
              <a:rPr lang="en-US" dirty="0" smtClean="0"/>
              <a:t>origin.</a:t>
            </a:r>
          </a:p>
          <a:p>
            <a:r>
              <a:rPr lang="en-US" dirty="0" smtClean="0"/>
              <a:t>Contrast the </a:t>
            </a:r>
            <a:r>
              <a:rPr lang="en-US" dirty="0"/>
              <a:t>two “ideas” (conceptions) of the Sun: commonsensical and scientific.</a:t>
            </a:r>
          </a:p>
          <a:p>
            <a:endParaRPr lang="en-US" dirty="0"/>
          </a:p>
        </p:txBody>
      </p:sp>
    </p:spTree>
    <p:extLst>
      <p:ext uri="{BB962C8B-B14F-4D97-AF65-F5344CB8AC3E}">
        <p14:creationId xmlns:p14="http://schemas.microsoft.com/office/powerpoint/2010/main" val="325108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As modes of thought,</a:t>
            </a:r>
            <a:r>
              <a:rPr lang="en-US" dirty="0" smtClean="0"/>
              <a:t> all ideas </a:t>
            </a:r>
            <a:r>
              <a:rPr lang="en-US" dirty="0"/>
              <a:t>seem on a par.  They have the same level or degree of </a:t>
            </a:r>
            <a:r>
              <a:rPr lang="en-US" b="1" dirty="0"/>
              <a:t>“formal reality.” </a:t>
            </a:r>
            <a:r>
              <a:rPr lang="en-US" dirty="0"/>
              <a:t>But they differ in </a:t>
            </a:r>
            <a:r>
              <a:rPr lang="en-US" b="1" dirty="0"/>
              <a:t>“objective reality”: </a:t>
            </a:r>
            <a:r>
              <a:rPr lang="en-US" dirty="0"/>
              <a:t>i.e. the degree of reality of their “objects” (what they represent or are about).</a:t>
            </a:r>
            <a:r>
              <a:rPr lang="en-US" dirty="0" smtClean="0"/>
              <a:t>  </a:t>
            </a:r>
            <a:endParaRPr lang="en-US" dirty="0"/>
          </a:p>
          <a:p>
            <a:r>
              <a:rPr lang="en-US" dirty="0"/>
              <a:t>There are </a:t>
            </a:r>
            <a:r>
              <a:rPr lang="en-US" b="1" dirty="0"/>
              <a:t>three</a:t>
            </a:r>
            <a:r>
              <a:rPr lang="en-US" b="1" dirty="0" smtClean="0"/>
              <a:t> degrees </a:t>
            </a:r>
            <a:r>
              <a:rPr lang="en-US" b="1" dirty="0"/>
              <a:t>of reality</a:t>
            </a:r>
            <a:r>
              <a:rPr lang="en-US" dirty="0"/>
              <a:t>: modes/accidents; finite substances; and infinite substance (God).  The</a:t>
            </a:r>
            <a:r>
              <a:rPr lang="en-US" dirty="0" smtClean="0"/>
              <a:t> degrees correspond to </a:t>
            </a:r>
            <a:r>
              <a:rPr lang="en-US" b="1" dirty="0" smtClean="0"/>
              <a:t>the </a:t>
            </a:r>
            <a:r>
              <a:rPr lang="en-US" b="1" dirty="0"/>
              <a:t>capacity for independent existence</a:t>
            </a:r>
            <a:r>
              <a:rPr lang="en-US" dirty="0"/>
              <a:t>.  </a:t>
            </a:r>
            <a:r>
              <a:rPr lang="en-US" dirty="0" smtClean="0"/>
              <a:t>(Cf. the </a:t>
            </a:r>
            <a:r>
              <a:rPr lang="en-US" dirty="0"/>
              <a:t>Cheshire Cat.</a:t>
            </a:r>
            <a:r>
              <a:rPr lang="en-US" dirty="0" smtClean="0"/>
              <a:t>) </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Cat Without a Grin</a:t>
            </a:r>
            <a:endParaRPr lang="en-US" dirty="0"/>
          </a:p>
        </p:txBody>
      </p:sp>
      <p:pic>
        <p:nvPicPr>
          <p:cNvPr id="4" name="Content Placeholder 3" descr="ChershireCat1.jpg"/>
          <p:cNvPicPr>
            <a:picLocks noGrp="1" noChangeAspect="1"/>
          </p:cNvPicPr>
          <p:nvPr>
            <p:ph idx="1"/>
          </p:nvPr>
        </p:nvPicPr>
        <p:blipFill>
          <a:blip r:embed="rId2">
            <a:extLst>
              <a:ext uri="{28A0092B-C50C-407E-A947-70E740481C1C}">
                <a14:useLocalDpi xmlns:a14="http://schemas.microsoft.com/office/drawing/2010/main" val="0"/>
              </a:ext>
            </a:extLst>
          </a:blip>
          <a:srcRect t="11690" b="11690"/>
          <a:stretch>
            <a:fillRect/>
          </a:stretch>
        </p:blipFill>
        <p:spPr/>
      </p:pic>
    </p:spTree>
    <p:extLst>
      <p:ext uri="{BB962C8B-B14F-4D97-AF65-F5344CB8AC3E}">
        <p14:creationId xmlns:p14="http://schemas.microsoft.com/office/powerpoint/2010/main" val="43972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One</a:t>
            </a:r>
            <a:endParaRPr lang="en-US" dirty="0"/>
          </a:p>
        </p:txBody>
      </p:sp>
      <p:pic>
        <p:nvPicPr>
          <p:cNvPr id="4" name="Content Placeholder 3" descr="CheshireCat2.jpg"/>
          <p:cNvPicPr>
            <a:picLocks noGrp="1" noChangeAspect="1"/>
          </p:cNvPicPr>
          <p:nvPr>
            <p:ph idx="1"/>
          </p:nvPr>
        </p:nvPicPr>
        <p:blipFill>
          <a:blip r:embed="rId2">
            <a:extLst>
              <a:ext uri="{28A0092B-C50C-407E-A947-70E740481C1C}">
                <a14:useLocalDpi xmlns:a14="http://schemas.microsoft.com/office/drawing/2010/main" val="0"/>
              </a:ext>
            </a:extLst>
          </a:blip>
          <a:srcRect t="1091" b="1091"/>
          <a:stretch>
            <a:fillRect/>
          </a:stretch>
        </p:blipFill>
        <p:spPr/>
      </p:pic>
    </p:spTree>
    <p:extLst>
      <p:ext uri="{BB962C8B-B14F-4D97-AF65-F5344CB8AC3E}">
        <p14:creationId xmlns:p14="http://schemas.microsoft.com/office/powerpoint/2010/main" val="183664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Principles</a:t>
            </a:r>
            <a:endParaRPr lang="en-US" dirty="0"/>
          </a:p>
        </p:txBody>
      </p:sp>
      <p:sp>
        <p:nvSpPr>
          <p:cNvPr id="3" name="Content Placeholder 2"/>
          <p:cNvSpPr>
            <a:spLocks noGrp="1"/>
          </p:cNvSpPr>
          <p:nvPr>
            <p:ph idx="1"/>
          </p:nvPr>
        </p:nvSpPr>
        <p:spPr/>
        <p:txBody>
          <a:bodyPr>
            <a:normAutofit fontScale="92500"/>
          </a:bodyPr>
          <a:lstStyle/>
          <a:p>
            <a:r>
              <a:rPr lang="en-US" dirty="0"/>
              <a:t>The Causal Principle: the cause of a given effect must contain “formally or eminently” as much reality, formal or objective, as the effect. (i.e. must be on the same level or a higher level)</a:t>
            </a:r>
            <a:r>
              <a:rPr lang="en-US" dirty="0" smtClean="0"/>
              <a:t>.</a:t>
            </a:r>
          </a:p>
          <a:p>
            <a:r>
              <a:rPr lang="en-US" dirty="0"/>
              <a:t>T</a:t>
            </a:r>
            <a:r>
              <a:rPr lang="en-US" dirty="0" smtClean="0"/>
              <a:t>here </a:t>
            </a:r>
            <a:r>
              <a:rPr lang="en-US" dirty="0"/>
              <a:t>can be no infinite regress of merely objectively real causes:  the ultimate cause of an idea must be something with a sufficient degree of formal (actual) reality</a:t>
            </a:r>
            <a:r>
              <a:rPr lang="en-US" dirty="0" smtClean="0"/>
              <a:t>. (Ideas are modes of thought.)</a:t>
            </a:r>
            <a:endParaRPr lang="en-US" dirty="0"/>
          </a:p>
          <a:p>
            <a:endParaRPr lang="en-US" dirty="0"/>
          </a:p>
        </p:txBody>
      </p:sp>
    </p:spTree>
    <p:extLst>
      <p:ext uri="{BB962C8B-B14F-4D97-AF65-F5344CB8AC3E}">
        <p14:creationId xmlns:p14="http://schemas.microsoft.com/office/powerpoint/2010/main" val="81407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Ideas Come From?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Ideas of finite living beings could in principle be put together from ideas D has of himself</a:t>
            </a:r>
            <a:r>
              <a:rPr lang="en-US" dirty="0" smtClean="0"/>
              <a:t>. </a:t>
            </a:r>
          </a:p>
          <a:p>
            <a:r>
              <a:rPr lang="en-US" dirty="0"/>
              <a:t>I</a:t>
            </a:r>
            <a:r>
              <a:rPr lang="en-US" dirty="0" smtClean="0"/>
              <a:t>deas of (non-living) bodies. Their </a:t>
            </a:r>
            <a:r>
              <a:rPr lang="en-US" dirty="0"/>
              <a:t>geometrical-temporal-kinematic properties are clearly and distinctly perceived.  </a:t>
            </a:r>
            <a:r>
              <a:rPr lang="en-US" dirty="0" smtClean="0"/>
              <a:t>Other properties </a:t>
            </a:r>
            <a:r>
              <a:rPr lang="en-US" dirty="0"/>
              <a:t>(</a:t>
            </a:r>
            <a:r>
              <a:rPr lang="en-US" dirty="0" smtClean="0"/>
              <a:t>color</a:t>
            </a:r>
            <a:r>
              <a:rPr lang="en-US" dirty="0"/>
              <a:t>, taste, smell) seem ”confused.” (Why?)  They may be “materially false,” representing non-things as things: e.g. heat and cold.  Cold may be nothing but the absence of heat. </a:t>
            </a:r>
            <a:r>
              <a:rPr lang="en-US" dirty="0" smtClean="0"/>
              <a:t>(Another clash </a:t>
            </a:r>
            <a:r>
              <a:rPr lang="en-US" dirty="0"/>
              <a:t>between science and ordinary experience, taken at face-value.)  These don’t need any special </a:t>
            </a:r>
            <a:r>
              <a:rPr lang="en-US" dirty="0" smtClean="0"/>
              <a:t>cause.</a:t>
            </a:r>
          </a:p>
          <a:p>
            <a:r>
              <a:rPr lang="en-US" dirty="0" smtClean="0"/>
              <a:t>Clear </a:t>
            </a:r>
            <a:r>
              <a:rPr lang="en-US" dirty="0"/>
              <a:t>and distinct ideas. The “metaphysical” concepts (e.g. substance) may be contained in D’s own nature. The rest (the mathematical),</a:t>
            </a:r>
            <a:r>
              <a:rPr lang="en-US" dirty="0" smtClean="0"/>
              <a:t> even if they are </a:t>
            </a:r>
            <a:r>
              <a:rPr lang="en-US" dirty="0"/>
              <a:t>not contained in his nature formally (since</a:t>
            </a:r>
            <a:r>
              <a:rPr lang="en-US" dirty="0" smtClean="0"/>
              <a:t> so far as he knows he is </a:t>
            </a:r>
            <a:r>
              <a:rPr lang="en-US" dirty="0"/>
              <a:t>essentially only a thinking thing),</a:t>
            </a:r>
            <a:r>
              <a:rPr lang="en-US" dirty="0" smtClean="0"/>
              <a:t> they may </a:t>
            </a:r>
            <a:r>
              <a:rPr lang="en-US" dirty="0"/>
              <a:t>be contained in his nature “</a:t>
            </a:r>
            <a:r>
              <a:rPr lang="en-US" dirty="0" smtClean="0"/>
              <a:t>eminently” (i.e. in a higher form).</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from Idea to Existence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idea of God is unique by virtue of God’s absolute infinity.  Only God himself could be the ultimate source of such an idea.  The (positive) idea of absolute perfection is presupposed by D’s capacity to recognize his own imperfections (limitations).  Cf. Plato on the Forms</a:t>
            </a:r>
            <a:r>
              <a:rPr lang="en-US" dirty="0" smtClean="0"/>
              <a:t>. </a:t>
            </a:r>
            <a:endParaRPr lang="en-US" dirty="0"/>
          </a:p>
          <a:p>
            <a:r>
              <a:rPr lang="en-US" dirty="0"/>
              <a:t>As the most clear and distinct, the idea of God could not be materially false.  (But note, there is much about God that </a:t>
            </a:r>
            <a:r>
              <a:rPr lang="en-US" dirty="0" smtClean="0"/>
              <a:t>Descartes </a:t>
            </a:r>
            <a:r>
              <a:rPr lang="en-US" dirty="0"/>
              <a:t>does not, perhaps cannot, grasp.)</a:t>
            </a:r>
          </a:p>
          <a:p>
            <a:r>
              <a:rPr lang="en-US" dirty="0"/>
              <a:t>Is the idea of God an idealization (through gradual improvement) of </a:t>
            </a:r>
            <a:r>
              <a:rPr lang="en-US" dirty="0" err="1" smtClean="0"/>
              <a:t>Descartes’s</a:t>
            </a:r>
            <a:r>
              <a:rPr lang="en-US" dirty="0" smtClean="0"/>
              <a:t> </a:t>
            </a:r>
            <a:r>
              <a:rPr lang="en-US" dirty="0"/>
              <a:t>actual capacities?  No; the idea of improvement implies imperfection (limitation)</a:t>
            </a:r>
            <a:r>
              <a:rPr lang="en-US" dirty="0" smtClean="0"/>
              <a:t>.</a:t>
            </a:r>
          </a:p>
          <a:p>
            <a:r>
              <a:rPr lang="en-US" dirty="0" smtClean="0"/>
              <a:t>Conclusion: only God’s actual (formal) existence can account for there being the idea of God. </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Ground of All Being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Could Descartes, who has the idea of God, exist if God did not?  No</a:t>
            </a:r>
            <a:r>
              <a:rPr lang="en-US" dirty="0" smtClean="0"/>
              <a:t>.</a:t>
            </a:r>
          </a:p>
          <a:p>
            <a:r>
              <a:rPr lang="en-US" dirty="0" smtClean="0"/>
              <a:t>(</a:t>
            </a:r>
            <a:r>
              <a:rPr lang="en-US" dirty="0" err="1" smtClean="0"/>
              <a:t>i</a:t>
            </a:r>
            <a:r>
              <a:rPr lang="en-US" dirty="0" smtClean="0"/>
              <a:t>) If Descartes were the cause of his own existence </a:t>
            </a:r>
            <a:r>
              <a:rPr lang="en-US" i="1" dirty="0" smtClean="0"/>
              <a:t>(</a:t>
            </a:r>
            <a:r>
              <a:rPr lang="en-US" i="1" dirty="0" err="1" smtClean="0"/>
              <a:t>causa</a:t>
            </a:r>
            <a:r>
              <a:rPr lang="en-US" i="1" dirty="0" smtClean="0"/>
              <a:t> sui</a:t>
            </a:r>
            <a:r>
              <a:rPr lang="en-US" dirty="0" smtClean="0"/>
              <a:t>), he would not be so imperfect</a:t>
            </a:r>
            <a:r>
              <a:rPr lang="en-US" dirty="0" smtClean="0"/>
              <a:t>.</a:t>
            </a:r>
          </a:p>
          <a:p>
            <a:r>
              <a:rPr lang="en-US" dirty="0" smtClean="0"/>
              <a:t>(</a:t>
            </a:r>
            <a:r>
              <a:rPr lang="en-US" dirty="0" smtClean="0"/>
              <a:t>ii) His continued existence is contingent (dependent): </a:t>
            </a:r>
            <a:r>
              <a:rPr lang="en-US" b="1" dirty="0" smtClean="0"/>
              <a:t>the distinction between continuation and creation is merely conceptual</a:t>
            </a:r>
            <a:r>
              <a:rPr lang="en-US" dirty="0" smtClean="0"/>
              <a:t>. Descartes’s thus existence depends on God’s concurrence</a:t>
            </a:r>
            <a:r>
              <a:rPr lang="en-US" dirty="0" smtClean="0"/>
              <a:t>.</a:t>
            </a:r>
          </a:p>
          <a:p>
            <a:r>
              <a:rPr lang="en-US" dirty="0" smtClean="0"/>
              <a:t>(</a:t>
            </a:r>
            <a:r>
              <a:rPr lang="en-US" dirty="0" smtClean="0"/>
              <a:t>iii) Other causes (e.g. his parents)? No. On pain of infinite regress, there must be an ultimate cause.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argument just presented, “ultimate” does </a:t>
            </a:r>
            <a:r>
              <a:rPr lang="en-US" dirty="0"/>
              <a:t>not mean first in </a:t>
            </a:r>
            <a:r>
              <a:rPr lang="en-US" dirty="0" smtClean="0"/>
              <a:t>time. It means fundamental in the </a:t>
            </a:r>
            <a:r>
              <a:rPr lang="en-US" i="1" dirty="0" err="1" smtClean="0"/>
              <a:t>ordo</a:t>
            </a:r>
            <a:r>
              <a:rPr lang="en-US" i="1" dirty="0" smtClean="0"/>
              <a:t> </a:t>
            </a:r>
            <a:r>
              <a:rPr lang="en-US" i="1" dirty="0" err="1" smtClean="0"/>
              <a:t>essendi</a:t>
            </a:r>
            <a:r>
              <a:rPr lang="en-US" i="1" dirty="0" smtClean="0"/>
              <a:t> </a:t>
            </a:r>
            <a:r>
              <a:rPr lang="en-US" dirty="0" smtClean="0"/>
              <a:t>(the order of Being) thus the order of explanation. (it may not  be the first thing we discover: first in the </a:t>
            </a:r>
            <a:r>
              <a:rPr lang="en-US" i="1" dirty="0" err="1" smtClean="0"/>
              <a:t>ordo</a:t>
            </a:r>
            <a:r>
              <a:rPr lang="en-US" i="1" dirty="0" smtClean="0"/>
              <a:t> </a:t>
            </a:r>
            <a:r>
              <a:rPr lang="en-US" i="1" dirty="0" err="1" smtClean="0"/>
              <a:t>cognoscendi</a:t>
            </a:r>
            <a:r>
              <a:rPr lang="en-US" dirty="0" smtClean="0"/>
              <a:t>.)</a:t>
            </a:r>
          </a:p>
          <a:p>
            <a:r>
              <a:rPr lang="en-US" dirty="0" smtClean="0"/>
              <a:t>To understand is to grasp necessity: to see why things must be as they are. Sometimes, we explain a </a:t>
            </a:r>
            <a:r>
              <a:rPr lang="en-US" dirty="0" err="1" smtClean="0"/>
              <a:t>particualr</a:t>
            </a:r>
            <a:r>
              <a:rPr lang="en-US" dirty="0" smtClean="0"/>
              <a:t> fact in terms of some further fact (say a law plus initial conditions). But why </a:t>
            </a:r>
            <a:r>
              <a:rPr lang="en-US" dirty="0"/>
              <a:t>is </a:t>
            </a:r>
            <a:r>
              <a:rPr lang="en-US" b="1" dirty="0"/>
              <a:t>everything </a:t>
            </a:r>
            <a:r>
              <a:rPr lang="en-US" dirty="0"/>
              <a:t>the way it is, given that it </a:t>
            </a:r>
            <a:r>
              <a:rPr lang="en-US" b="1" dirty="0"/>
              <a:t>could </a:t>
            </a:r>
            <a:r>
              <a:rPr lang="en-US" dirty="0"/>
              <a:t>have been different</a:t>
            </a:r>
            <a:r>
              <a:rPr lang="en-US" dirty="0" smtClean="0"/>
              <a:t>?</a:t>
            </a:r>
          </a:p>
          <a:p>
            <a:endParaRPr lang="en-US" dirty="0"/>
          </a:p>
        </p:txBody>
      </p:sp>
    </p:spTree>
    <p:extLst>
      <p:ext uri="{BB962C8B-B14F-4D97-AF65-F5344CB8AC3E}">
        <p14:creationId xmlns:p14="http://schemas.microsoft.com/office/powerpoint/2010/main" val="78557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Meditations 3-5</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these </a:t>
            </a:r>
            <a:r>
              <a:rPr lang="en-US" i="1" dirty="0" smtClean="0"/>
              <a:t>Meditations</a:t>
            </a:r>
            <a:r>
              <a:rPr lang="en-US" dirty="0" smtClean="0"/>
              <a:t>, with the Demon doubt re-imposed, Descartes develops a complex argumentative strategy to </a:t>
            </a:r>
            <a:r>
              <a:rPr lang="en-US" dirty="0"/>
              <a:t>remove the most radical form of the Demon doubt, though without yet establishing the </a:t>
            </a:r>
            <a:r>
              <a:rPr lang="en-US" i="1" dirty="0"/>
              <a:t>existence</a:t>
            </a:r>
            <a:r>
              <a:rPr lang="en-US" dirty="0"/>
              <a:t> of the external world. </a:t>
            </a:r>
            <a:r>
              <a:rPr lang="en-US" dirty="0" smtClean="0"/>
              <a:t> (That will come in </a:t>
            </a:r>
            <a:r>
              <a:rPr lang="en-US" i="1" dirty="0" smtClean="0"/>
              <a:t>Meditation </a:t>
            </a:r>
            <a:r>
              <a:rPr lang="en-US" dirty="0" smtClean="0"/>
              <a:t>6.)</a:t>
            </a:r>
          </a:p>
          <a:p>
            <a:r>
              <a:rPr lang="en-US" dirty="0" smtClean="0"/>
              <a:t>So far, Descartes has shown that certain individual, and even certain kinds of propositions, cannot be doubted. Now he proposes a general rule for determining what is certainly true ((a “criterion” in the traditional sense).</a:t>
            </a:r>
          </a:p>
          <a:p>
            <a:r>
              <a:rPr lang="en-US" dirty="0" smtClean="0"/>
              <a:t>This leads to a further skeptical questions: can the rule be trusted?</a:t>
            </a:r>
          </a:p>
          <a:p>
            <a:r>
              <a:rPr lang="en-US" dirty="0" smtClean="0"/>
              <a:t>To answer this question, Descartes purports to prove (a) that God exists and (</a:t>
            </a:r>
            <a:r>
              <a:rPr lang="en-US" dirty="0" err="1" smtClean="0"/>
              <a:t>b</a:t>
            </a:r>
            <a:r>
              <a:rPr lang="en-US" dirty="0" smtClean="0"/>
              <a:t>) error when following the rule would be inconsistent with Divine benevolence.</a:t>
            </a:r>
          </a:p>
          <a:p>
            <a:r>
              <a:rPr lang="en-US" dirty="0" smtClean="0"/>
              <a:t>In  Meditations 4-5, he deals with some problems raised by this argument and draws some further consequence. He is also led to a second proof of God’s existence.</a:t>
            </a:r>
          </a:p>
          <a:p>
            <a:r>
              <a:rPr lang="en-US" dirty="0" smtClean="0"/>
              <a:t>This whole argument is problematic in many ways.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as </a:t>
            </a:r>
            <a:r>
              <a:rPr lang="en-US" i="1" dirty="0" err="1" smtClean="0"/>
              <a:t>Causa</a:t>
            </a:r>
            <a:r>
              <a:rPr lang="en-US" i="1" dirty="0" smtClean="0"/>
              <a:t> Sui</a:t>
            </a:r>
            <a:endParaRPr lang="en-US" i="1" dirty="0"/>
          </a:p>
        </p:txBody>
      </p:sp>
      <p:sp>
        <p:nvSpPr>
          <p:cNvPr id="3" name="Content Placeholder 2"/>
          <p:cNvSpPr>
            <a:spLocks noGrp="1"/>
          </p:cNvSpPr>
          <p:nvPr>
            <p:ph idx="1"/>
          </p:nvPr>
        </p:nvSpPr>
        <p:spPr/>
        <p:txBody>
          <a:bodyPr>
            <a:normAutofit fontScale="85000" lnSpcReduction="20000"/>
          </a:bodyPr>
          <a:lstStyle/>
          <a:p>
            <a:r>
              <a:rPr lang="en-US" dirty="0"/>
              <a:t>To halt an infinite regress of causes, avoiding an appeal to an unexplained explainer, we must identify a cause that causes itself: something that is </a:t>
            </a:r>
            <a:r>
              <a:rPr lang="en-US" i="1" dirty="0" err="1"/>
              <a:t>causa</a:t>
            </a:r>
            <a:r>
              <a:rPr lang="en-US" i="1" dirty="0"/>
              <a:t> sui. </a:t>
            </a:r>
            <a:r>
              <a:rPr lang="en-US" dirty="0"/>
              <a:t>(A </a:t>
            </a:r>
            <a:r>
              <a:rPr lang="en-US" b="1" dirty="0"/>
              <a:t>self-explanatory </a:t>
            </a:r>
            <a:r>
              <a:rPr lang="en-US" dirty="0"/>
              <a:t>principle.</a:t>
            </a:r>
            <a:r>
              <a:rPr lang="en-US" dirty="0" smtClean="0"/>
              <a:t>) This is God.</a:t>
            </a:r>
          </a:p>
          <a:p>
            <a:r>
              <a:rPr lang="en-US" dirty="0" smtClean="0"/>
              <a:t>This </a:t>
            </a:r>
            <a:r>
              <a:rPr lang="en-US" dirty="0"/>
              <a:t>argument appeals implicitly to the </a:t>
            </a:r>
            <a:r>
              <a:rPr lang="en-US" b="1" dirty="0"/>
              <a:t>Principle of Sufficient </a:t>
            </a:r>
            <a:r>
              <a:rPr lang="en-US" b="1" dirty="0" smtClean="0"/>
              <a:t>Reason</a:t>
            </a:r>
            <a:r>
              <a:rPr lang="en-US" dirty="0" smtClean="0"/>
              <a:t>. Everything has a reason: nothing “just is.” </a:t>
            </a:r>
            <a:r>
              <a:rPr lang="en-US" i="1" dirty="0"/>
              <a:t>Ex nihilo </a:t>
            </a:r>
            <a:r>
              <a:rPr lang="en-US" i="1" dirty="0" err="1"/>
              <a:t>nihil</a:t>
            </a:r>
            <a:r>
              <a:rPr lang="en-US" i="1" dirty="0"/>
              <a:t> fit</a:t>
            </a:r>
            <a:r>
              <a:rPr lang="en-US" dirty="0"/>
              <a:t>. “In the beginning was the </a:t>
            </a:r>
            <a:r>
              <a:rPr lang="en-US" dirty="0" smtClean="0"/>
              <a:t>Word.” (</a:t>
            </a:r>
            <a:r>
              <a:rPr lang="en-US" i="1" dirty="0" smtClean="0"/>
              <a:t>En </a:t>
            </a:r>
            <a:r>
              <a:rPr lang="en-US" i="1" dirty="0" err="1" smtClean="0"/>
              <a:t>arche</a:t>
            </a:r>
            <a:r>
              <a:rPr lang="en-US" i="1" dirty="0" smtClean="0"/>
              <a:t> en o logos.</a:t>
            </a:r>
            <a:r>
              <a:rPr lang="en-US" dirty="0" smtClean="0"/>
              <a:t>)</a:t>
            </a:r>
            <a:endParaRPr lang="en-US" dirty="0"/>
          </a:p>
          <a:p>
            <a:r>
              <a:rPr lang="en-US" dirty="0" smtClean="0"/>
              <a:t>This is perhaps Rationalism’s most fundamental epistemological/metaphysical commitment </a:t>
            </a:r>
            <a:r>
              <a:rPr lang="en-US" dirty="0"/>
              <a:t>vital Rationalist idea.  </a:t>
            </a:r>
            <a:r>
              <a:rPr lang="en-US" dirty="0" smtClean="0"/>
              <a:t>(Remember </a:t>
            </a:r>
            <a:r>
              <a:rPr lang="en-US" dirty="0"/>
              <a:t>this when we get to Leibniz and Spinoza and Leibniz</a:t>
            </a:r>
            <a:r>
              <a:rPr lang="en-US" dirty="0" smtClean="0"/>
              <a:t>.)</a:t>
            </a:r>
            <a:endParaRPr lang="en-US" dirty="0"/>
          </a:p>
          <a:p>
            <a:endParaRPr lang="en-US" dirty="0"/>
          </a:p>
        </p:txBody>
      </p:sp>
    </p:spTree>
    <p:extLst>
      <p:ext uri="{BB962C8B-B14F-4D97-AF65-F5344CB8AC3E}">
        <p14:creationId xmlns:p14="http://schemas.microsoft.com/office/powerpoint/2010/main" val="16462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of God</a:t>
            </a:r>
            <a:r>
              <a:rPr lang="en-US" smtClean="0"/>
              <a:t>: Satisfactions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Descartes’s existence cannot depend wholly on partial causes (distinct perfections) since unity is one of God’s chief </a:t>
            </a:r>
            <a:r>
              <a:rPr lang="en-US" dirty="0" smtClean="0"/>
              <a:t>perfections.</a:t>
            </a:r>
          </a:p>
          <a:p>
            <a:r>
              <a:rPr lang="en-US" dirty="0" smtClean="0"/>
              <a:t>This is another </a:t>
            </a:r>
            <a:r>
              <a:rPr lang="en-US" dirty="0"/>
              <a:t>appeal to PSR.</a:t>
            </a:r>
            <a:r>
              <a:rPr lang="en-US" dirty="0" smtClean="0"/>
              <a:t>)</a:t>
            </a:r>
          </a:p>
          <a:p>
            <a:r>
              <a:rPr lang="en-US" dirty="0" smtClean="0"/>
              <a:t>Descartes’s </a:t>
            </a:r>
            <a:r>
              <a:rPr lang="en-US" dirty="0"/>
              <a:t>parents do not sustain his </a:t>
            </a:r>
            <a:r>
              <a:rPr lang="en-US" dirty="0" smtClean="0"/>
              <a:t>existence. There is only a distinction of reason between creation and sustenance.</a:t>
            </a:r>
          </a:p>
          <a:p>
            <a:r>
              <a:rPr lang="en-US" dirty="0" smtClean="0"/>
              <a:t>His parents did not (could not) </a:t>
            </a:r>
            <a:r>
              <a:rPr lang="en-US" dirty="0"/>
              <a:t>create his mind. </a:t>
            </a:r>
            <a:r>
              <a:rPr lang="en-US" dirty="0" smtClean="0"/>
              <a:t>(Metaphysical Dualism</a:t>
            </a:r>
            <a:r>
              <a:rPr lang="en-US" dirty="0"/>
              <a:t>.) </a:t>
            </a:r>
          </a:p>
          <a:p>
            <a:r>
              <a:rPr lang="en-US" dirty="0"/>
              <a:t>The idea of God must be innate.  Descartes’s existence, as a being with such an idea, implies the (formal) reality (real existence) of God</a:t>
            </a:r>
            <a:r>
              <a:rPr lang="en-US" dirty="0" smtClean="0"/>
              <a:t>.</a:t>
            </a:r>
          </a:p>
          <a:p>
            <a:r>
              <a:rPr lang="en-US" dirty="0" smtClean="0"/>
              <a:t>This knowledge of God anticipates the joys of Heaven.</a:t>
            </a:r>
            <a:endParaRPr lang="en-US" dirty="0"/>
          </a:p>
          <a:p>
            <a:endParaRPr lang="en-US" dirty="0"/>
          </a:p>
        </p:txBody>
      </p:sp>
    </p:spTree>
    <p:extLst>
      <p:ext uri="{BB962C8B-B14F-4D97-AF65-F5344CB8AC3E}">
        <p14:creationId xmlns:p14="http://schemas.microsoft.com/office/powerpoint/2010/main" val="12211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Divinity and Deception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Meditation 4, Descartes draws important consequences from his theological argument and addresses some problems.</a:t>
            </a:r>
          </a:p>
          <a:p>
            <a:r>
              <a:rPr lang="en-US" dirty="0"/>
              <a:t>Deception implies trickery and malice, which are defects. Deception is thus incompatible with God’s absolute </a:t>
            </a:r>
            <a:r>
              <a:rPr lang="en-US" dirty="0" smtClean="0"/>
              <a:t>perfection.</a:t>
            </a:r>
          </a:p>
          <a:p>
            <a:r>
              <a:rPr lang="en-US" dirty="0" smtClean="0"/>
              <a:t>Since God </a:t>
            </a:r>
            <a:r>
              <a:rPr lang="en-US" dirty="0"/>
              <a:t>cannot intend to deceive, </a:t>
            </a:r>
            <a:r>
              <a:rPr lang="en-US" dirty="0" smtClean="0"/>
              <a:t>Descartes’s </a:t>
            </a:r>
            <a:r>
              <a:rPr lang="en-US" dirty="0"/>
              <a:t>God-given faculty of judgment cannot be such as to lead him astray, when correctly used.  But if so, why does D </a:t>
            </a:r>
            <a:r>
              <a:rPr lang="en-US" i="1" dirty="0"/>
              <a:t>ever</a:t>
            </a:r>
            <a:r>
              <a:rPr lang="en-US" dirty="0"/>
              <a:t> fall into error?  (This is an epistemological version of the Problem of Evil or </a:t>
            </a:r>
            <a:r>
              <a:rPr lang="en-US" b="1" dirty="0"/>
              <a:t>Theodicy</a:t>
            </a:r>
            <a:r>
              <a:rPr lang="en-US" dirty="0"/>
              <a:t>.</a:t>
            </a:r>
            <a:r>
              <a:rPr lang="en-US" dirty="0" smtClean="0"/>
              <a:t>)</a:t>
            </a:r>
          </a:p>
          <a:p>
            <a:r>
              <a:rPr lang="en-US" dirty="0" smtClean="0"/>
              <a:t>Descartes </a:t>
            </a:r>
            <a:r>
              <a:rPr lang="en-US" dirty="0"/>
              <a:t>is finite, i.e. limited (midway between the absolute plenitude of God and its polar opposite, absolute nothingness).  There is no need to postulate a faculty of error, just limited cognitive powers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of God: Limits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W</a:t>
            </a:r>
            <a:r>
              <a:rPr lang="en-US" dirty="0" smtClean="0"/>
              <a:t>hy </a:t>
            </a:r>
            <a:r>
              <a:rPr lang="en-US" dirty="0"/>
              <a:t>are </a:t>
            </a:r>
            <a:r>
              <a:rPr lang="en-US" dirty="0" smtClean="0"/>
              <a:t>Descartes’s </a:t>
            </a:r>
            <a:r>
              <a:rPr lang="en-US" dirty="0"/>
              <a:t>powers limited, when they could have been more extensive</a:t>
            </a:r>
            <a:r>
              <a:rPr lang="en-US" dirty="0" smtClean="0"/>
              <a:t>?</a:t>
            </a:r>
          </a:p>
          <a:p>
            <a:r>
              <a:rPr lang="en-US" dirty="0" smtClean="0"/>
              <a:t>We </a:t>
            </a:r>
            <a:r>
              <a:rPr lang="en-US" dirty="0"/>
              <a:t>cannot penetrate (in detail) into the purposes of God, which is why it is </a:t>
            </a:r>
            <a:r>
              <a:rPr lang="en-US" b="1" dirty="0"/>
              <a:t>useless to appeal to final causes in physics</a:t>
            </a:r>
            <a:r>
              <a:rPr lang="en-US" dirty="0"/>
              <a:t>. Also, the existence of various limited beings may contribute (in some way I do not fully grasp) to the perfection of the whole.</a:t>
            </a:r>
          </a:p>
          <a:p>
            <a:r>
              <a:rPr lang="en-US" dirty="0"/>
              <a:t>The point about final causes in physics is presented as an aside but is of major philosophical significance: it implies (a) that the material world is to be understood </a:t>
            </a:r>
            <a:r>
              <a:rPr lang="en-US" b="1" dirty="0"/>
              <a:t>exclusively in terms of efficient causes</a:t>
            </a:r>
            <a:r>
              <a:rPr lang="en-US" dirty="0"/>
              <a:t>, which for Descartes means in mechanical terms; thus (b) the total </a:t>
            </a:r>
            <a:r>
              <a:rPr lang="en-US" b="1" dirty="0"/>
              <a:t>independence of physical science from theology</a:t>
            </a:r>
            <a:r>
              <a:rPr lang="en-US" dirty="0"/>
              <a:t>. </a:t>
            </a:r>
          </a:p>
          <a:p>
            <a:endParaRPr lang="en-US" dirty="0"/>
          </a:p>
        </p:txBody>
      </p:sp>
    </p:spTree>
    <p:extLst>
      <p:ext uri="{BB962C8B-B14F-4D97-AF65-F5344CB8AC3E}">
        <p14:creationId xmlns:p14="http://schemas.microsoft.com/office/powerpoint/2010/main" val="2397792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and the Will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Investigating further, we see that error </a:t>
            </a:r>
            <a:r>
              <a:rPr lang="en-US" dirty="0"/>
              <a:t>depends on two faculties: intellect and will.  The intellect formulates (and grasps the content of) ideas: here propositions.  But judgment (assent to a proposition/holding it to be true) is a further, voluntary step</a:t>
            </a:r>
            <a:r>
              <a:rPr lang="en-US" dirty="0" smtClean="0"/>
              <a:t>. </a:t>
            </a:r>
            <a:endParaRPr lang="en-US" dirty="0"/>
          </a:p>
          <a:p>
            <a:r>
              <a:rPr lang="en-US" dirty="0"/>
              <a:t>The will is unlimited, even for finite </a:t>
            </a:r>
            <a:r>
              <a:rPr lang="en-US" dirty="0" smtClean="0"/>
              <a:t>Descartes: </a:t>
            </a:r>
            <a:r>
              <a:rPr lang="en-US" dirty="0"/>
              <a:t>it is the pure power of choice. (Of course, we may be limited in the options we are presented with, but this is not a limitation on the power of choice itself.  </a:t>
            </a:r>
            <a:r>
              <a:rPr lang="en-US" b="1" dirty="0"/>
              <a:t>Freedom</a:t>
            </a:r>
            <a:r>
              <a:rPr lang="en-US" dirty="0"/>
              <a:t> is not indifference but </a:t>
            </a:r>
            <a:r>
              <a:rPr lang="en-US" b="1" dirty="0"/>
              <a:t>self-determination </a:t>
            </a:r>
            <a:r>
              <a:rPr lang="en-US" dirty="0"/>
              <a:t>(absence of external constraint)</a:t>
            </a:r>
            <a:r>
              <a:rPr lang="en-US" dirty="0" smtClean="0"/>
              <a:t>. </a:t>
            </a:r>
            <a:endParaRPr lang="en-US" dirty="0"/>
          </a:p>
          <a:p>
            <a:r>
              <a:rPr lang="en-US" dirty="0"/>
              <a:t>The scope of the will exceeds that of understanding. </a:t>
            </a:r>
            <a:r>
              <a:rPr lang="en-US" dirty="0" smtClean="0"/>
              <a:t>Descartes </a:t>
            </a:r>
            <a:r>
              <a:rPr lang="en-US" dirty="0"/>
              <a:t>should not—as he was tempted to do at the end of Meditation 1, deem his previous beliefs false: the correct response is to</a:t>
            </a:r>
            <a:r>
              <a:rPr lang="en-US" b="1" dirty="0"/>
              <a:t> suspend judgment</a:t>
            </a:r>
            <a:r>
              <a:rPr lang="en-US" dirty="0"/>
              <a:t>.</a:t>
            </a:r>
            <a:r>
              <a:rPr lang="en-US"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 of Error</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Error results from judging in the absence of sufficient reasons</a:t>
            </a:r>
            <a:r>
              <a:rPr lang="en-US" dirty="0"/>
              <a:t>, and is thus Descartes’s own fault. Again, D cannot complain about his finitude.</a:t>
            </a:r>
          </a:p>
          <a:p>
            <a:r>
              <a:rPr lang="en-US" dirty="0"/>
              <a:t>It still seems possible that God could have made Descartes so that he had a clear and distinct perception of everything he was ever likely to deliberate about. So this argument, too, has to be buttressed by an appeal to the greater good of a </a:t>
            </a:r>
            <a:r>
              <a:rPr lang="en-US" dirty="0" smtClean="0"/>
              <a:t>whole.</a:t>
            </a:r>
          </a:p>
          <a:p>
            <a:r>
              <a:rPr lang="en-US" dirty="0" smtClean="0"/>
              <a:t>We </a:t>
            </a:r>
            <a:r>
              <a:rPr lang="en-US" dirty="0"/>
              <a:t>can know </a:t>
            </a:r>
            <a:r>
              <a:rPr lang="en-US" i="1" dirty="0"/>
              <a:t>that</a:t>
            </a:r>
            <a:r>
              <a:rPr lang="en-US" dirty="0"/>
              <a:t> God’s creation is wholly perfect, but the details necessarily escape </a:t>
            </a:r>
            <a:r>
              <a:rPr lang="en-US" dirty="0" smtClean="0"/>
              <a:t>us.</a:t>
            </a:r>
          </a:p>
          <a:p>
            <a:r>
              <a:rPr lang="en-US" dirty="0" smtClean="0"/>
              <a:t>Does </a:t>
            </a:r>
            <a:r>
              <a:rPr lang="en-US" dirty="0"/>
              <a:t>this justify an appeal to Divine purpose in First Philosophy, though not in physics</a:t>
            </a:r>
            <a:r>
              <a:rPr lang="en-US" dirty="0" smtClean="0"/>
              <a:t>?</a:t>
            </a:r>
            <a:endParaRPr lang="en-US" dirty="0"/>
          </a:p>
          <a:p>
            <a:endParaRPr lang="en-US" dirty="0"/>
          </a:p>
        </p:txBody>
      </p:sp>
    </p:spTree>
    <p:extLst>
      <p:ext uri="{BB962C8B-B14F-4D97-AF65-F5344CB8AC3E}">
        <p14:creationId xmlns:p14="http://schemas.microsoft.com/office/powerpoint/2010/main" val="337550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Generalising</a:t>
            </a:r>
            <a:r>
              <a:rPr lang="en-US" dirty="0" smtClean="0"/>
              <a:t> Certainty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Meditation 2, Descartes asked an answered two questions.</a:t>
            </a:r>
          </a:p>
          <a:p>
            <a:pPr marL="514350" indent="-514350">
              <a:buAutoNum type="arabicParenBoth"/>
            </a:pPr>
            <a:r>
              <a:rPr lang="en-US" dirty="0" smtClean="0"/>
              <a:t>Are there any propositions that resist even the “hyperbolic” Demon doubt? Yes: “I am” and “I think”.</a:t>
            </a:r>
          </a:p>
          <a:p>
            <a:pPr marL="514350" indent="-514350">
              <a:buAutoNum type="arabicParenBoth"/>
            </a:pPr>
            <a:r>
              <a:rPr lang="en-US" dirty="0" smtClean="0"/>
              <a:t>How must “I am” be understood to be as certain as I know that it is? Answer: I must conceive myself (only) as a thinking thing.</a:t>
            </a:r>
          </a:p>
          <a:p>
            <a:r>
              <a:rPr lang="en-US" dirty="0" smtClean="0"/>
              <a:t>Now he poses a third question. Do these questions teach a general lesson about certainty?</a:t>
            </a:r>
            <a:endParaRPr lang="en-US" dirty="0"/>
          </a:p>
        </p:txBody>
      </p:sp>
    </p:spTree>
    <p:extLst>
      <p:ext uri="{BB962C8B-B14F-4D97-AF65-F5344CB8AC3E}">
        <p14:creationId xmlns:p14="http://schemas.microsoft.com/office/powerpoint/2010/main" val="72711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Re-imposing the Demon doubt, Descartes reviews what he really knows. He knows he exists as a thinking thing. He knows that sensing and imagining exist as modes of thought (ways of being conscious). But he does not know that they accurately represent things in the external world, if there even is such a world.</a:t>
            </a:r>
          </a:p>
          <a:p>
            <a:r>
              <a:rPr lang="en-US" dirty="0" smtClean="0"/>
              <a:t>So what is so special about the things he knows? Only this: a clear and distinct perception of what I affirm.”</a:t>
            </a:r>
          </a:p>
          <a:p>
            <a:r>
              <a:rPr lang="en-US" dirty="0" smtClean="0"/>
              <a:t>So he proposes Rule (criterion of knowledge):  </a:t>
            </a:r>
            <a:r>
              <a:rPr lang="en-US" b="1" dirty="0"/>
              <a:t>Everything I clearly and distinctly perceive is certainly </a:t>
            </a:r>
            <a:r>
              <a:rPr lang="en-US" b="1" dirty="0" smtClean="0"/>
              <a:t>true.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and Distinct.</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The Rule </a:t>
            </a:r>
            <a:r>
              <a:rPr lang="en-US" sz="2400" dirty="0"/>
              <a:t>does </a:t>
            </a:r>
            <a:r>
              <a:rPr lang="en-US" sz="2400" b="1" dirty="0"/>
              <a:t>not</a:t>
            </a:r>
            <a:r>
              <a:rPr lang="en-US" sz="2400" dirty="0"/>
              <a:t> mean if something powerfully strikes me as right it must be right.</a:t>
            </a:r>
          </a:p>
          <a:p>
            <a:r>
              <a:rPr lang="en-US" sz="2400" dirty="0" smtClean="0"/>
              <a:t>Clarity </a:t>
            </a:r>
            <a:r>
              <a:rPr lang="en-US" sz="2400" dirty="0"/>
              <a:t>is objective certainty. A proposition is “clearly” perceived when attempts to doubt it break down. “Sum” and “cogito” are the original and paradigm examples.</a:t>
            </a:r>
          </a:p>
          <a:p>
            <a:r>
              <a:rPr lang="en-US" sz="2400" dirty="0"/>
              <a:t>Distinctness is precise and exact understanding of a proposition: knowing exactly what it means (or must mean, given its peculiar certainty). In the case of a basic certainty, you can’t have a precise understanding of the proposition involved and still be in doubt as to its truth.</a:t>
            </a:r>
          </a:p>
          <a:p>
            <a:r>
              <a:rPr lang="en-US" sz="2400" dirty="0"/>
              <a:t>The crucial point: </a:t>
            </a:r>
            <a:r>
              <a:rPr lang="en-US" sz="2400" b="1" dirty="0"/>
              <a:t>the Rule is derived from the example of the </a:t>
            </a:r>
            <a:r>
              <a:rPr lang="en-US" sz="2400" b="1" i="1" dirty="0"/>
              <a:t>cogito</a:t>
            </a:r>
            <a:r>
              <a:rPr lang="en-US" sz="2400" dirty="0"/>
              <a:t>.  If the Rule were invalid, the </a:t>
            </a:r>
            <a:r>
              <a:rPr lang="en-US" sz="2400" i="1" dirty="0"/>
              <a:t>cogito</a:t>
            </a:r>
            <a:r>
              <a:rPr lang="en-US" sz="2400" dirty="0"/>
              <a:t> would not be certain in the way that it is</a:t>
            </a:r>
            <a:r>
              <a:rPr lang="en-US" sz="2400" dirty="0" smtClean="0"/>
              <a:t>.</a:t>
            </a:r>
            <a:endParaRPr lang="en-US" sz="2400" dirty="0"/>
          </a:p>
        </p:txBody>
      </p:sp>
    </p:spTree>
    <p:extLst>
      <p:ext uri="{BB962C8B-B14F-4D97-AF65-F5344CB8AC3E}">
        <p14:creationId xmlns:p14="http://schemas.microsoft.com/office/powerpoint/2010/main" val="59017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Doubting the Rule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Consider some of </a:t>
            </a:r>
            <a:r>
              <a:rPr lang="en-US" dirty="0" err="1" smtClean="0"/>
              <a:t>Descartes’s</a:t>
            </a:r>
            <a:r>
              <a:rPr lang="en-US" dirty="0" smtClean="0"/>
              <a:t> previous beliefs—that there are </a:t>
            </a:r>
            <a:r>
              <a:rPr lang="en-US" b="1" dirty="0" smtClean="0"/>
              <a:t>external things resembling his ideas</a:t>
            </a:r>
            <a:r>
              <a:rPr lang="en-US" dirty="0" smtClean="0"/>
              <a:t>. Theses have a powerful “natural” appeal and may be true. But their truth is not given through “the strength of [</a:t>
            </a:r>
            <a:r>
              <a:rPr lang="en-US" dirty="0" err="1" smtClean="0"/>
              <a:t>Descartes’s</a:t>
            </a:r>
            <a:r>
              <a:rPr lang="en-US" dirty="0" smtClean="0"/>
              <a:t>] perception”. He can understand them perfectly and still wonder whether they are true.</a:t>
            </a:r>
          </a:p>
          <a:p>
            <a:r>
              <a:rPr lang="en-US" dirty="0" smtClean="0"/>
              <a:t>Could the Demon put Descartes in the same position even with respect to simple mathematical propositions, such as ‘2 + 3 = 5.’ These seem to be clearly and distinctly perceived. But could the Demon just make it </a:t>
            </a:r>
            <a:r>
              <a:rPr lang="en-US" i="1" dirty="0" smtClean="0"/>
              <a:t>seem </a:t>
            </a:r>
            <a:r>
              <a:rPr lang="en-US" dirty="0" smtClean="0"/>
              <a:t>that way?</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Since Descartes has no reason to think there is a Demon (or for that matter a God), the doubt is “slight and metaphysical.”  But we are in quest of absolute </a:t>
            </a:r>
            <a:r>
              <a:rPr lang="en-US" dirty="0" smtClean="0"/>
              <a:t>certainty, so it must be removed.</a:t>
            </a:r>
            <a:endParaRPr lang="en-US" dirty="0"/>
          </a:p>
          <a:p>
            <a:r>
              <a:rPr lang="en-US" dirty="0" smtClean="0"/>
              <a:t>A </a:t>
            </a:r>
            <a:r>
              <a:rPr lang="en-US" dirty="0"/>
              <a:t>vital point: not even the Demon doubt can undermine the certainty of a clearly and distinctly perceived proposition </a:t>
            </a:r>
            <a:r>
              <a:rPr lang="en-US" b="1" dirty="0"/>
              <a:t>while Descartes’s attention is focused on </a:t>
            </a:r>
            <a:r>
              <a:rPr lang="en-US" b="1" dirty="0" smtClean="0"/>
              <a:t>it</a:t>
            </a:r>
            <a:r>
              <a:rPr lang="en-US" dirty="0" smtClean="0"/>
              <a:t>. The </a:t>
            </a:r>
            <a:r>
              <a:rPr lang="en-US" dirty="0"/>
              <a:t>doubt </a:t>
            </a:r>
            <a:r>
              <a:rPr lang="en-US" dirty="0" smtClean="0"/>
              <a:t>arises </a:t>
            </a:r>
            <a:r>
              <a:rPr lang="en-US" b="1" dirty="0" smtClean="0"/>
              <a:t>only </a:t>
            </a:r>
            <a:r>
              <a:rPr lang="en-US" b="1" dirty="0"/>
              <a:t>at the reflective level</a:t>
            </a:r>
            <a:r>
              <a:rPr lang="en-US" dirty="0"/>
              <a:t> (when Descartes thinks about the reliability of his faculties, rather than the truth of particular propositions). </a:t>
            </a:r>
          </a:p>
          <a:p>
            <a:endParaRPr lang="en-US" dirty="0"/>
          </a:p>
        </p:txBody>
      </p:sp>
    </p:spTree>
    <p:extLst>
      <p:ext uri="{BB962C8B-B14F-4D97-AF65-F5344CB8AC3E}">
        <p14:creationId xmlns:p14="http://schemas.microsoft.com/office/powerpoint/2010/main" val="289811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Divine Guarantee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Descartes examines </a:t>
            </a:r>
            <a:r>
              <a:rPr lang="en-US" dirty="0"/>
              <a:t>whether there is a God. </a:t>
            </a:r>
            <a:r>
              <a:rPr lang="en-US" dirty="0" smtClean="0"/>
              <a:t> He </a:t>
            </a:r>
            <a:r>
              <a:rPr lang="en-US" dirty="0"/>
              <a:t>gives two (or perhaps one and a half) arguments.  Both depend on the unique character of the idea of </a:t>
            </a:r>
            <a:r>
              <a:rPr lang="en-US" dirty="0" smtClean="0"/>
              <a:t>God.</a:t>
            </a:r>
          </a:p>
          <a:p>
            <a:r>
              <a:rPr lang="en-US" dirty="0" smtClean="0"/>
              <a:t>The </a:t>
            </a:r>
            <a:r>
              <a:rPr lang="en-US" dirty="0"/>
              <a:t>central idea: </a:t>
            </a:r>
            <a:r>
              <a:rPr lang="en-US" b="1" dirty="0"/>
              <a:t>only God’s actual existence could account for </a:t>
            </a:r>
            <a:r>
              <a:rPr lang="en-US" b="1" dirty="0" err="1" smtClean="0"/>
              <a:t>Descartes’s</a:t>
            </a:r>
            <a:r>
              <a:rPr lang="en-US" b="1" dirty="0" smtClean="0"/>
              <a:t> </a:t>
            </a:r>
            <a:r>
              <a:rPr lang="en-US" b="1" dirty="0"/>
              <a:t>having the idea of </a:t>
            </a:r>
            <a:r>
              <a:rPr lang="en-US" b="1" dirty="0" smtClean="0"/>
              <a:t>God</a:t>
            </a:r>
            <a:r>
              <a:rPr lang="en-US" dirty="0" smtClean="0"/>
              <a:t>. This </a:t>
            </a:r>
            <a:r>
              <a:rPr lang="en-US" dirty="0"/>
              <a:t>arguments provides D with a “bridge” to something that transcends his own </a:t>
            </a:r>
            <a:r>
              <a:rPr lang="en-US" dirty="0" smtClean="0"/>
              <a:t>subjectivity.</a:t>
            </a:r>
            <a:endParaRPr lang="en-US" dirty="0"/>
          </a:p>
          <a:p>
            <a:r>
              <a:rPr lang="en-US" dirty="0" smtClean="0"/>
              <a:t>The argument in Meditation 3 </a:t>
            </a:r>
            <a:r>
              <a:rPr lang="en-US" dirty="0"/>
              <a:t>is a </a:t>
            </a:r>
            <a:r>
              <a:rPr lang="en-US" b="1" dirty="0"/>
              <a:t>Cosmological Argument</a:t>
            </a:r>
            <a:r>
              <a:rPr lang="en-US" dirty="0"/>
              <a:t>: its key premise depends on the existence of a natural phenomenon (</a:t>
            </a:r>
            <a:r>
              <a:rPr lang="en-US" dirty="0" smtClean="0"/>
              <a:t>the existence of the </a:t>
            </a:r>
            <a:r>
              <a:rPr lang="en-US" dirty="0"/>
              <a:t>idea of God, or</a:t>
            </a:r>
            <a:r>
              <a:rPr lang="en-US" dirty="0" smtClean="0"/>
              <a:t> on that of Descartes </a:t>
            </a:r>
            <a:r>
              <a:rPr lang="en-US" dirty="0"/>
              <a:t>as having such an idea).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a:t>
            </a:r>
            <a:endParaRPr lang="en-US" dirty="0"/>
          </a:p>
        </p:txBody>
      </p:sp>
      <p:sp>
        <p:nvSpPr>
          <p:cNvPr id="3" name="Content Placeholder 2"/>
          <p:cNvSpPr>
            <a:spLocks noGrp="1"/>
          </p:cNvSpPr>
          <p:nvPr>
            <p:ph idx="1"/>
          </p:nvPr>
        </p:nvSpPr>
        <p:spPr/>
        <p:txBody>
          <a:bodyPr>
            <a:normAutofit fontScale="92500"/>
          </a:bodyPr>
          <a:lstStyle/>
          <a:p>
            <a:r>
              <a:rPr lang="en-US" dirty="0"/>
              <a:t>Descartes classifies his </a:t>
            </a:r>
            <a:r>
              <a:rPr lang="en-US" dirty="0" smtClean="0"/>
              <a:t>thoughts.</a:t>
            </a:r>
          </a:p>
          <a:p>
            <a:r>
              <a:rPr lang="en-US" dirty="0" smtClean="0"/>
              <a:t>Properly </a:t>
            </a:r>
            <a:r>
              <a:rPr lang="en-US" dirty="0"/>
              <a:t>speaking, ideas are “as it were the images of things”: i.e. mental representations. (Concepts and “images” in the narrower sense.</a:t>
            </a:r>
            <a:r>
              <a:rPr lang="en-US" dirty="0" smtClean="0"/>
              <a:t>)</a:t>
            </a:r>
          </a:p>
          <a:p>
            <a:r>
              <a:rPr lang="en-US" dirty="0"/>
              <a:t>T</a:t>
            </a:r>
            <a:r>
              <a:rPr lang="en-US" dirty="0" smtClean="0"/>
              <a:t>here </a:t>
            </a:r>
            <a:r>
              <a:rPr lang="en-US" dirty="0"/>
              <a:t>are </a:t>
            </a:r>
            <a:r>
              <a:rPr lang="en-US" dirty="0" smtClean="0"/>
              <a:t>also mental </a:t>
            </a:r>
            <a:r>
              <a:rPr lang="en-US" dirty="0"/>
              <a:t>acts/states: willing, fearing, affirming/denying.  These have an </a:t>
            </a:r>
            <a:r>
              <a:rPr lang="en-US" i="1" dirty="0"/>
              <a:t>object</a:t>
            </a:r>
            <a:r>
              <a:rPr lang="en-US" dirty="0"/>
              <a:t> plus an </a:t>
            </a:r>
            <a:r>
              <a:rPr lang="en-US" i="1" dirty="0"/>
              <a:t>attitude</a:t>
            </a:r>
            <a:r>
              <a:rPr lang="en-US" dirty="0"/>
              <a:t>. (Today, these are called ‘propositional attitudes.’) Two kinds: </a:t>
            </a:r>
            <a:r>
              <a:rPr lang="en-US" dirty="0" smtClean="0"/>
              <a:t>volitions/emotions</a:t>
            </a:r>
            <a:r>
              <a:rPr lang="en-US" dirty="0"/>
              <a:t>; judgments. </a:t>
            </a:r>
          </a:p>
          <a:p>
            <a:endParaRPr lang="en-US" dirty="0"/>
          </a:p>
        </p:txBody>
      </p:sp>
    </p:spTree>
    <p:extLst>
      <p:ext uri="{BB962C8B-B14F-4D97-AF65-F5344CB8AC3E}">
        <p14:creationId xmlns:p14="http://schemas.microsoft.com/office/powerpoint/2010/main" val="623710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TotalTime>
  <Words>2228</Words>
  <Application>Microsoft Macintosh PowerPoint</Application>
  <PresentationFormat>On-screen Show (4:3)</PresentationFormat>
  <Paragraphs>101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Descartes 3</vt:lpstr>
      <vt:lpstr>Meditations 3-5</vt:lpstr>
      <vt:lpstr>Generalising Certainty</vt:lpstr>
      <vt:lpstr>The Rule</vt:lpstr>
      <vt:lpstr>Clear and Distinct.</vt:lpstr>
      <vt:lpstr>Doubting the Rule</vt:lpstr>
      <vt:lpstr>Defining the Question</vt:lpstr>
      <vt:lpstr>The Divine Guarantee</vt:lpstr>
      <vt:lpstr>Ideas</vt:lpstr>
      <vt:lpstr>Error</vt:lpstr>
      <vt:lpstr>“Natural” Belief</vt:lpstr>
      <vt:lpstr>Reality</vt:lpstr>
      <vt:lpstr>A Cat Without a Grin</vt:lpstr>
      <vt:lpstr>Another One</vt:lpstr>
      <vt:lpstr>Causal Principles</vt:lpstr>
      <vt:lpstr>Where Do Ideas Come From?</vt:lpstr>
      <vt:lpstr>God: from Idea to Existence</vt:lpstr>
      <vt:lpstr>The Ground of All Being</vt:lpstr>
      <vt:lpstr>Understanding</vt:lpstr>
      <vt:lpstr>God as Causa Sui</vt:lpstr>
      <vt:lpstr>Knowledge of God: Satisfactions</vt:lpstr>
      <vt:lpstr>Divinity and Deception</vt:lpstr>
      <vt:lpstr>Knowledge of God: Limits</vt:lpstr>
      <vt:lpstr>Reason and the Will</vt:lpstr>
      <vt:lpstr>The Origin of Error</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Williams</dc:creator>
  <cp:lastModifiedBy>Michael  Williams</cp:lastModifiedBy>
  <cp:revision>35</cp:revision>
  <dcterms:created xsi:type="dcterms:W3CDTF">2013-02-18T16:01:04Z</dcterms:created>
  <dcterms:modified xsi:type="dcterms:W3CDTF">2017-02-20T14:56:55Z</dcterms:modified>
</cp:coreProperties>
</file>