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1" r:id="rId6"/>
    <p:sldId id="260"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77"/>
    <p:restoredTop sz="94611"/>
  </p:normalViewPr>
  <p:slideViewPr>
    <p:cSldViewPr snapToGrid="0" snapToObjects="1">
      <p:cViewPr varScale="1">
        <p:scale>
          <a:sx n="80" d="100"/>
          <a:sy n="80" d="100"/>
        </p:scale>
        <p:origin x="103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766FB1-8C53-234D-864B-ABF2F5E6D65A}" type="datetimeFigureOut">
              <a:rPr lang="en-US" smtClean="0"/>
              <a:t>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D9A9A-AFD2-1C40-B86C-A6A5068F009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766FB1-8C53-234D-864B-ABF2F5E6D65A}" type="datetimeFigureOut">
              <a:rPr lang="en-US" smtClean="0"/>
              <a:t>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D9A9A-AFD2-1C40-B86C-A6A5068F009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766FB1-8C53-234D-864B-ABF2F5E6D65A}" type="datetimeFigureOut">
              <a:rPr lang="en-US" smtClean="0"/>
              <a:t>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D9A9A-AFD2-1C40-B86C-A6A5068F009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766FB1-8C53-234D-864B-ABF2F5E6D65A}" type="datetimeFigureOut">
              <a:rPr lang="en-US" smtClean="0"/>
              <a:t>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D9A9A-AFD2-1C40-B86C-A6A5068F009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766FB1-8C53-234D-864B-ABF2F5E6D65A}" type="datetimeFigureOut">
              <a:rPr lang="en-US" smtClean="0"/>
              <a:t>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D9A9A-AFD2-1C40-B86C-A6A5068F009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766FB1-8C53-234D-864B-ABF2F5E6D65A}" type="datetimeFigureOut">
              <a:rPr lang="en-US" smtClean="0"/>
              <a:t>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8D9A9A-AFD2-1C40-B86C-A6A5068F009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766FB1-8C53-234D-864B-ABF2F5E6D65A}" type="datetimeFigureOut">
              <a:rPr lang="en-US" smtClean="0"/>
              <a:t>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8D9A9A-AFD2-1C40-B86C-A6A5068F009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766FB1-8C53-234D-864B-ABF2F5E6D65A}" type="datetimeFigureOut">
              <a:rPr lang="en-US" smtClean="0"/>
              <a:t>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8D9A9A-AFD2-1C40-B86C-A6A5068F009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766FB1-8C53-234D-864B-ABF2F5E6D65A}" type="datetimeFigureOut">
              <a:rPr lang="en-US" smtClean="0"/>
              <a:t>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8D9A9A-AFD2-1C40-B86C-A6A5068F009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766FB1-8C53-234D-864B-ABF2F5E6D65A}" type="datetimeFigureOut">
              <a:rPr lang="en-US" smtClean="0"/>
              <a:t>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8D9A9A-AFD2-1C40-B86C-A6A5068F009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766FB1-8C53-234D-864B-ABF2F5E6D65A}" type="datetimeFigureOut">
              <a:rPr lang="en-US" smtClean="0"/>
              <a:t>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8D9A9A-AFD2-1C40-B86C-A6A5068F009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766FB1-8C53-234D-864B-ABF2F5E6D65A}" type="datetimeFigureOut">
              <a:rPr lang="en-US" smtClean="0"/>
              <a:t>2/7/17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8D9A9A-AFD2-1C40-B86C-A6A5068F009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Skepticism?</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Skepticism</a:t>
            </a:r>
            <a:endParaRPr lang="en-US" dirty="0"/>
          </a:p>
        </p:txBody>
      </p:sp>
      <p:sp>
        <p:nvSpPr>
          <p:cNvPr id="3" name="Content Placeholder 2"/>
          <p:cNvSpPr>
            <a:spLocks noGrp="1"/>
          </p:cNvSpPr>
          <p:nvPr>
            <p:ph idx="1"/>
          </p:nvPr>
        </p:nvSpPr>
        <p:spPr/>
        <p:txBody>
          <a:bodyPr>
            <a:normAutofit fontScale="70000" lnSpcReduction="20000"/>
          </a:bodyPr>
          <a:lstStyle/>
          <a:p>
            <a:r>
              <a:rPr lang="en-US" dirty="0"/>
              <a:t>Some scholars postulate a skeptical crisis. </a:t>
            </a:r>
            <a:endParaRPr lang="en-US" dirty="0" smtClean="0"/>
          </a:p>
          <a:p>
            <a:r>
              <a:rPr lang="en-US" dirty="0" smtClean="0"/>
              <a:t>Montaigne </a:t>
            </a:r>
            <a:r>
              <a:rPr lang="en-US" dirty="0"/>
              <a:t>(1533-1592) translated </a:t>
            </a:r>
            <a:r>
              <a:rPr lang="en-US" dirty="0" err="1"/>
              <a:t>Sextus</a:t>
            </a:r>
            <a:r>
              <a:rPr lang="en-US" dirty="0"/>
              <a:t> </a:t>
            </a:r>
            <a:r>
              <a:rPr lang="en-US" dirty="0" err="1"/>
              <a:t>Empiricus</a:t>
            </a:r>
            <a:r>
              <a:rPr lang="en-US" dirty="0"/>
              <a:t> into Latin. </a:t>
            </a:r>
            <a:r>
              <a:rPr lang="en-US" i="1" dirty="0"/>
              <a:t>Apology for Raymond </a:t>
            </a:r>
            <a:r>
              <a:rPr lang="en-US" i="1" dirty="0" err="1"/>
              <a:t>Sebond</a:t>
            </a:r>
            <a:r>
              <a:rPr lang="en-US" dirty="0"/>
              <a:t> in </a:t>
            </a:r>
            <a:r>
              <a:rPr lang="en-US" i="1" dirty="0"/>
              <a:t>Essays</a:t>
            </a:r>
            <a:r>
              <a:rPr lang="en-US" dirty="0"/>
              <a:t> (publication begins in 1572). Second important source (esp. for Descartes): Cicero’s </a:t>
            </a:r>
            <a:r>
              <a:rPr lang="en-US" i="1" dirty="0" err="1"/>
              <a:t>Academica</a:t>
            </a:r>
            <a:r>
              <a:rPr lang="en-US" dirty="0"/>
              <a:t>.</a:t>
            </a:r>
            <a:endParaRPr lang="en-US" dirty="0" smtClean="0"/>
          </a:p>
          <a:p>
            <a:r>
              <a:rPr lang="en-US" dirty="0" smtClean="0"/>
              <a:t>An Apology is a </a:t>
            </a:r>
            <a:r>
              <a:rPr lang="en-US" dirty="0" err="1" smtClean="0"/>
              <a:t>defence</a:t>
            </a:r>
            <a:r>
              <a:rPr lang="en-US" dirty="0" smtClean="0"/>
              <a:t>. </a:t>
            </a:r>
            <a:r>
              <a:rPr lang="en-US" dirty="0" err="1" smtClean="0"/>
              <a:t>Sebond</a:t>
            </a:r>
            <a:r>
              <a:rPr lang="en-US" dirty="0" smtClean="0"/>
              <a:t> argues that God has given Man two books: the Book of Nature and the Bible. At the Fall, Man lost the ability to read the former. Knowledge is now possible only if the human mind is “illuminated” by by faith. This is why the ancient philosophers couldn’t understand the world.</a:t>
            </a:r>
          </a:p>
          <a:p>
            <a:r>
              <a:rPr lang="en-US" dirty="0" smtClean="0"/>
              <a:t>Montaigne “defends” </a:t>
            </a:r>
            <a:r>
              <a:rPr lang="en-US" dirty="0" err="1" smtClean="0"/>
              <a:t>Sebond</a:t>
            </a:r>
            <a:r>
              <a:rPr lang="en-US" dirty="0" smtClean="0"/>
              <a:t> by making a general case for skepticism, derived largely from Sextus, with other ancient authorities thrown in.</a:t>
            </a:r>
          </a:p>
          <a:p>
            <a:r>
              <a:rPr lang="en-US" dirty="0" smtClean="0"/>
              <a:t>Roughly: there’s no reason to pick on </a:t>
            </a:r>
            <a:r>
              <a:rPr lang="en-US" dirty="0" err="1" smtClean="0"/>
              <a:t>Sebond</a:t>
            </a:r>
            <a:r>
              <a:rPr lang="en-US" dirty="0" smtClean="0"/>
              <a:t> since nobody knows anything anyway. </a:t>
            </a:r>
          </a:p>
          <a:p>
            <a:r>
              <a:rPr lang="en-US" dirty="0" smtClean="0"/>
              <a:t>What is defend actually???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and the Senses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Sense-experience is the most powerful influence on human belief. Sense-perception provides our main—perhaps only—way of accessing the world around us. </a:t>
            </a:r>
            <a:r>
              <a:rPr lang="en-US" u="sng" dirty="0" smtClean="0"/>
              <a:t>If we have knowledge of the world, it begins with sense-experience. But can the senses be trusted? Do they yield certainty? No.</a:t>
            </a:r>
          </a:p>
          <a:p>
            <a:r>
              <a:rPr lang="en-US" dirty="0" smtClean="0"/>
              <a:t>Problems:</a:t>
            </a:r>
          </a:p>
          <a:p>
            <a:pPr>
              <a:buNone/>
            </a:pPr>
            <a:r>
              <a:rPr lang="en-US" dirty="0" smtClean="0"/>
              <a:t>	--Why suppose our sense are all the senses there are.  Maybe there are senses superior to ours</a:t>
            </a:r>
          </a:p>
          <a:p>
            <a:pPr>
              <a:buNone/>
            </a:pPr>
            <a:r>
              <a:rPr lang="en-US" dirty="0" smtClean="0"/>
              <a:t>	--Perceptual relativity. Sensory appearances vary with circumstances, personal and environmental.</a:t>
            </a:r>
          </a:p>
          <a:p>
            <a:pPr>
              <a:buNone/>
            </a:pPr>
            <a:r>
              <a:rPr lang="en-US" dirty="0" smtClean="0"/>
              <a:t>	--The senses are subject to illusions.</a:t>
            </a:r>
          </a:p>
          <a:p>
            <a:pPr>
              <a:buNone/>
            </a:pPr>
            <a:r>
              <a:rPr lang="en-US" dirty="0" smtClean="0"/>
              <a:t>	--Other animals may have alternative senses, again possibly superior.</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of the Criterion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Given the variability of sensory appearances, we need a ‘measure’ or instrument to judge whether (or how far) the senses are to be trusted.</a:t>
            </a:r>
          </a:p>
          <a:p>
            <a:r>
              <a:rPr lang="en-US" dirty="0" smtClean="0"/>
              <a:t>But the senses can’t judge themselves because (a) they are full of uncertainty and (</a:t>
            </a:r>
            <a:r>
              <a:rPr lang="en-US" dirty="0" err="1" smtClean="0"/>
              <a:t>b</a:t>
            </a:r>
            <a:r>
              <a:rPr lang="en-US" dirty="0" smtClean="0"/>
              <a:t>) to judge a supposed source of knowledge by itself would be circular.</a:t>
            </a:r>
          </a:p>
          <a:p>
            <a:r>
              <a:rPr lang="en-US" dirty="0"/>
              <a:t>W</a:t>
            </a:r>
            <a:r>
              <a:rPr lang="en-US" dirty="0" smtClean="0"/>
              <a:t>e need a reason to trust the senses (or any other source of knowledge). But a reason can’t just be an assumption: it must itself be shown to be something it is right to accept. This leads to an infinite regress</a:t>
            </a:r>
          </a:p>
          <a:p>
            <a:r>
              <a:rPr lang="en-US" dirty="0" smtClean="0"/>
              <a:t>Regress, assumption, circularity: “Agrippa’s </a:t>
            </a:r>
            <a:r>
              <a:rPr lang="en-US" dirty="0" err="1" smtClean="0"/>
              <a:t>Trilemma</a:t>
            </a:r>
            <a:r>
              <a:rPr lang="en-US" dirty="0" smtClean="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a:t>
            </a:r>
            <a:r>
              <a:rPr lang="zh-CN" altLang="en-US" dirty="0" smtClean="0"/>
              <a:t>认知</a:t>
            </a:r>
            <a:r>
              <a:rPr lang="en-US" dirty="0" smtClean="0"/>
              <a:t>) </a:t>
            </a:r>
            <a:r>
              <a:rPr lang="en-US" dirty="0" smtClean="0"/>
              <a:t>and Reality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Knowledge requires that we have a true conception of how things are. Truth requires that our ways of apprehending things correspond to how the things are in themselves.  But we have no way to judge how far our sense-experiences resemble the objects that provoke them, since our sensory apparatus supplements and perhaps distorts the qualities of objects.</a:t>
            </a:r>
          </a:p>
          <a:p>
            <a:r>
              <a:rPr lang="en-US" dirty="0" smtClean="0"/>
              <a:t>Montaigne’s concern is with knowledge of how things really are: their “true </a:t>
            </a:r>
            <a:r>
              <a:rPr lang="en-US" dirty="0" err="1" smtClean="0"/>
              <a:t>esssence</a:t>
            </a:r>
            <a:r>
              <a:rPr lang="en-US" dirty="0" smtClean="0"/>
              <a:t>.” Descartes will pose a much more radical problem</a:t>
            </a:r>
            <a:r>
              <a:rPr lang="en-US" dirty="0" smtClean="0"/>
              <a:t>.</a:t>
            </a:r>
          </a:p>
          <a:p>
            <a:r>
              <a:rPr lang="en-US" altLang="zh-CN" dirty="0" smtClean="0"/>
              <a:t>Descartes’ reason of using senses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as Power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Ancient Philosophy has deep ethical strain: we must understand ourselves and the world to know how to live. Also, knowledge is good in itself: it is the exercise of humanity’s most distinctive faculty</a:t>
            </a:r>
            <a:r>
              <a:rPr lang="en-US" dirty="0" smtClean="0"/>
              <a:t>.???</a:t>
            </a:r>
            <a:endParaRPr lang="en-US" dirty="0" smtClean="0"/>
          </a:p>
          <a:p>
            <a:r>
              <a:rPr lang="en-US" dirty="0" smtClean="0"/>
              <a:t>Bacon: “human knowledge and human power” meet in one</a:t>
            </a:r>
            <a:r>
              <a:rPr lang="en-US" dirty="0"/>
              <a:t>. </a:t>
            </a:r>
            <a:r>
              <a:rPr lang="en-US" dirty="0" smtClean="0"/>
              <a:t>The </a:t>
            </a:r>
            <a:r>
              <a:rPr lang="en-US" dirty="0"/>
              <a:t>goal of science is “the relief of man’s estate,” which is “to wear out days few and evil.” [</a:t>
            </a:r>
            <a:r>
              <a:rPr lang="en-US" dirty="0" smtClean="0"/>
              <a:t>Descartes says that science will makes us “the lords and masters of nature”.]</a:t>
            </a:r>
          </a:p>
          <a:p>
            <a:r>
              <a:rPr lang="en-US" dirty="0" smtClean="0"/>
              <a:t>Bacon’s appeal to utility defends science against the charge of impiety. Science is to not be pursued out of pride, but cultivated in a spirit of charity, “of which there can be no excess.”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Obstacles and How to Overcome Them</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Ancient learning is defective because (a) overly reliant on “logic” (the syllogism) </a:t>
            </a:r>
            <a:r>
              <a:rPr lang="en-US" dirty="0" smtClean="0"/>
              <a:t>(</a:t>
            </a:r>
            <a:r>
              <a:rPr lang="en-US" u="sng" dirty="0" err="1" smtClean="0"/>
              <a:t>Suyi</a:t>
            </a:r>
            <a:r>
              <a:rPr lang="en-US" u="sng" dirty="0" smtClean="0"/>
              <a:t>: not producing</a:t>
            </a:r>
            <a:r>
              <a:rPr lang="en-US" dirty="0" smtClean="0"/>
              <a:t>)(</a:t>
            </a:r>
            <a:r>
              <a:rPr lang="en-US" dirty="0" smtClean="0"/>
              <a:t>b) dominated by common sense (“vulgar notions”) and (c) prone to hasty generalization from a limited knowledge-base.  </a:t>
            </a:r>
            <a:r>
              <a:rPr lang="en-US" i="1" dirty="0" smtClean="0"/>
              <a:t>Knowledge of fundamental principles comes last</a:t>
            </a:r>
            <a:r>
              <a:rPr lang="en-US" dirty="0" smtClean="0"/>
              <a:t>. (Hold that thought: Descartes will disagree</a:t>
            </a:r>
            <a:r>
              <a:rPr lang="en-US" dirty="0" smtClean="0"/>
              <a:t>.)  How did </a:t>
            </a:r>
            <a:r>
              <a:rPr lang="en-US" dirty="0"/>
              <a:t>D</a:t>
            </a:r>
            <a:r>
              <a:rPr lang="en-US" dirty="0" smtClean="0"/>
              <a:t>escartes disagree???</a:t>
            </a:r>
            <a:endParaRPr lang="en-US" dirty="0" smtClean="0"/>
          </a:p>
          <a:p>
            <a:r>
              <a:rPr lang="en-US" dirty="0" smtClean="0"/>
              <a:t>Received learning is given to verbal dispute. Science aims at the interpretation of nature. Philosophers should get out more.</a:t>
            </a:r>
          </a:p>
          <a:p>
            <a:r>
              <a:rPr lang="en-US" dirty="0" smtClean="0"/>
              <a:t>The idols (false gods):</a:t>
            </a:r>
          </a:p>
          <a:p>
            <a:pPr marL="0" indent="0">
              <a:buNone/>
            </a:pPr>
            <a:r>
              <a:rPr lang="en-US" dirty="0" smtClean="0"/>
              <a:t>	--the tribe (inbuilt cognitive biases)</a:t>
            </a:r>
          </a:p>
          <a:p>
            <a:pPr>
              <a:buNone/>
            </a:pPr>
            <a:r>
              <a:rPr lang="en-US" dirty="0" smtClean="0"/>
              <a:t>	--the cave (personal biases);</a:t>
            </a:r>
          </a:p>
          <a:p>
            <a:pPr>
              <a:buNone/>
            </a:pPr>
            <a:r>
              <a:rPr lang="en-US" dirty="0" smtClean="0"/>
              <a:t>	--the market-place (words);</a:t>
            </a:r>
          </a:p>
          <a:p>
            <a:pPr>
              <a:buNone/>
            </a:pPr>
            <a:r>
              <a:rPr lang="en-US" dirty="0" smtClean="0"/>
              <a:t>	--the theatre (inadequate theories/dogmas).</a:t>
            </a:r>
          </a:p>
          <a:p>
            <a:pPr>
              <a:buNone/>
            </a:pPr>
            <a:r>
              <a:rPr lang="en-US" dirty="0" smtClean="0"/>
              <a:t>	N.B. The importance of the negative instance.</a:t>
            </a:r>
          </a:p>
          <a:p>
            <a:r>
              <a:rPr lang="en-US" dirty="0" smtClean="0"/>
              <a:t>Conclusion: </a:t>
            </a:r>
            <a:r>
              <a:rPr lang="en-US" u="sng" dirty="0" smtClean="0"/>
              <a:t>a temporary skepticism is justified as a precondition of doing better</a:t>
            </a:r>
            <a:r>
              <a:rPr lang="en-US" dirty="0" smtClean="0"/>
              <a:t>. How will we know we are doing better? By gaining power of nature.</a:t>
            </a:r>
          </a:p>
          <a:p>
            <a:pPr>
              <a:buNone/>
            </a:pP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Ticklish Problem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Galileo revives ancient atomism (“</a:t>
            </a:r>
            <a:r>
              <a:rPr lang="en-US" dirty="0" err="1" smtClean="0"/>
              <a:t>corpuscularianism</a:t>
            </a:r>
            <a:r>
              <a:rPr lang="en-US" dirty="0" smtClean="0"/>
              <a:t>”).</a:t>
            </a:r>
          </a:p>
          <a:p>
            <a:r>
              <a:rPr lang="en-US" dirty="0" smtClean="0"/>
              <a:t>Nothing in material objects (as assemblages of particles) resembles the sensations that interaction with them produces is human perceivers. </a:t>
            </a:r>
            <a:r>
              <a:rPr lang="en-US" u="sng" dirty="0" smtClean="0"/>
              <a:t>The feather tickles, but not by sending a tickle of its own. The same is true for color.(Contrast Aristotle.)</a:t>
            </a:r>
          </a:p>
          <a:p>
            <a:r>
              <a:rPr lang="en-US" dirty="0" smtClean="0"/>
              <a:t>In its true nature, the world is nothing like the world-as-we-humans experience it.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331</TotalTime>
  <Words>734</Words>
  <Application>Microsoft Macintosh PowerPoint</Application>
  <PresentationFormat>On-screen Show (4:3)</PresentationFormat>
  <Paragraphs>42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宋体</vt:lpstr>
      <vt:lpstr>Arial</vt:lpstr>
      <vt:lpstr>Office Theme</vt:lpstr>
      <vt:lpstr>Skepticism?</vt:lpstr>
      <vt:lpstr>Skepticism</vt:lpstr>
      <vt:lpstr>Knowledge and the Senses</vt:lpstr>
      <vt:lpstr>The Problem of the Criterion</vt:lpstr>
      <vt:lpstr>Knowledge(认知) and Reality</vt:lpstr>
      <vt:lpstr>Knowledge as Power</vt:lpstr>
      <vt:lpstr>Obstacles and How to Overcome Them</vt:lpstr>
      <vt:lpstr>A Ticklish Problem</vt:lpstr>
    </vt:vector>
  </TitlesOfParts>
  <Company>JHU</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Skepticism?</dc:title>
  <dc:creator>Michael Williams</dc:creator>
  <cp:lastModifiedBy>刘苏怡</cp:lastModifiedBy>
  <cp:revision>20</cp:revision>
  <dcterms:created xsi:type="dcterms:W3CDTF">2013-01-30T14:47:28Z</dcterms:created>
  <dcterms:modified xsi:type="dcterms:W3CDTF">2017-02-07T22:26:07Z</dcterms:modified>
</cp:coreProperties>
</file>