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4" r:id="rId4"/>
    <p:sldId id="257" r:id="rId5"/>
    <p:sldId id="265" r:id="rId6"/>
    <p:sldId id="260" r:id="rId7"/>
    <p:sldId id="259" r:id="rId8"/>
    <p:sldId id="266" r:id="rId9"/>
    <p:sldId id="261" r:id="rId10"/>
    <p:sldId id="262" r:id="rId11"/>
    <p:sldId id="267" r:id="rId12"/>
    <p:sldId id="26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19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E88591-9ECF-B946-8AF3-BF4D603BCFAE}"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8156A-2CA3-324C-BF5D-4FF1E050735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E88591-9ECF-B946-8AF3-BF4D603BCFAE}"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8156A-2CA3-324C-BF5D-4FF1E05073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E88591-9ECF-B946-8AF3-BF4D603BCFAE}"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8156A-2CA3-324C-BF5D-4FF1E05073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E88591-9ECF-B946-8AF3-BF4D603BCFAE}"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8156A-2CA3-324C-BF5D-4FF1E050735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E88591-9ECF-B946-8AF3-BF4D603BCFAE}"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8156A-2CA3-324C-BF5D-4FF1E050735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E88591-9ECF-B946-8AF3-BF4D603BCFAE}" type="datetimeFigureOut">
              <a:rPr lang="en-US" smtClean="0"/>
              <a:t>3/13/17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8156A-2CA3-324C-BF5D-4FF1E05073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E88591-9ECF-B946-8AF3-BF4D603BCFAE}" type="datetimeFigureOut">
              <a:rPr lang="en-US" smtClean="0"/>
              <a:t>3/13/17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A8156A-2CA3-324C-BF5D-4FF1E05073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E88591-9ECF-B946-8AF3-BF4D603BCFAE}" type="datetimeFigureOut">
              <a:rPr lang="en-US" smtClean="0"/>
              <a:t>3/13/17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8156A-2CA3-324C-BF5D-4FF1E05073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E88591-9ECF-B946-8AF3-BF4D603BCFAE}" type="datetimeFigureOut">
              <a:rPr lang="en-US" smtClean="0"/>
              <a:t>3/13/17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A8156A-2CA3-324C-BF5D-4FF1E05073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E88591-9ECF-B946-8AF3-BF4D603BCFAE}" type="datetimeFigureOut">
              <a:rPr lang="en-US" smtClean="0"/>
              <a:t>3/13/17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8156A-2CA3-324C-BF5D-4FF1E050735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E88591-9ECF-B946-8AF3-BF4D603BCFAE}" type="datetimeFigureOut">
              <a:rPr lang="en-US" smtClean="0"/>
              <a:t>3/13/17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8156A-2CA3-324C-BF5D-4FF1E050735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E88591-9ECF-B946-8AF3-BF4D603BCFAE}" type="datetimeFigureOut">
              <a:rPr lang="en-US" smtClean="0"/>
              <a:t>3/13/17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8156A-2CA3-324C-BF5D-4FF1E050735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Rationalism</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Substance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metaphysics, ontology </a:t>
            </a:r>
            <a:r>
              <a:rPr lang="en-US" dirty="0"/>
              <a:t>deals with what ultimately exists: the</a:t>
            </a:r>
            <a:r>
              <a:rPr lang="en-US" dirty="0" smtClean="0"/>
              <a:t> fundamental kinds </a:t>
            </a:r>
            <a:r>
              <a:rPr lang="en-US" dirty="0"/>
              <a:t>of things that there </a:t>
            </a:r>
            <a:r>
              <a:rPr lang="en-US" dirty="0" smtClean="0"/>
              <a:t>are.</a:t>
            </a:r>
          </a:p>
          <a:p>
            <a:r>
              <a:rPr lang="en-US" dirty="0" smtClean="0"/>
              <a:t>Rationalist </a:t>
            </a:r>
            <a:r>
              <a:rPr lang="en-US" dirty="0" err="1"/>
              <a:t>metaphysicans</a:t>
            </a:r>
            <a:r>
              <a:rPr lang="en-US" dirty="0"/>
              <a:t> discuss these matters in the traditional vocabulary of </a:t>
            </a:r>
            <a:r>
              <a:rPr lang="en-US" dirty="0" err="1"/>
              <a:t>substance(s</a:t>
            </a:r>
            <a:r>
              <a:rPr lang="en-US" dirty="0"/>
              <a:t>) and </a:t>
            </a:r>
            <a:r>
              <a:rPr lang="en-US" dirty="0" err="1"/>
              <a:t>essence(s</a:t>
            </a:r>
            <a:r>
              <a:rPr lang="en-US" dirty="0"/>
              <a:t>) or attributes.  Substances can be particular things (individual substances, like a  horse or an atomic particle) or kinds of stuff (such as matter or material substance).  Think of essences or attributes as ways of existing. Thus Descartes is a metaphysical or ontological dualist because he recognizes two ultimate ways: the material way (spatially) and the thinking way (consciously, or perhaps as representatively or being about something)</a:t>
            </a:r>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3" name="Content Placeholder 2"/>
          <p:cNvSpPr>
            <a:spLocks noGrp="1"/>
          </p:cNvSpPr>
          <p:nvPr>
            <p:ph idx="1"/>
          </p:nvPr>
        </p:nvSpPr>
        <p:spPr/>
        <p:txBody>
          <a:bodyPr>
            <a:normAutofit fontScale="85000" lnSpcReduction="20000"/>
          </a:bodyPr>
          <a:lstStyle/>
          <a:p>
            <a:r>
              <a:rPr lang="en-US" dirty="0"/>
              <a:t>Rationalists think of individual substances as characterized by a kind of independence. This can be either logical/conceptual, having to do with how things are conceived; or it can be causal, having to do with whether something depends on other things for its existence.</a:t>
            </a:r>
          </a:p>
          <a:p>
            <a:r>
              <a:rPr lang="en-US" dirty="0"/>
              <a:t>R</a:t>
            </a:r>
            <a:r>
              <a:rPr lang="en-US" dirty="0" smtClean="0"/>
              <a:t>emember </a:t>
            </a:r>
            <a:r>
              <a:rPr lang="en-US" dirty="0"/>
              <a:t>that the Rationalist approach to understanding and causation induces a tendency to see these two kind of dependence as very closely related. </a:t>
            </a:r>
            <a:r>
              <a:rPr lang="en-US" dirty="0" smtClean="0"/>
              <a:t>(</a:t>
            </a:r>
            <a:r>
              <a:rPr lang="en-US" dirty="0"/>
              <a:t>I</a:t>
            </a:r>
            <a:r>
              <a:rPr lang="en-US" dirty="0" smtClean="0"/>
              <a:t>n </a:t>
            </a:r>
            <a:r>
              <a:rPr lang="en-US" i="1" dirty="0"/>
              <a:t>Meditation</a:t>
            </a:r>
            <a:r>
              <a:rPr lang="en-US" dirty="0"/>
              <a:t> 6 it is a fairly short step—for Descartes—from the </a:t>
            </a:r>
            <a:r>
              <a:rPr lang="en-US" i="1" dirty="0"/>
              <a:t>conceptual</a:t>
            </a:r>
            <a:r>
              <a:rPr lang="en-US" dirty="0"/>
              <a:t> distinction between mind and body, established in </a:t>
            </a:r>
            <a:r>
              <a:rPr lang="en-US" i="1" dirty="0"/>
              <a:t>Meditation</a:t>
            </a:r>
            <a:r>
              <a:rPr lang="en-US" dirty="0"/>
              <a:t> 2, to the </a:t>
            </a:r>
            <a:r>
              <a:rPr lang="en-US" i="1" dirty="0" smtClean="0"/>
              <a:t>real</a:t>
            </a:r>
            <a:r>
              <a:rPr lang="en-US" dirty="0" smtClean="0"/>
              <a:t> </a:t>
            </a:r>
            <a:r>
              <a:rPr lang="en-US" dirty="0"/>
              <a:t>distinction.</a:t>
            </a:r>
          </a:p>
          <a:p>
            <a:endParaRPr lang="en-US" dirty="0"/>
          </a:p>
        </p:txBody>
      </p:sp>
    </p:spTree>
    <p:extLst>
      <p:ext uri="{BB962C8B-B14F-4D97-AF65-F5344CB8AC3E}">
        <p14:creationId xmlns:p14="http://schemas.microsoft.com/office/powerpoint/2010/main" val="698665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Descartes to Spinoza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Given </a:t>
            </a:r>
            <a:r>
              <a:rPr lang="en-US" dirty="0"/>
              <a:t>PSR and CR (both of which Descartes seems to endorse), the relationship between mind and body (e.g. interaction) seems to be </a:t>
            </a:r>
            <a:r>
              <a:rPr lang="en-US" i="1" dirty="0" smtClean="0"/>
              <a:t>unintelligible</a:t>
            </a:r>
            <a:r>
              <a:rPr lang="en-US" dirty="0" smtClean="0"/>
              <a:t>.</a:t>
            </a:r>
            <a:endParaRPr lang="en-US" dirty="0"/>
          </a:p>
          <a:p>
            <a:r>
              <a:rPr lang="en-US" dirty="0" smtClean="0"/>
              <a:t>Something </a:t>
            </a:r>
            <a:r>
              <a:rPr lang="en-US" dirty="0"/>
              <a:t>similar might be said about </a:t>
            </a:r>
            <a:r>
              <a:rPr lang="en-US" dirty="0" err="1"/>
              <a:t>Descartes’s</a:t>
            </a:r>
            <a:r>
              <a:rPr lang="en-US" dirty="0"/>
              <a:t> theology: can we really understand how </a:t>
            </a:r>
            <a:r>
              <a:rPr lang="en-US" dirty="0" err="1"/>
              <a:t>Descartes’s</a:t>
            </a:r>
            <a:r>
              <a:rPr lang="en-US" dirty="0"/>
              <a:t> utterly transcendent God relates to His creation (the world)</a:t>
            </a:r>
            <a:r>
              <a:rPr lang="en-US" dirty="0" smtClean="0"/>
              <a:t>?</a:t>
            </a:r>
            <a:endParaRPr lang="en-US" dirty="0"/>
          </a:p>
          <a:p>
            <a:r>
              <a:rPr lang="en-US" dirty="0" smtClean="0"/>
              <a:t>In </a:t>
            </a:r>
            <a:r>
              <a:rPr lang="en-US" dirty="0"/>
              <a:t>short, Descartes’s Rationalist epistemology (his theory of knowledge and understanding) seems to be in serious tension with his metaphysics and his </a:t>
            </a:r>
            <a:r>
              <a:rPr lang="en-US" dirty="0" smtClean="0"/>
              <a:t>theology.</a:t>
            </a:r>
          </a:p>
          <a:p>
            <a:r>
              <a:rPr lang="en-US" dirty="0"/>
              <a:t>This brings us to </a:t>
            </a:r>
            <a:r>
              <a:rPr lang="en-US" dirty="0" smtClean="0"/>
              <a:t>Spinoza and then to Leibniz.</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epistemology, Rationalists hold that, as a source of knowledge, Reason is of fundamental importance.  Reason yields knowledge of the truth of propositions through a combination of </a:t>
            </a:r>
            <a:r>
              <a:rPr lang="en-US" b="1" dirty="0" smtClean="0"/>
              <a:t>intuition </a:t>
            </a:r>
            <a:r>
              <a:rPr lang="en-US" dirty="0" smtClean="0"/>
              <a:t>(which give insight into primitive truths, such as the axioms of geometry) and </a:t>
            </a:r>
            <a:r>
              <a:rPr lang="en-US" b="1" dirty="0" smtClean="0"/>
              <a:t>deduction</a:t>
            </a:r>
            <a:r>
              <a:rPr lang="en-US" dirty="0" smtClean="0"/>
              <a:t>, by which we draw out logical consequences.  Notice: deduction depends on an immediate grasp of logical relationships and is thus itself dependent on a kind of rational intuition. Descartes introduced us to a paradigm case of this way of thinking.</a:t>
            </a:r>
          </a:p>
          <a:p>
            <a:r>
              <a:rPr lang="en-US" dirty="0" smtClean="0"/>
              <a:t>At least as important as the issue of how we grasp truths is that of the origin of the ideas (concepts) that make up the propositions whose truth (or falsity) we grasp.  Rationalists (again Descartes is a paradigm case) insist on the importance of innate ideas, in contrast to Empiricists (like Locke) who hold that all ideas are somehow rooted in sense-</a:t>
            </a:r>
            <a:r>
              <a:rPr lang="en-US" dirty="0" smtClean="0"/>
              <a:t>experience.</a:t>
            </a: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Rationalism and Empiricism</a:t>
            </a:r>
            <a:endParaRPr lang="en-US" dirty="0"/>
          </a:p>
        </p:txBody>
      </p:sp>
      <p:sp>
        <p:nvSpPr>
          <p:cNvPr id="3" name="Content Placeholder 2"/>
          <p:cNvSpPr>
            <a:spLocks noGrp="1"/>
          </p:cNvSpPr>
          <p:nvPr>
            <p:ph idx="1"/>
          </p:nvPr>
        </p:nvSpPr>
        <p:spPr/>
        <p:txBody>
          <a:bodyPr>
            <a:normAutofit fontScale="92500" lnSpcReduction="20000"/>
          </a:bodyPr>
          <a:lstStyle/>
          <a:p>
            <a:r>
              <a:rPr lang="en-US" dirty="0"/>
              <a:t>It is possible to combine the view that knowledge depends on intuition and deduction with the claim that all ideas are derived from sense-experience.  (Locke is a case in point.) Thus, in epistemology, the distinction between Rationalism and Empiricism is not as clear cut as is sometime supposed.</a:t>
            </a:r>
          </a:p>
          <a:p>
            <a:r>
              <a:rPr lang="en-US" dirty="0"/>
              <a:t>Nevertheless, Rationalists are far more friendly than are Empiricists to the idea of substantive </a:t>
            </a:r>
            <a:r>
              <a:rPr lang="en-US" i="1" dirty="0"/>
              <a:t>a priori </a:t>
            </a:r>
            <a:r>
              <a:rPr lang="en-US" dirty="0"/>
              <a:t>knowledge and thus to </a:t>
            </a:r>
            <a:r>
              <a:rPr lang="en-US" i="1" dirty="0"/>
              <a:t>a priori </a:t>
            </a:r>
            <a:r>
              <a:rPr lang="en-US" dirty="0"/>
              <a:t>metaphysics.</a:t>
            </a:r>
          </a:p>
        </p:txBody>
      </p:sp>
    </p:spTree>
    <p:extLst>
      <p:ext uri="{BB962C8B-B14F-4D97-AF65-F5344CB8AC3E}">
        <p14:creationId xmlns:p14="http://schemas.microsoft.com/office/powerpoint/2010/main" val="139521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Necessity</a:t>
            </a:r>
            <a:endParaRPr lang="en-US" dirty="0"/>
          </a:p>
        </p:txBody>
      </p:sp>
      <p:sp>
        <p:nvSpPr>
          <p:cNvPr id="3" name="Content Placeholder 2"/>
          <p:cNvSpPr>
            <a:spLocks noGrp="1"/>
          </p:cNvSpPr>
          <p:nvPr>
            <p:ph idx="1"/>
          </p:nvPr>
        </p:nvSpPr>
        <p:spPr/>
        <p:txBody>
          <a:bodyPr>
            <a:normAutofit fontScale="85000" lnSpcReduction="20000"/>
          </a:bodyPr>
          <a:lstStyle/>
          <a:p>
            <a:r>
              <a:rPr lang="en-US" dirty="0"/>
              <a:t>Philosophers refer to the concepts of necessity and possibility as </a:t>
            </a:r>
            <a:r>
              <a:rPr lang="en-US" b="1" dirty="0"/>
              <a:t>modal</a:t>
            </a:r>
            <a:r>
              <a:rPr lang="en-US" dirty="0"/>
              <a:t> concepts.  (They are studied formally in the branch of logic called “modal logic.”)  In ordinary language, modal concepts are often expressed by words or phrases like “must” and “may,” or “had to” and “needn’t have.</a:t>
            </a:r>
            <a:r>
              <a:rPr lang="en-US" dirty="0" smtClean="0"/>
              <a:t>”</a:t>
            </a:r>
            <a:endParaRPr lang="en-US" dirty="0"/>
          </a:p>
          <a:p>
            <a:r>
              <a:rPr lang="en-US" dirty="0"/>
              <a:t>As connected with truth, necessity and possibility are called the </a:t>
            </a:r>
            <a:r>
              <a:rPr lang="en-US" i="1" dirty="0" err="1"/>
              <a:t>alethic</a:t>
            </a:r>
            <a:r>
              <a:rPr lang="en-US" dirty="0"/>
              <a:t> modalities (from </a:t>
            </a:r>
            <a:r>
              <a:rPr lang="en-US" i="1" dirty="0" err="1"/>
              <a:t>aletheia</a:t>
            </a:r>
            <a:r>
              <a:rPr lang="en-US" dirty="0"/>
              <a:t>, the Greek word for truth).  An important example of </a:t>
            </a:r>
            <a:r>
              <a:rPr lang="en-US" dirty="0" err="1"/>
              <a:t>alethic</a:t>
            </a:r>
            <a:r>
              <a:rPr lang="en-US" dirty="0"/>
              <a:t> necessity is logical necessity. E.g., when an argument is logically valid, it is impossible (on pain of contradiction) for all its premises to be true and its conclusion false</a:t>
            </a:r>
            <a:r>
              <a:rPr lang="en-US" dirty="0" smtClean="0"/>
              <a:t>. </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alethic modalities are not the only modalities. E.g. there are the </a:t>
            </a:r>
            <a:r>
              <a:rPr lang="en-US" i="1" dirty="0"/>
              <a:t>deontic</a:t>
            </a:r>
            <a:r>
              <a:rPr lang="en-US" dirty="0"/>
              <a:t> modalities, which have to do with obligations and </a:t>
            </a:r>
            <a:r>
              <a:rPr lang="en-US" dirty="0" smtClean="0"/>
              <a:t>permissions.</a:t>
            </a:r>
          </a:p>
          <a:p>
            <a:r>
              <a:rPr lang="en-US" dirty="0" smtClean="0"/>
              <a:t>Compare </a:t>
            </a:r>
            <a:r>
              <a:rPr lang="en-US" dirty="0"/>
              <a:t>(</a:t>
            </a:r>
            <a:r>
              <a:rPr lang="en-US" dirty="0" err="1"/>
              <a:t>i</a:t>
            </a:r>
            <a:r>
              <a:rPr lang="en-US" dirty="0"/>
              <a:t>) ‘If you add 2 and 3, you must get 5 (“2 + 3 = 5” is necessarily true, alethic modality)’ with (ii) ‘Passengers must purchase a valid ticket before boarding the train’ (‘A ticket is legally required,’ a deontic “must”)</a:t>
            </a:r>
            <a:r>
              <a:rPr lang="en-US" dirty="0" smtClean="0"/>
              <a:t>.</a:t>
            </a:r>
          </a:p>
          <a:p>
            <a:r>
              <a:rPr lang="en-US" dirty="0"/>
              <a:t>F</a:t>
            </a:r>
            <a:r>
              <a:rPr lang="en-US" dirty="0" smtClean="0"/>
              <a:t>ormally </a:t>
            </a:r>
            <a:r>
              <a:rPr lang="en-US" dirty="0"/>
              <a:t>these notions behave in a similar fashion. ‘Necessarily P’ implies “Not possibly not P’; and “It is obligatory to A’ implies “it is not permissible not to A.’</a:t>
            </a:r>
          </a:p>
          <a:p>
            <a:endParaRPr lang="en-US" dirty="0"/>
          </a:p>
        </p:txBody>
      </p:sp>
    </p:spTree>
    <p:extLst>
      <p:ext uri="{BB962C8B-B14F-4D97-AF65-F5344CB8AC3E}">
        <p14:creationId xmlns:p14="http://schemas.microsoft.com/office/powerpoint/2010/main" val="385036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Commitments</a:t>
            </a:r>
            <a:endParaRPr lang="en-US" dirty="0"/>
          </a:p>
        </p:txBody>
      </p:sp>
      <p:sp>
        <p:nvSpPr>
          <p:cNvPr id="3" name="Content Placeholder 2"/>
          <p:cNvSpPr>
            <a:spLocks noGrp="1"/>
          </p:cNvSpPr>
          <p:nvPr>
            <p:ph idx="1"/>
          </p:nvPr>
        </p:nvSpPr>
        <p:spPr/>
        <p:txBody>
          <a:bodyPr>
            <a:normAutofit fontScale="70000" lnSpcReduction="20000"/>
          </a:bodyPr>
          <a:lstStyle/>
          <a:p>
            <a:r>
              <a:rPr lang="en-US" i="1" dirty="0"/>
              <a:t>The Principle of Sufficient Reason</a:t>
            </a:r>
            <a:r>
              <a:rPr lang="en-US" dirty="0"/>
              <a:t> (PSR). For everything that exists/happens, there is a “cause” or reason-why.  In other words, nothing “just happens to happen.”  Nothing happens by mere chance</a:t>
            </a:r>
            <a:r>
              <a:rPr lang="en-US" dirty="0" smtClean="0"/>
              <a:t>. </a:t>
            </a:r>
            <a:endParaRPr lang="en-US" dirty="0"/>
          </a:p>
          <a:p>
            <a:r>
              <a:rPr lang="en-US" i="1" dirty="0"/>
              <a:t>Causal Rationalism</a:t>
            </a:r>
            <a:r>
              <a:rPr lang="en-US" dirty="0"/>
              <a:t> (CR). To understand something is to know its cause or reason-why.  In knowing causes, we appreciate why something has to be the way it is, or had to happen as it did. To understand an effect by virtue of knowing its cause is to grasp a necessary and thus an intelligible connection. CR may be seen as a consequence of PSR</a:t>
            </a:r>
            <a:r>
              <a:rPr lang="en-US" dirty="0" smtClean="0"/>
              <a:t>.</a:t>
            </a:r>
          </a:p>
          <a:p>
            <a:r>
              <a:rPr lang="en-US" i="1" dirty="0"/>
              <a:t>Laws as physical entailments</a:t>
            </a:r>
            <a:r>
              <a:rPr lang="en-US" dirty="0"/>
              <a:t>.  Rationalists think of fundamental physical laws as expressing physical necessities.  The propositions expressing such laws thus possess a kind of </a:t>
            </a:r>
            <a:r>
              <a:rPr lang="en-US" dirty="0" err="1"/>
              <a:t>alethic</a:t>
            </a:r>
            <a:r>
              <a:rPr lang="en-US" dirty="0"/>
              <a:t> necessity closely related to logical or mathematical necessity.  Statements of causal connection involve something very like logical (though not formal) entailment</a:t>
            </a:r>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Causality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Rationalist view of causality isn’t crazy. Consider: “</a:t>
            </a:r>
            <a:r>
              <a:rPr lang="en-US" dirty="0"/>
              <a:t>The impact on hitting the </a:t>
            </a:r>
            <a:r>
              <a:rPr lang="en-US" dirty="0" smtClean="0"/>
              <a:t>floor shattered the glass.” Alternatively, the impact </a:t>
            </a:r>
            <a:r>
              <a:rPr lang="en-US" i="1" dirty="0" smtClean="0"/>
              <a:t>caused </a:t>
            </a:r>
            <a:r>
              <a:rPr lang="en-US" dirty="0" smtClean="0"/>
              <a:t>the glass to shatter: </a:t>
            </a:r>
            <a:r>
              <a:rPr lang="en-US" i="1" dirty="0"/>
              <a:t>made</a:t>
            </a:r>
            <a:r>
              <a:rPr lang="en-US" dirty="0" smtClean="0"/>
              <a:t> it shatter.  </a:t>
            </a:r>
            <a:r>
              <a:rPr lang="en-US" dirty="0"/>
              <a:t>Some kind of necessity seems to be implied here: the impact was such that the fragile wine glass </a:t>
            </a:r>
            <a:r>
              <a:rPr lang="en-US" i="1" dirty="0"/>
              <a:t>could not</a:t>
            </a:r>
            <a:r>
              <a:rPr lang="en-US" dirty="0"/>
              <a:t> have survived </a:t>
            </a:r>
            <a:r>
              <a:rPr lang="en-US" dirty="0" smtClean="0"/>
              <a:t>intact.</a:t>
            </a:r>
            <a:endParaRPr lang="en-US" dirty="0"/>
          </a:p>
          <a:p>
            <a:r>
              <a:rPr lang="en-US" dirty="0" smtClean="0"/>
              <a:t>Another </a:t>
            </a:r>
            <a:r>
              <a:rPr lang="en-US" dirty="0"/>
              <a:t>indication of the involvement of modal </a:t>
            </a:r>
            <a:r>
              <a:rPr lang="en-US" dirty="0" smtClean="0"/>
              <a:t>considerations </a:t>
            </a:r>
            <a:r>
              <a:rPr lang="en-US" dirty="0"/>
              <a:t>is that</a:t>
            </a:r>
            <a:r>
              <a:rPr lang="en-US" dirty="0" smtClean="0"/>
              <a:t> causal statements support </a:t>
            </a:r>
            <a:r>
              <a:rPr lang="en-US" dirty="0"/>
              <a:t>an inference to a counterfactual (subjunctive) conditional.  Imagine I manage to catch the glass before it hits the floor: I</a:t>
            </a:r>
            <a:r>
              <a:rPr lang="en-US" dirty="0" smtClean="0"/>
              <a:t> think</a:t>
            </a:r>
            <a:r>
              <a:rPr lang="en-US" dirty="0"/>
              <a:t>, “If I </a:t>
            </a:r>
            <a:r>
              <a:rPr lang="en-US" i="1" dirty="0"/>
              <a:t>hadn’t</a:t>
            </a:r>
            <a:r>
              <a:rPr lang="en-US" dirty="0"/>
              <a:t> caught it, it </a:t>
            </a:r>
            <a:r>
              <a:rPr lang="en-US" i="1" dirty="0"/>
              <a:t>would have</a:t>
            </a:r>
            <a:r>
              <a:rPr lang="en-US" dirty="0"/>
              <a:t> shattered.</a:t>
            </a:r>
            <a:r>
              <a:rPr lang="en-US" dirty="0" smtClean="0"/>
              <a:t>”  It </a:t>
            </a:r>
            <a:r>
              <a:rPr lang="en-US" i="1" dirty="0" smtClean="0"/>
              <a:t>couldn’t </a:t>
            </a:r>
            <a:r>
              <a:rPr lang="en-US" dirty="0" smtClean="0"/>
              <a:t>have survived the impact.</a:t>
            </a:r>
          </a:p>
          <a:p>
            <a:r>
              <a:rPr lang="en-US" dirty="0" smtClean="0"/>
              <a:t>Shattering </a:t>
            </a:r>
            <a:r>
              <a:rPr lang="en-US" dirty="0"/>
              <a:t>under some relatively slight impact seems to be part of what is </a:t>
            </a:r>
            <a:r>
              <a:rPr lang="en-US" i="1" dirty="0"/>
              <a:t>meant</a:t>
            </a:r>
            <a:r>
              <a:rPr lang="en-US" dirty="0"/>
              <a:t> by calling the glass “fragile.” Dispositional concepts, like fragility, seem to encode rough and ready physical </a:t>
            </a:r>
            <a:r>
              <a:rPr lang="en-US" dirty="0" smtClean="0"/>
              <a:t>laws, which themselves express physical necessities.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Knowing Necessities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question arises: how can we come to know what </a:t>
            </a:r>
            <a:r>
              <a:rPr lang="en-US" i="1" dirty="0"/>
              <a:t>must </a:t>
            </a:r>
            <a:r>
              <a:rPr lang="en-US" dirty="0"/>
              <a:t>happen merely by observing what </a:t>
            </a:r>
            <a:r>
              <a:rPr lang="en-US" i="1" dirty="0"/>
              <a:t>does </a:t>
            </a:r>
            <a:r>
              <a:rPr lang="en-US" dirty="0"/>
              <a:t>happen (or has happened).  Must knowledge of necessity be a priori? (Again, think of Descartes’s view that, in its fundamentals, physics is a branch of mathematics.)</a:t>
            </a:r>
          </a:p>
          <a:p>
            <a:r>
              <a:rPr lang="en-US" dirty="0"/>
              <a:t>But how can knowledge of the world be </a:t>
            </a:r>
            <a:r>
              <a:rPr lang="en-US" i="1" dirty="0"/>
              <a:t>a priori</a:t>
            </a:r>
            <a:r>
              <a:rPr lang="en-US" dirty="0"/>
              <a:t>? Because we have innate ideas, implanted by God?  It is no accident that Rationalist </a:t>
            </a:r>
            <a:r>
              <a:rPr lang="en-US" i="1" dirty="0"/>
              <a:t>epistemology </a:t>
            </a:r>
            <a:r>
              <a:rPr lang="en-US" dirty="0"/>
              <a:t>tend to take a theological turn.</a:t>
            </a:r>
          </a:p>
          <a:p>
            <a:endParaRPr lang="en-US" dirty="0"/>
          </a:p>
        </p:txBody>
      </p:sp>
    </p:spTree>
    <p:extLst>
      <p:ext uri="{BB962C8B-B14F-4D97-AF65-F5344CB8AC3E}">
        <p14:creationId xmlns:p14="http://schemas.microsoft.com/office/powerpoint/2010/main" val="398395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Ultimate Explanation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a:t>
            </a:r>
            <a:r>
              <a:rPr lang="en-US" dirty="0"/>
              <a:t>everything has a reason (or cause), and supposing that an infinite regress of reasons is impossible, there must be some kind of first principle or first cause: something that accounts for itself, while also accounting for everything else</a:t>
            </a:r>
            <a:r>
              <a:rPr lang="en-US" dirty="0" smtClean="0"/>
              <a:t>.</a:t>
            </a:r>
            <a:endParaRPr lang="en-US" dirty="0"/>
          </a:p>
          <a:p>
            <a:r>
              <a:rPr lang="en-US" dirty="0" smtClean="0"/>
              <a:t>“First</a:t>
            </a:r>
            <a:r>
              <a:rPr lang="en-US" dirty="0"/>
              <a:t>” means “ultimate” and not necessarily first in time Such a principle or being must be </a:t>
            </a:r>
            <a:r>
              <a:rPr lang="en-US" i="1" dirty="0" err="1"/>
              <a:t>causa</a:t>
            </a:r>
            <a:r>
              <a:rPr lang="en-US" i="1" dirty="0"/>
              <a:t> sui</a:t>
            </a:r>
            <a:r>
              <a:rPr lang="en-US" dirty="0"/>
              <a:t> (in the </a:t>
            </a:r>
            <a:r>
              <a:rPr lang="en-US" i="1" dirty="0" err="1"/>
              <a:t>ordo</a:t>
            </a:r>
            <a:r>
              <a:rPr lang="en-US" i="1" dirty="0"/>
              <a:t> </a:t>
            </a:r>
            <a:r>
              <a:rPr lang="en-US" i="1" dirty="0" err="1"/>
              <a:t>essendi</a:t>
            </a:r>
            <a:r>
              <a:rPr lang="en-US" dirty="0"/>
              <a:t>: the order of being or existence) and self-explanatory (in the </a:t>
            </a:r>
            <a:r>
              <a:rPr lang="en-US" i="1" dirty="0" err="1"/>
              <a:t>ordo</a:t>
            </a:r>
            <a:r>
              <a:rPr lang="en-US" i="1" dirty="0"/>
              <a:t> </a:t>
            </a:r>
            <a:r>
              <a:rPr lang="en-US" i="1" dirty="0" err="1"/>
              <a:t>cognoscendi</a:t>
            </a:r>
            <a:r>
              <a:rPr lang="en-US" dirty="0"/>
              <a:t>, or order of knowing)</a:t>
            </a:r>
            <a:r>
              <a:rPr lang="en-US" dirty="0" smtClean="0"/>
              <a:t>.</a:t>
            </a:r>
            <a:endParaRPr lang="en-US" dirty="0"/>
          </a:p>
          <a:p>
            <a:r>
              <a:rPr lang="en-US" dirty="0" smtClean="0"/>
              <a:t>Given </a:t>
            </a:r>
            <a:r>
              <a:rPr lang="en-US" dirty="0"/>
              <a:t>that being </a:t>
            </a:r>
            <a:r>
              <a:rPr lang="en-US" i="1" dirty="0" err="1"/>
              <a:t>causa</a:t>
            </a:r>
            <a:r>
              <a:rPr lang="en-US" i="1" dirty="0"/>
              <a:t> sui</a:t>
            </a:r>
            <a:r>
              <a:rPr lang="en-US" dirty="0"/>
              <a:t> is traditionally taken to be the principle attribute of God,</a:t>
            </a:r>
            <a:r>
              <a:rPr lang="en-US" dirty="0" smtClean="0"/>
              <a:t> we see why Rationalist </a:t>
            </a:r>
            <a:r>
              <a:rPr lang="en-US" i="1" dirty="0"/>
              <a:t>metaphysics </a:t>
            </a:r>
            <a:r>
              <a:rPr lang="en-US" dirty="0"/>
              <a:t>takes a theological </a:t>
            </a:r>
            <a:r>
              <a:rPr lang="en-US" dirty="0" smtClean="0"/>
              <a:t>turn.</a:t>
            </a:r>
            <a:endParaRPr lang="en-US" dirty="0"/>
          </a:p>
          <a:p>
            <a:r>
              <a:rPr lang="en-US" dirty="0" smtClean="0"/>
              <a:t>However</a:t>
            </a:r>
            <a:r>
              <a:rPr lang="en-US" dirty="0"/>
              <a:t>, the God of the philosophers (or of Reason) does not always live easily with the God of revelation (or faith).  No philosopher insists on a starker contrast than does Spinoza.</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TotalTime>
  <Words>1309</Words>
  <Application>Microsoft Macintosh PowerPoint</Application>
  <PresentationFormat>On-screen Show (4:3)</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Rationalism</vt:lpstr>
      <vt:lpstr>Reason</vt:lpstr>
      <vt:lpstr>Rationalism and Empiricism</vt:lpstr>
      <vt:lpstr>Necessity</vt:lpstr>
      <vt:lpstr>‘Must’</vt:lpstr>
      <vt:lpstr>Three Commitments</vt:lpstr>
      <vt:lpstr>Causality</vt:lpstr>
      <vt:lpstr>Knowing Necessities</vt:lpstr>
      <vt:lpstr>Ultimate Explanation</vt:lpstr>
      <vt:lpstr>Substance</vt:lpstr>
      <vt:lpstr>Independence</vt:lpstr>
      <vt:lpstr>From Descartes to Spinoza</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Rationalism</dc:title>
  <dc:creator>Michael Williams</dc:creator>
  <cp:lastModifiedBy>Michael  Williams</cp:lastModifiedBy>
  <cp:revision>9</cp:revision>
  <dcterms:created xsi:type="dcterms:W3CDTF">2013-02-25T14:19:01Z</dcterms:created>
  <dcterms:modified xsi:type="dcterms:W3CDTF">2017-03-13T12:42:24Z</dcterms:modified>
</cp:coreProperties>
</file>