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69" r:id="rId6"/>
    <p:sldId id="259" r:id="rId7"/>
    <p:sldId id="270" r:id="rId8"/>
    <p:sldId id="261" r:id="rId9"/>
    <p:sldId id="262" r:id="rId10"/>
    <p:sldId id="263" r:id="rId11"/>
    <p:sldId id="272" r:id="rId12"/>
    <p:sldId id="271" r:id="rId13"/>
    <p:sldId id="264" r:id="rId14"/>
    <p:sldId id="266" r:id="rId15"/>
    <p:sldId id="267"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94660"/>
  </p:normalViewPr>
  <p:slideViewPr>
    <p:cSldViewPr snapToGrid="0" snapToObjects="1">
      <p:cViewPr varScale="1">
        <p:scale>
          <a:sx n="130" d="100"/>
          <a:sy n="130" d="100"/>
        </p:scale>
        <p:origin x="-14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443B5-C54F-364F-8C86-DF414147D94F}" type="datetimeFigureOut">
              <a:rPr lang="en-US" smtClean="0"/>
              <a:pPr/>
              <a:t>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443B5-C54F-364F-8C86-DF414147D94F}" type="datetimeFigureOut">
              <a:rPr lang="en-US" smtClean="0"/>
              <a:pPr/>
              <a:t>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443B5-C54F-364F-8C86-DF414147D94F}" type="datetimeFigureOut">
              <a:rPr lang="en-US" smtClean="0"/>
              <a:pPr/>
              <a:t>2/15/15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443B5-C54F-364F-8C86-DF414147D94F}" type="datetimeFigureOut">
              <a:rPr lang="en-US" smtClean="0"/>
              <a:pPr/>
              <a:t>2/15/15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43B5-C54F-364F-8C86-DF414147D94F}" type="datetimeFigureOut">
              <a:rPr lang="en-US" smtClean="0"/>
              <a:pPr/>
              <a:t>2/15/15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43B5-C54F-364F-8C86-DF414147D94F}" type="datetimeFigureOut">
              <a:rPr lang="en-US" smtClean="0"/>
              <a:pPr/>
              <a:t>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43B5-C54F-364F-8C86-DF414147D94F}" type="datetimeFigureOut">
              <a:rPr lang="en-US" smtClean="0"/>
              <a:pPr/>
              <a:t>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443B5-C54F-364F-8C86-DF414147D94F}" type="datetimeFigureOut">
              <a:rPr lang="en-US" smtClean="0"/>
              <a:pPr/>
              <a:t>2/15/15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6478F-7D05-DE4E-93AD-C910E11F72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Spinoza 1</a:t>
            </a:r>
            <a:endParaRPr lang="en-US" dirty="0"/>
          </a:p>
        </p:txBody>
      </p:sp>
      <p:sp>
        <p:nvSpPr>
          <p:cNvPr id="3" name="Subtitle 2"/>
          <p:cNvSpPr>
            <a:spLocks noGrp="1"/>
          </p:cNvSpPr>
          <p:nvPr>
            <p:ph type="subTitle" idx="1"/>
          </p:nvPr>
        </p:nvSpPr>
        <p:spPr/>
        <p:txBody>
          <a:bodyPr/>
          <a:lstStyle/>
          <a:p>
            <a:r>
              <a:rPr lang="en-US" i="1" dirty="0" smtClean="0"/>
              <a:t>Deus </a:t>
            </a:r>
            <a:r>
              <a:rPr lang="en-US" i="1" dirty="0" err="1" smtClean="0"/>
              <a:t>Sive</a:t>
            </a:r>
            <a:r>
              <a:rPr lang="en-US" i="1" dirty="0" smtClean="0"/>
              <a:t> </a:t>
            </a:r>
            <a:r>
              <a:rPr lang="en-US" i="1" dirty="0" err="1" smtClean="0"/>
              <a:t>Natura</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Nature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Spinoza uses traditional philosophical and theological ideas to argue for radical and subversive conclusions.  The unique substance, God, is identical with Reality as a whole.  God is thus not a transcendent being, separate from His creation, who brings the Universe into existence (by an act of will).  God and Nature are one and the same: </a:t>
            </a:r>
            <a:r>
              <a:rPr lang="en-US" i="1" dirty="0" smtClean="0"/>
              <a:t>Deus </a:t>
            </a:r>
            <a:r>
              <a:rPr lang="en-US" i="1" dirty="0" err="1" smtClean="0"/>
              <a:t>sive</a:t>
            </a:r>
            <a:r>
              <a:rPr lang="en-US" i="1" dirty="0" smtClean="0"/>
              <a:t> </a:t>
            </a:r>
            <a:r>
              <a:rPr lang="en-US" i="1" dirty="0" err="1" smtClean="0"/>
              <a:t>Natura</a:t>
            </a:r>
            <a:r>
              <a:rPr lang="en-US" dirty="0" smtClean="0"/>
              <a:t>. </a:t>
            </a:r>
          </a:p>
          <a:p>
            <a:r>
              <a:rPr lang="en-US" dirty="0" smtClean="0"/>
              <a:t>We can distinguish </a:t>
            </a:r>
            <a:r>
              <a:rPr lang="en-US" i="1" dirty="0" err="1" smtClean="0"/>
              <a:t>Natura</a:t>
            </a:r>
            <a:r>
              <a:rPr lang="en-US" i="1" dirty="0" smtClean="0"/>
              <a:t> </a:t>
            </a:r>
            <a:r>
              <a:rPr lang="en-US" i="1" dirty="0" err="1" smtClean="0"/>
              <a:t>naturans</a:t>
            </a:r>
            <a:r>
              <a:rPr lang="en-US" dirty="0" smtClean="0"/>
              <a:t> (‘</a:t>
            </a:r>
            <a:r>
              <a:rPr lang="en-US" dirty="0" err="1" smtClean="0"/>
              <a:t>naturing</a:t>
            </a:r>
            <a:r>
              <a:rPr lang="en-US" dirty="0" smtClean="0"/>
              <a:t>’  Nature) from </a:t>
            </a:r>
            <a:r>
              <a:rPr lang="en-US" i="1" dirty="0" err="1" smtClean="0"/>
              <a:t>Natura</a:t>
            </a:r>
            <a:r>
              <a:rPr lang="en-US" i="1" dirty="0" smtClean="0"/>
              <a:t> </a:t>
            </a:r>
            <a:r>
              <a:rPr lang="en-US" i="1" dirty="0" err="1" smtClean="0"/>
              <a:t>naturata</a:t>
            </a:r>
            <a:r>
              <a:rPr lang="en-US" dirty="0" smtClean="0"/>
              <a:t> (‘natured’ Nature). This is the distinction between the dynamical principles that govern everything that happens and </a:t>
            </a:r>
            <a:r>
              <a:rPr lang="en-US" dirty="0" smtClean="0"/>
              <a:t>the </a:t>
            </a:r>
            <a:r>
              <a:rPr lang="en-US" dirty="0" smtClean="0"/>
              <a:t>events that happen in accordance with those principles (the entirety of the natural world).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Immanent versus Transcendent</a:t>
            </a:r>
            <a:endParaRPr lang="en-US" dirty="0"/>
          </a:p>
        </p:txBody>
      </p:sp>
      <p:sp>
        <p:nvSpPr>
          <p:cNvPr id="3" name="Content Placeholder 2"/>
          <p:cNvSpPr>
            <a:spLocks noGrp="1"/>
          </p:cNvSpPr>
          <p:nvPr>
            <p:ph idx="1"/>
          </p:nvPr>
        </p:nvSpPr>
        <p:spPr/>
        <p:txBody>
          <a:bodyPr/>
          <a:lstStyle/>
          <a:p>
            <a:r>
              <a:rPr lang="en-US" dirty="0"/>
              <a:t>God is the “immanent” not the “transcendent” cause of everything. (Recall Aristotle’s definition of “nature” as an inner principle of change.)</a:t>
            </a:r>
          </a:p>
          <a:p>
            <a:endParaRPr lang="en-US" dirty="0"/>
          </a:p>
        </p:txBody>
      </p:sp>
    </p:spTree>
    <p:extLst>
      <p:ext uri="{BB962C8B-B14F-4D97-AF65-F5344CB8AC3E}">
        <p14:creationId xmlns:p14="http://schemas.microsoft.com/office/powerpoint/2010/main" val="185506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Spinoza is a substance monist but an attribute pluralist.</a:t>
            </a:r>
          </a:p>
          <a:p>
            <a:r>
              <a:rPr lang="en-US" dirty="0" smtClean="0"/>
              <a:t>Since Reality (the one substance) comprises everything that could be, it has infinitely many aspects. But although potentially there are infinitely many ways of conceiving it, we know only two: Extension and Thought</a:t>
            </a:r>
          </a:p>
          <a:p>
            <a:r>
              <a:rPr lang="en-US" dirty="0" smtClean="0"/>
              <a:t>Considering </a:t>
            </a:r>
            <a:r>
              <a:rPr lang="en-US" dirty="0"/>
              <a:t>the </a:t>
            </a:r>
            <a:r>
              <a:rPr lang="en-US" dirty="0" smtClean="0"/>
              <a:t>Reality ‘under </a:t>
            </a:r>
            <a:r>
              <a:rPr lang="en-US" dirty="0"/>
              <a:t>the attribute of extension</a:t>
            </a:r>
            <a:r>
              <a:rPr lang="en-US" dirty="0" smtClean="0"/>
              <a:t>’(i.e. as a physical system)</a:t>
            </a:r>
            <a:r>
              <a:rPr lang="en-US" dirty="0"/>
              <a:t>, we can distinguish the laws of physics from the events that occur in accordance with (and </a:t>
            </a:r>
            <a:r>
              <a:rPr lang="en-US" dirty="0" smtClean="0"/>
              <a:t>thus “</a:t>
            </a:r>
            <a:r>
              <a:rPr lang="en-US" dirty="0"/>
              <a:t>express</a:t>
            </a:r>
            <a:r>
              <a:rPr lang="en-US" dirty="0" smtClean="0"/>
              <a:t>”) those laws.</a:t>
            </a:r>
          </a:p>
          <a:p>
            <a:r>
              <a:rPr lang="en-US" dirty="0" smtClean="0"/>
              <a:t>Laws and events are not separate “things”. The laws exist only </a:t>
            </a:r>
            <a:r>
              <a:rPr lang="en-US" dirty="0"/>
              <a:t>through being expressed in those events.  And the events exist (</a:t>
            </a:r>
            <a:r>
              <a:rPr lang="en-US" i="1" dirty="0"/>
              <a:t>qua </a:t>
            </a:r>
            <a:r>
              <a:rPr lang="en-US" dirty="0"/>
              <a:t>physical) through unfolding in accordance with </a:t>
            </a:r>
            <a:r>
              <a:rPr lang="en-US" dirty="0" smtClean="0"/>
              <a:t>the </a:t>
            </a:r>
            <a:r>
              <a:rPr lang="en-US" dirty="0"/>
              <a:t>in its physical </a:t>
            </a:r>
            <a:r>
              <a:rPr lang="en-US" dirty="0" err="1"/>
              <a:t>aspect</a:t>
            </a:r>
            <a:r>
              <a:rPr lang="en-US" dirty="0" err="1" smtClean="0"/>
              <a:t>laws</a:t>
            </a:r>
            <a:r>
              <a:rPr lang="en-US" dirty="0"/>
              <a:t>.  </a:t>
            </a:r>
          </a:p>
        </p:txBody>
      </p:sp>
    </p:spTree>
    <p:extLst>
      <p:ext uri="{BB962C8B-B14F-4D97-AF65-F5344CB8AC3E}">
        <p14:creationId xmlns:p14="http://schemas.microsoft.com/office/powerpoint/2010/main" val="43280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God’s “intellect” is expressed in the rational principles that govern the unfolding of the Universe. God is free in the sense the He operates entirely from the necessity of his own Nature: i.e. free of </a:t>
            </a:r>
            <a:r>
              <a:rPr lang="en-US" i="1" dirty="0" smtClean="0"/>
              <a:t>external</a:t>
            </a:r>
            <a:r>
              <a:rPr lang="en-US" dirty="0" smtClean="0"/>
              <a:t> constraint.  But God could not have produced anything in any other way. </a:t>
            </a:r>
          </a:p>
          <a:p>
            <a:r>
              <a:rPr lang="en-US" dirty="0" smtClean="0"/>
              <a:t>Spinoza’s metaphysics thus leads him to strict determinism. </a:t>
            </a:r>
            <a:r>
              <a:rPr lang="en-US" b="1" dirty="0" smtClean="0"/>
              <a:t>Everything that exists or happens does so of necessity</a:t>
            </a:r>
            <a:r>
              <a:rPr lang="en-US" dirty="0" smtClean="0"/>
              <a:t> (Prop 29, 33).</a:t>
            </a:r>
          </a:p>
          <a:p>
            <a:r>
              <a:rPr lang="en-US" dirty="0" smtClean="0"/>
              <a:t>We see things as contingent (they happened, but might not have); we see the future as open; but this is because of our ignorance of the causes of things.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Necessity (again)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Spinoza identifies God with Reality: everything that there is. There is (or even can be) anything outside.</a:t>
            </a:r>
          </a:p>
          <a:p>
            <a:r>
              <a:rPr lang="en-US" dirty="0" smtClean="0"/>
              <a:t>Now considering reality as a whole, is it necessary that things be as they are? Or is it contingent: i.e. could things have been otherwise?</a:t>
            </a:r>
          </a:p>
          <a:p>
            <a:r>
              <a:rPr lang="en-US" dirty="0" smtClean="0"/>
              <a:t>Even given causal rationalism, we might be tempted to answer “contingent.” Given initial conditions, the laws determine the Universe’s subsequent states. But aren’t the same laws compatible with any number of “world histories”, starting from different initial conditions? Or couldn’t there have been any number of infinite sequences of event governed by the same laws?</a:t>
            </a:r>
          </a:p>
          <a:p>
            <a:r>
              <a:rPr lang="en-US" dirty="0" smtClean="0"/>
              <a:t>Could there have been different </a:t>
            </a:r>
            <a:r>
              <a:rPr lang="en-US" i="1" dirty="0" smtClean="0"/>
              <a:t>laws</a:t>
            </a:r>
            <a:r>
              <a:rPr lang="en-US" dirty="0" smtClean="0"/>
              <a:t>. Does gravitation </a:t>
            </a:r>
            <a:r>
              <a:rPr lang="en-US" i="1" dirty="0" smtClean="0"/>
              <a:t>have </a:t>
            </a:r>
            <a:r>
              <a:rPr lang="en-US" dirty="0" smtClean="0"/>
              <a:t>to obey an inverse </a:t>
            </a:r>
            <a:r>
              <a:rPr lang="en-US" i="1" dirty="0" smtClean="0"/>
              <a:t>square </a:t>
            </a:r>
            <a:r>
              <a:rPr lang="en-US" dirty="0" smtClean="0"/>
              <a:t>law? Or is it just a (contingent) fact that it does? (Newton: “Hypotheses non </a:t>
            </a:r>
            <a:r>
              <a:rPr lang="en-US" dirty="0" err="1" smtClean="0"/>
              <a:t>fingo</a:t>
            </a:r>
            <a:r>
              <a:rPr lang="en-US" dirty="0" smtClean="0"/>
              <a:t>”: I do not invent hypotheses.)</a:t>
            </a:r>
          </a:p>
          <a:p>
            <a:r>
              <a:rPr lang="en-US" dirty="0" smtClean="0"/>
              <a:t>Come to think of it, why is there </a:t>
            </a:r>
            <a:r>
              <a:rPr lang="en-US" i="1" dirty="0" smtClean="0"/>
              <a:t>anything at all </a:t>
            </a:r>
            <a:r>
              <a:rPr lang="en-US" dirty="0" smtClean="0"/>
              <a:t>(something rather than nothing)?</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Rationalist Roots of Spinoza’s Metaphysics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Spinoza’s thought is everywhere guided by commitment to the Principle of Sufficient Reason.</a:t>
            </a:r>
          </a:p>
          <a:p>
            <a:r>
              <a:rPr lang="en-US" dirty="0" smtClean="0"/>
              <a:t>So suppose that there are other possible Realities (total ways things might have been or, as </a:t>
            </a:r>
            <a:r>
              <a:rPr lang="en-US" dirty="0" err="1" smtClean="0"/>
              <a:t>Leiniz</a:t>
            </a:r>
            <a:r>
              <a:rPr lang="en-US" dirty="0" smtClean="0"/>
              <a:t> will say, other </a:t>
            </a:r>
            <a:r>
              <a:rPr lang="en-US" i="1" dirty="0" smtClean="0"/>
              <a:t>possible worlds</a:t>
            </a:r>
            <a:r>
              <a:rPr lang="en-US" dirty="0" smtClean="0"/>
              <a:t>): there must be a reason or cause why Reality is just </a:t>
            </a:r>
            <a:r>
              <a:rPr lang="en-US" i="1" dirty="0" smtClean="0"/>
              <a:t>this </a:t>
            </a:r>
            <a:r>
              <a:rPr lang="en-US" dirty="0" smtClean="0"/>
              <a:t>way: i.e. why the other possibilities are not realized.</a:t>
            </a:r>
          </a:p>
          <a:p>
            <a:r>
              <a:rPr lang="en-US" dirty="0" smtClean="0"/>
              <a:t>If it is contingent that Reality is just this way, the cause of its being so must lie “outside”.  </a:t>
            </a:r>
            <a:r>
              <a:rPr lang="en-US" i="1" dirty="0" smtClean="0"/>
              <a:t>But there is no outside</a:t>
            </a:r>
            <a:r>
              <a:rPr lang="en-US" dirty="0" smtClean="0"/>
              <a:t>. For the same reason, Reality can’t just happen to exist.  There has to be a reason, which can’t lie outside Reality. To suppose it could would be a contradiction.</a:t>
            </a:r>
          </a:p>
          <a:p>
            <a:r>
              <a:rPr lang="en-US" dirty="0" smtClean="0"/>
              <a:t>It follows that things could not have been other than as they are.  The actual world is the only possible world. Reality is </a:t>
            </a:r>
            <a:r>
              <a:rPr lang="en-US" i="1" dirty="0" err="1" smtClean="0"/>
              <a:t>causa</a:t>
            </a:r>
            <a:r>
              <a:rPr lang="en-US" i="1" dirty="0" smtClean="0"/>
              <a:t> sui</a:t>
            </a:r>
            <a:r>
              <a:rPr lang="en-US" dirty="0" smtClean="0"/>
              <a:t>, the only genuine substance: alternatively, God.</a:t>
            </a:r>
          </a:p>
          <a:p>
            <a:r>
              <a:rPr lang="en-US" dirty="0" smtClean="0"/>
              <a:t>The only alternative would be to separate God from his creation.  But this separation—this theological dualism—is no better that the metaphysical dualism of mind </a:t>
            </a:r>
            <a:r>
              <a:rPr lang="en-US" smtClean="0"/>
              <a:t>and body.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Against </a:t>
            </a:r>
            <a:r>
              <a:rPr lang="en-US" dirty="0" smtClean="0"/>
              <a:t>Anthropomorphism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As Spinoza explains in the Appendix, </a:t>
            </a:r>
            <a:r>
              <a:rPr lang="en-US" b="1" dirty="0" smtClean="0"/>
              <a:t>God is not a person</a:t>
            </a:r>
            <a:r>
              <a:rPr lang="en-US" dirty="0" smtClean="0"/>
              <a:t>.  God or Nature encompasses everything there is and could be. God therefore lacks nothing.  Lacking nothing, God cannot have desires.  It follows that God (or Nature) has no goals or purposes. The Universe isn’t going anywhere or trying to accomplish anything.</a:t>
            </a:r>
          </a:p>
          <a:p>
            <a:r>
              <a:rPr lang="en-US" dirty="0" smtClean="0"/>
              <a:t>Popular religious conceptions are rooted in the fallacies of anthropomorphism.  Human beings tend to think that the world is arranged for their benefit.  They tend to think that God is a person like themselves.  When things don’t go so well, they ask God (or the gods) for favors. But there are no miracles. Whatever must happen must happen. There is no Providence.  We are part of Nature, but Nature does not exist for our sake.</a:t>
            </a:r>
          </a:p>
          <a:p>
            <a:r>
              <a:rPr lang="en-US" dirty="0" smtClean="0"/>
              <a:t>It is appropriate to view the Universe with a a kind of awe or reverence--the intellectual love of God--acknowledging its immensity, diversity and inner rationality.  But it is a childish delusion to suppose that it loves you back.</a:t>
            </a:r>
          </a:p>
          <a:p>
            <a:r>
              <a:rPr lang="en-US" dirty="0" smtClean="0"/>
              <a:t>As Spinoza later explains, philosophy brings the end of “human bondage.”  BY understanding the world and our place in it, we can come coming to terms to live “from hope and fear set free.” (Spinoza ha strong affinities with the ancient tradition of Stoicism.)</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Legacy of Descartes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Descartes sets much of the agenda for early modern philosophy. Even philosophers who have other goals and motives are profoundly influenced by his ideas.  Four aspects of his multi-faceted legacy will be important for us.</a:t>
            </a:r>
          </a:p>
          <a:p>
            <a:r>
              <a:rPr lang="en-US" b="1" dirty="0" smtClean="0"/>
              <a:t>1. The Epistemological Turn</a:t>
            </a:r>
            <a:r>
              <a:rPr lang="en-US" dirty="0" smtClean="0"/>
              <a:t>. Descartes brings epistemological questions to center stage, but in a way that makes skepticism the focus of epistemology.  In particular, he discovers (or invents) the problem </a:t>
            </a:r>
            <a:r>
              <a:rPr lang="en-US" dirty="0"/>
              <a:t>of the external </a:t>
            </a:r>
            <a:r>
              <a:rPr lang="en-US" dirty="0" smtClean="0"/>
              <a:t>world. </a:t>
            </a:r>
            <a:r>
              <a:rPr lang="en-US" dirty="0"/>
              <a:t>I</a:t>
            </a:r>
            <a:r>
              <a:rPr lang="en-US" dirty="0" smtClean="0"/>
              <a:t>s </a:t>
            </a:r>
            <a:r>
              <a:rPr lang="en-US" dirty="0"/>
              <a:t>the problem more</a:t>
            </a:r>
            <a:r>
              <a:rPr lang="en-US" dirty="0" smtClean="0"/>
              <a:t> compelling than </a:t>
            </a:r>
            <a:r>
              <a:rPr lang="en-US" dirty="0" err="1"/>
              <a:t>Descartes’s</a:t>
            </a:r>
            <a:r>
              <a:rPr lang="en-US" dirty="0"/>
              <a:t> solution</a:t>
            </a:r>
            <a:r>
              <a:rPr lang="en-US" dirty="0" smtClean="0"/>
              <a:t>? </a:t>
            </a:r>
          </a:p>
          <a:p>
            <a:r>
              <a:rPr lang="en-US" b="1" dirty="0" smtClean="0"/>
              <a:t>2. Metaphysical Dualism</a:t>
            </a:r>
            <a:r>
              <a:rPr lang="en-US" dirty="0" smtClean="0"/>
              <a:t>. Descartes agrees that mind and body interact. But is </a:t>
            </a:r>
            <a:r>
              <a:rPr lang="en-US" dirty="0"/>
              <a:t>mind-body interaction truly intelligible?  If not, can Rationalists be dualists? </a:t>
            </a:r>
            <a:r>
              <a:rPr lang="en-US" dirty="0" smtClean="0"/>
              <a:t> </a:t>
            </a:r>
            <a:r>
              <a:rPr lang="en-US" dirty="0"/>
              <a:t>C</a:t>
            </a:r>
            <a:r>
              <a:rPr lang="en-US" dirty="0" smtClean="0"/>
              <a:t>an </a:t>
            </a:r>
            <a:r>
              <a:rPr lang="en-US" dirty="0"/>
              <a:t>a mechanical world leave room for free will (thus moral responsibility)</a:t>
            </a:r>
            <a:r>
              <a:rPr lang="en-US" dirty="0" smtClean="0"/>
              <a:t>?</a:t>
            </a:r>
          </a:p>
          <a:p>
            <a:r>
              <a:rPr lang="en-US" b="1" dirty="0" smtClean="0"/>
              <a:t>3. Idealism</a:t>
            </a:r>
            <a:r>
              <a:rPr lang="en-US" dirty="0" smtClean="0"/>
              <a:t>. Together</a:t>
            </a:r>
            <a:r>
              <a:rPr lang="en-US" dirty="0"/>
              <a:t>, these problems make Idealism (the thought that only Mind is ultimately </a:t>
            </a:r>
            <a:r>
              <a:rPr lang="en-US" dirty="0" smtClean="0"/>
              <a:t>real) </a:t>
            </a:r>
            <a:r>
              <a:rPr lang="en-US" dirty="0"/>
              <a:t>a central theme/problem of modern philosophy</a:t>
            </a:r>
            <a:r>
              <a:rPr lang="en-US" dirty="0" smtClean="0"/>
              <a:t>.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4. Theological Problems</a:t>
            </a:r>
            <a:r>
              <a:rPr lang="en-US" dirty="0"/>
              <a:t>. Descartes’s theology is obscure, but he paves the way for an abstract theism, or even Deism. There are lots of questions. (</a:t>
            </a:r>
            <a:r>
              <a:rPr lang="en-US" dirty="0" err="1"/>
              <a:t>i</a:t>
            </a:r>
            <a:r>
              <a:rPr lang="en-US" dirty="0"/>
              <a:t>) What becomes of providence? (ii) What becomes of Divine justice (especially if there is no-free will)? (iii) Can we understand God’s relation to his </a:t>
            </a:r>
            <a:r>
              <a:rPr lang="en-US" dirty="0" smtClean="0"/>
              <a:t>creation? </a:t>
            </a:r>
            <a:r>
              <a:rPr lang="en-US" dirty="0"/>
              <a:t>Does Descartes leave us with only a </a:t>
            </a:r>
            <a:r>
              <a:rPr lang="en-US" i="1" dirty="0"/>
              <a:t>Deus</a:t>
            </a:r>
            <a:r>
              <a:rPr lang="en-US" dirty="0"/>
              <a:t> </a:t>
            </a:r>
            <a:r>
              <a:rPr lang="en-US" i="1" dirty="0" err="1"/>
              <a:t>Absconditus</a:t>
            </a:r>
            <a:r>
              <a:rPr lang="en-US" dirty="0"/>
              <a:t> (a God who has left the scene)?</a:t>
            </a:r>
          </a:p>
          <a:p>
            <a:r>
              <a:rPr lang="en-US" b="1" dirty="0"/>
              <a:t> </a:t>
            </a:r>
            <a:r>
              <a:rPr lang="en-US" b="1" dirty="0" smtClean="0"/>
              <a:t>5. The Problem of Metaphysics.</a:t>
            </a:r>
            <a:r>
              <a:rPr lang="en-US" dirty="0" smtClean="0"/>
              <a:t> </a:t>
            </a:r>
            <a:r>
              <a:rPr lang="en-US" dirty="0"/>
              <a:t>Can pure Reason really do what Descartes (and other Rationalists) want it to do? Is the ultimate understanding sought by </a:t>
            </a:r>
            <a:r>
              <a:rPr lang="en-US" i="1" dirty="0"/>
              <a:t>a priori </a:t>
            </a:r>
            <a:r>
              <a:rPr lang="en-US" dirty="0"/>
              <a:t>metaphysics simply beyond us, or even an illusion?</a:t>
            </a:r>
          </a:p>
          <a:p>
            <a:r>
              <a:rPr lang="en-US" dirty="0"/>
              <a:t>Descartes’s Rationalist successors, Leibniz and Spinoza, are especially concerned with 2 and 4. (The other themes and problems will come up later.)</a:t>
            </a:r>
          </a:p>
          <a:p>
            <a:endParaRPr lang="en-US" dirty="0"/>
          </a:p>
        </p:txBody>
      </p:sp>
    </p:spTree>
    <p:extLst>
      <p:ext uri="{BB962C8B-B14F-4D97-AF65-F5344CB8AC3E}">
        <p14:creationId xmlns:p14="http://schemas.microsoft.com/office/powerpoint/2010/main" val="79747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i="1" dirty="0" smtClean="0"/>
              <a:t>Ethics</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Spinoza’s </a:t>
            </a:r>
            <a:r>
              <a:rPr lang="en-US" dirty="0" smtClean="0"/>
              <a:t>magnum opus is called </a:t>
            </a:r>
            <a:r>
              <a:rPr lang="en-US" i="1" dirty="0" smtClean="0"/>
              <a:t>Ethics Demonstrated in the Geometrical Manner. </a:t>
            </a:r>
            <a:r>
              <a:rPr lang="en-US" dirty="0" smtClean="0"/>
              <a:t>But i</a:t>
            </a:r>
            <a:r>
              <a:rPr lang="en-US" dirty="0" smtClean="0"/>
              <a:t>t </a:t>
            </a:r>
            <a:r>
              <a:rPr lang="en-US" dirty="0" smtClean="0"/>
              <a:t>begins by dealing with fundamental matters in metaphysics and </a:t>
            </a:r>
            <a:r>
              <a:rPr lang="en-US" dirty="0" smtClean="0"/>
              <a:t>epistemology.</a:t>
            </a:r>
          </a:p>
          <a:p>
            <a:r>
              <a:rPr lang="en-US" dirty="0" smtClean="0"/>
              <a:t>Spinoza </a:t>
            </a:r>
            <a:r>
              <a:rPr lang="en-US" dirty="0" smtClean="0"/>
              <a:t>belongs to a long tradition in philosophy, according to which one must understand how things really are in order to know how best to live. Philosophy is </a:t>
            </a:r>
            <a:r>
              <a:rPr lang="en-US" i="1" dirty="0" err="1" smtClean="0"/>
              <a:t>divinorum</a:t>
            </a:r>
            <a:r>
              <a:rPr lang="en-US" i="1" dirty="0" smtClean="0"/>
              <a:t> </a:t>
            </a:r>
            <a:r>
              <a:rPr lang="en-US" i="1" dirty="0" err="1" smtClean="0"/>
              <a:t>humanorumque</a:t>
            </a:r>
            <a:r>
              <a:rPr lang="en-US" i="1" dirty="0" smtClean="0"/>
              <a:t> </a:t>
            </a:r>
            <a:r>
              <a:rPr lang="en-US" i="1" dirty="0" err="1" smtClean="0"/>
              <a:t>scientia</a:t>
            </a:r>
            <a:r>
              <a:rPr lang="en-US" dirty="0" smtClean="0"/>
              <a:t>: knowledge of things Divine and </a:t>
            </a:r>
            <a:r>
              <a:rPr lang="en-US" dirty="0" smtClean="0"/>
              <a:t>human.</a:t>
            </a:r>
            <a:r>
              <a:rPr lang="en-US"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epistemology, Spinoza is strongly influenced by Descartes, elevating Reason over Sense and insisting on the need to achieve complete conceptual precision if we are to have a true understanding  of the World and our place in it</a:t>
            </a:r>
            <a:r>
              <a:rPr lang="en-US" dirty="0" smtClean="0"/>
              <a:t>.</a:t>
            </a:r>
          </a:p>
          <a:p>
            <a:r>
              <a:rPr lang="en-US" dirty="0" smtClean="0"/>
              <a:t>Spinoza’s </a:t>
            </a:r>
            <a:r>
              <a:rPr lang="en-US" dirty="0"/>
              <a:t>Rationalism is on display in the “geometrical” method followed in the </a:t>
            </a:r>
            <a:r>
              <a:rPr lang="en-US" i="1" dirty="0"/>
              <a:t>Ethics</a:t>
            </a:r>
            <a:r>
              <a:rPr lang="en-US" dirty="0"/>
              <a:t> itself.  His definitions are not presented as arbitrary verbal stipulations but as giving the essences of the things </a:t>
            </a:r>
            <a:r>
              <a:rPr lang="en-US" dirty="0" smtClean="0"/>
              <a:t>defined.</a:t>
            </a:r>
          </a:p>
          <a:p>
            <a:r>
              <a:rPr lang="en-US" dirty="0" smtClean="0"/>
              <a:t>Properly </a:t>
            </a:r>
            <a:r>
              <a:rPr lang="en-US" dirty="0"/>
              <a:t>understood, </a:t>
            </a:r>
            <a:r>
              <a:rPr lang="en-US" dirty="0" smtClean="0"/>
              <a:t>his </a:t>
            </a:r>
            <a:r>
              <a:rPr lang="en-US" dirty="0"/>
              <a:t>axioms </a:t>
            </a:r>
            <a:r>
              <a:rPr lang="en-US" dirty="0" smtClean="0"/>
              <a:t>should </a:t>
            </a:r>
            <a:r>
              <a:rPr lang="en-US" dirty="0"/>
              <a:t>have the objective self-evidence of Euclid’s postulates.  The propositions, or theorems, are meant to follow by strict logic from the definitions and axioms, again as in Euclid</a:t>
            </a:r>
            <a:r>
              <a:rPr lang="en-US" dirty="0" smtClean="0"/>
              <a:t>.</a:t>
            </a:r>
          </a:p>
          <a:p>
            <a:r>
              <a:rPr lang="en-US" dirty="0" smtClean="0"/>
              <a:t>But when </a:t>
            </a:r>
            <a:r>
              <a:rPr lang="en-US" dirty="0"/>
              <a:t>it comes to metaphysics Spinoza takes issue with Descartes on fundamental points. </a:t>
            </a:r>
            <a:r>
              <a:rPr lang="en-US" dirty="0" smtClean="0"/>
              <a:t> </a:t>
            </a:r>
            <a:endParaRPr lang="en-US" dirty="0"/>
          </a:p>
        </p:txBody>
      </p:sp>
    </p:spTree>
    <p:extLst>
      <p:ext uri="{BB962C8B-B14F-4D97-AF65-F5344CB8AC3E}">
        <p14:creationId xmlns:p14="http://schemas.microsoft.com/office/powerpoint/2010/main" val="385699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Descartes: Monism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Contrary </a:t>
            </a:r>
            <a:r>
              <a:rPr lang="en-US" dirty="0" smtClean="0"/>
              <a:t>to Descartes’s problematic metaphysical dualism, Spinoza argues for </a:t>
            </a:r>
            <a:r>
              <a:rPr lang="en-US" b="1" dirty="0" smtClean="0"/>
              <a:t>substance monism</a:t>
            </a:r>
            <a:r>
              <a:rPr lang="en-US" dirty="0" smtClean="0"/>
              <a:t>. There is (indeed can be) only one substance: the whole of Reality.  Spinoza calls this substance “God.” </a:t>
            </a:r>
          </a:p>
          <a:p>
            <a:r>
              <a:rPr lang="en-US" dirty="0" smtClean="0"/>
              <a:t>Whereas </a:t>
            </a:r>
            <a:r>
              <a:rPr lang="en-US" dirty="0" err="1" smtClean="0"/>
              <a:t>Descartes’s</a:t>
            </a:r>
            <a:r>
              <a:rPr lang="en-US" dirty="0" smtClean="0"/>
              <a:t> dualism, with its non-mechanical conception of mind, allows for human free will (only material things operate mechanically), Spinoza is a </a:t>
            </a:r>
            <a:r>
              <a:rPr lang="en-US" b="1" dirty="0" smtClean="0"/>
              <a:t>strict determinist</a:t>
            </a:r>
            <a:r>
              <a:rPr lang="en-US" dirty="0" smtClean="0"/>
              <a:t>.  Everything that happens </a:t>
            </a:r>
            <a:r>
              <a:rPr lang="en-US" dirty="0" smtClean="0"/>
              <a:t>does </a:t>
            </a:r>
            <a:r>
              <a:rPr lang="en-US" dirty="0" smtClean="0"/>
              <a:t>so </a:t>
            </a:r>
            <a:r>
              <a:rPr lang="en-US" dirty="0" smtClean="0"/>
              <a:t>necessarily.</a:t>
            </a:r>
          </a:p>
          <a:p>
            <a:r>
              <a:rPr lang="en-US" dirty="0" smtClean="0"/>
              <a:t>Nothing </a:t>
            </a:r>
            <a:r>
              <a:rPr lang="en-US" dirty="0" smtClean="0"/>
              <a:t>could have been or can be other than it was, is or will be.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Descartes: God</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Descartes </a:t>
            </a:r>
            <a:r>
              <a:rPr lang="en-US" dirty="0" smtClean="0"/>
              <a:t>conceives </a:t>
            </a:r>
            <a:r>
              <a:rPr lang="en-US" dirty="0"/>
              <a:t>God as a </a:t>
            </a:r>
            <a:r>
              <a:rPr lang="en-US" b="1" dirty="0"/>
              <a:t>transcendent</a:t>
            </a:r>
            <a:r>
              <a:rPr lang="en-US" dirty="0"/>
              <a:t> being who sustains the World from the “outside.</a:t>
            </a:r>
            <a:r>
              <a:rPr lang="en-US" dirty="0" smtClean="0"/>
              <a:t>” This is also a kind of dualism: a dualism of God and Nature.</a:t>
            </a:r>
          </a:p>
          <a:p>
            <a:r>
              <a:rPr lang="en-US" dirty="0"/>
              <a:t>F</a:t>
            </a:r>
            <a:r>
              <a:rPr lang="en-US" dirty="0" smtClean="0"/>
              <a:t>or </a:t>
            </a:r>
            <a:r>
              <a:rPr lang="en-US" dirty="0"/>
              <a:t>Spinoza, God is </a:t>
            </a:r>
            <a:r>
              <a:rPr lang="en-US" b="1" dirty="0"/>
              <a:t>immanent</a:t>
            </a:r>
            <a:r>
              <a:rPr lang="en-US" dirty="0"/>
              <a:t> in </a:t>
            </a:r>
            <a:r>
              <a:rPr lang="en-US" dirty="0" smtClean="0"/>
              <a:t>created </a:t>
            </a:r>
            <a:r>
              <a:rPr lang="en-US" dirty="0"/>
              <a:t>Nature. T</a:t>
            </a:r>
            <a:r>
              <a:rPr lang="en-US" dirty="0" smtClean="0"/>
              <a:t>he </a:t>
            </a:r>
            <a:r>
              <a:rPr lang="en-US" dirty="0"/>
              <a:t>one </a:t>
            </a:r>
            <a:r>
              <a:rPr lang="en-US" dirty="0" smtClean="0"/>
              <a:t>substance is </a:t>
            </a:r>
            <a:r>
              <a:rPr lang="en-US" i="1" dirty="0" smtClean="0"/>
              <a:t>Deus </a:t>
            </a:r>
            <a:r>
              <a:rPr lang="en-US" i="1" dirty="0" err="1"/>
              <a:t>sive</a:t>
            </a:r>
            <a:r>
              <a:rPr lang="en-US" i="1" dirty="0"/>
              <a:t> </a:t>
            </a:r>
            <a:r>
              <a:rPr lang="en-US" i="1" dirty="0" err="1"/>
              <a:t>Natura</a:t>
            </a:r>
            <a:r>
              <a:rPr lang="en-US" dirty="0"/>
              <a:t>: God or Nature</a:t>
            </a:r>
            <a:r>
              <a:rPr lang="en-US" dirty="0" smtClean="0"/>
              <a:t>.</a:t>
            </a:r>
          </a:p>
          <a:p>
            <a:r>
              <a:rPr lang="en-US" dirty="0" smtClean="0"/>
              <a:t>Spinoza’s God is not a person. God does not (logically, cannot) intervene in the world</a:t>
            </a:r>
            <a:endParaRPr lang="en-US" dirty="0"/>
          </a:p>
          <a:p>
            <a:r>
              <a:rPr lang="en-US" dirty="0"/>
              <a:t>Though Spinoza has been referred to </a:t>
            </a:r>
            <a:r>
              <a:rPr lang="en-US"/>
              <a:t>as </a:t>
            </a:r>
            <a:r>
              <a:rPr lang="en-US" smtClean="0"/>
              <a:t>a “</a:t>
            </a:r>
            <a:r>
              <a:rPr lang="en-US" dirty="0"/>
              <a:t>God intoxicated man,” in his own time and </a:t>
            </a:r>
            <a:r>
              <a:rPr lang="en-US" dirty="0" smtClean="0"/>
              <a:t>after </a:t>
            </a:r>
            <a:r>
              <a:rPr lang="en-US" dirty="0"/>
              <a:t>he was widely regarded as a dangerous </a:t>
            </a:r>
            <a:r>
              <a:rPr lang="en-US" dirty="0" smtClean="0"/>
              <a:t>atheist. (In </a:t>
            </a:r>
            <a:r>
              <a:rPr lang="en-US" dirty="0"/>
              <a:t>the seventeenth </a:t>
            </a:r>
            <a:r>
              <a:rPr lang="en-US" dirty="0" smtClean="0"/>
              <a:t>century, and </a:t>
            </a:r>
            <a:r>
              <a:rPr lang="en-US" dirty="0"/>
              <a:t>for long </a:t>
            </a:r>
            <a:r>
              <a:rPr lang="en-US" dirty="0" smtClean="0"/>
              <a:t>afterwards, </a:t>
            </a:r>
            <a:r>
              <a:rPr lang="en-US" dirty="0"/>
              <a:t>many believed that no society could survive without a religious </a:t>
            </a:r>
            <a:r>
              <a:rPr lang="en-US" dirty="0" smtClean="0"/>
              <a:t>foundation.</a:t>
            </a:r>
            <a:r>
              <a:rPr lang="en-US" dirty="0"/>
              <a:t>) </a:t>
            </a:r>
          </a:p>
          <a:p>
            <a:endParaRPr lang="en-US" dirty="0"/>
          </a:p>
        </p:txBody>
      </p:sp>
    </p:spTree>
    <p:extLst>
      <p:ext uri="{BB962C8B-B14F-4D97-AF65-F5344CB8AC3E}">
        <p14:creationId xmlns:p14="http://schemas.microsoft.com/office/powerpoint/2010/main" val="370481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Spinoza understands substance as ‘that which can be conceived through itself.’ </a:t>
            </a:r>
            <a:r>
              <a:rPr lang="en-US" dirty="0"/>
              <a:t>H</a:t>
            </a:r>
            <a:r>
              <a:rPr lang="en-US" dirty="0" smtClean="0"/>
              <a:t>e sees this conception as closely connected (perhaps identical with) another way of understanding substance: i.e. as that which is capable of independent existence.</a:t>
            </a:r>
          </a:p>
          <a:p>
            <a:r>
              <a:rPr lang="en-US" dirty="0" smtClean="0"/>
              <a:t>This way of thinking comes naturally to Rationalists who conceive of </a:t>
            </a:r>
            <a:r>
              <a:rPr lang="en-US" b="1" dirty="0" smtClean="0"/>
              <a:t>causal </a:t>
            </a:r>
            <a:r>
              <a:rPr lang="en-US" dirty="0" smtClean="0"/>
              <a:t>statements as possessing something very like </a:t>
            </a:r>
            <a:r>
              <a:rPr lang="en-US" b="1" dirty="0" smtClean="0"/>
              <a:t>logical </a:t>
            </a:r>
            <a:r>
              <a:rPr lang="en-US" dirty="0" smtClean="0"/>
              <a:t>necessity.</a:t>
            </a:r>
          </a:p>
          <a:p>
            <a:r>
              <a:rPr lang="en-US" dirty="0" smtClean="0"/>
              <a:t>A substance is conceived through its “attribute” (essence, nature): its characteristic way of existing.</a:t>
            </a:r>
          </a:p>
          <a:p>
            <a:r>
              <a:rPr lang="en-US" dirty="0" smtClean="0"/>
              <a:t>God is an infinite, necessary (because </a:t>
            </a:r>
            <a:r>
              <a:rPr lang="en-US" i="1" dirty="0" err="1" smtClean="0"/>
              <a:t>causa</a:t>
            </a:r>
            <a:r>
              <a:rPr lang="en-US" i="1" dirty="0" smtClean="0"/>
              <a:t> sui</a:t>
            </a:r>
            <a:r>
              <a:rPr lang="en-US" dirty="0" smtClean="0"/>
              <a:t>) and indivisible. These ideas are closely inter-connected.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Spinoza’s argument contains three crucial moves.</a:t>
            </a:r>
          </a:p>
          <a:p>
            <a:r>
              <a:rPr lang="en-US" dirty="0" smtClean="0"/>
              <a:t>The first lemma is reached at Proposition 5: there cannot be two substances with the same nature or attribute. If two substances shared an attribute, one could be the cause of the other. But then one of them wouldn’t be a substance.</a:t>
            </a:r>
          </a:p>
          <a:p>
            <a:r>
              <a:rPr lang="en-US" dirty="0" smtClean="0"/>
              <a:t>The Second is reached at Proposition 11: a substance with infinite attributes (God) necessarily exists. (This is a version of the Ontological Argument.)</a:t>
            </a:r>
          </a:p>
          <a:p>
            <a:r>
              <a:rPr lang="en-US" dirty="0" smtClean="0"/>
              <a:t>If there were some other substance, it would have some attribute.  But this attribute would have to be one that God did not possess, since distinct substances cannot share an attribute. Since God encompasses all attributes. This is impossible.</a:t>
            </a:r>
          </a:p>
          <a:p>
            <a:r>
              <a:rPr lang="en-US" dirty="0" smtClean="0"/>
              <a:t>It follows that no substance other than God can be conceived. </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639</TotalTime>
  <Words>1863</Words>
  <Application>Microsoft Macintosh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Spinoza 1</vt:lpstr>
      <vt:lpstr>The Legacy of Descartes</vt:lpstr>
      <vt:lpstr>…</vt:lpstr>
      <vt:lpstr>Why Ethics?</vt:lpstr>
      <vt:lpstr>Rationalism</vt:lpstr>
      <vt:lpstr>Against Descartes: Monism</vt:lpstr>
      <vt:lpstr>Against Descartes: God</vt:lpstr>
      <vt:lpstr>Substance</vt:lpstr>
      <vt:lpstr>God…</vt:lpstr>
      <vt:lpstr>…or Nature</vt:lpstr>
      <vt:lpstr>Immanent versus Transcendent</vt:lpstr>
      <vt:lpstr>Attributes</vt:lpstr>
      <vt:lpstr>Necessity</vt:lpstr>
      <vt:lpstr>Necessity (again)</vt:lpstr>
      <vt:lpstr>The Rationalist Roots of Spinoza’s Metaphysics</vt:lpstr>
      <vt:lpstr>Against Anthropomorphism</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Williams</dc:creator>
  <cp:lastModifiedBy>Michael Williams</cp:lastModifiedBy>
  <cp:revision>21</cp:revision>
  <dcterms:created xsi:type="dcterms:W3CDTF">2013-02-27T16:04:39Z</dcterms:created>
  <dcterms:modified xsi:type="dcterms:W3CDTF">2015-02-15T22:51:18Z</dcterms:modified>
</cp:coreProperties>
</file>