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5" r:id="rId3"/>
    <p:sldId id="258" r:id="rId4"/>
    <p:sldId id="259" r:id="rId5"/>
    <p:sldId id="260" r:id="rId6"/>
    <p:sldId id="263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  <p:sldId id="267" r:id="rId17"/>
    <p:sldId id="26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F893F0-B42F-42D8-8CDB-C17C1E6BACDE}">
  <a:tblStyle styleId="{62F893F0-B42F-42D8-8CDB-C17C1E6BAC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98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99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163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807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52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C89D743-C8CB-5ADE-774D-55EB636C9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>
            <a:extLst>
              <a:ext uri="{FF2B5EF4-FFF2-40B4-BE49-F238E27FC236}">
                <a16:creationId xmlns:a16="http://schemas.microsoft.com/office/drawing/2014/main" id="{DFB88268-8355-3368-5505-3D0F261A5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>
            <a:extLst>
              <a:ext uri="{FF2B5EF4-FFF2-40B4-BE49-F238E27FC236}">
                <a16:creationId xmlns:a16="http://schemas.microsoft.com/office/drawing/2014/main" id="{3FD5805A-C285-58CC-5BA0-DE3DC6F9C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40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05A660E-050F-4F46-8EE9-4E24B4D6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>
            <a:extLst>
              <a:ext uri="{FF2B5EF4-FFF2-40B4-BE49-F238E27FC236}">
                <a16:creationId xmlns:a16="http://schemas.microsoft.com/office/drawing/2014/main" id="{9100BA17-BE21-7AA7-24B4-8F3184B421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>
            <a:extLst>
              <a:ext uri="{FF2B5EF4-FFF2-40B4-BE49-F238E27FC236}">
                <a16:creationId xmlns:a16="http://schemas.microsoft.com/office/drawing/2014/main" id="{8D0A3011-696F-190B-D065-4E7C418ADD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57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D500B4-A833-84AF-D528-5F6F036E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>
            <a:extLst>
              <a:ext uri="{FF2B5EF4-FFF2-40B4-BE49-F238E27FC236}">
                <a16:creationId xmlns:a16="http://schemas.microsoft.com/office/drawing/2014/main" id="{7C059DE5-926E-F566-991C-ECF6C0548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>
            <a:extLst>
              <a:ext uri="{FF2B5EF4-FFF2-40B4-BE49-F238E27FC236}">
                <a16:creationId xmlns:a16="http://schemas.microsoft.com/office/drawing/2014/main" id="{FEE07508-4230-3E2B-BD8F-F77B42911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60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954E9D9-F890-30AF-2E3E-9D231C476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>
            <a:extLst>
              <a:ext uri="{FF2B5EF4-FFF2-40B4-BE49-F238E27FC236}">
                <a16:creationId xmlns:a16="http://schemas.microsoft.com/office/drawing/2014/main" id="{5ADB00A0-3CCF-FB09-EC4F-774B0E61D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>
            <a:extLst>
              <a:ext uri="{FF2B5EF4-FFF2-40B4-BE49-F238E27FC236}">
                <a16:creationId xmlns:a16="http://schemas.microsoft.com/office/drawing/2014/main" id="{FDB9F43E-095F-BCA7-9E8C-6036DDF61A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01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65487EB-25AC-A2F4-4B13-B33406644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>
            <a:extLst>
              <a:ext uri="{FF2B5EF4-FFF2-40B4-BE49-F238E27FC236}">
                <a16:creationId xmlns:a16="http://schemas.microsoft.com/office/drawing/2014/main" id="{E6E23143-F89F-4D61-D4DD-813B59D1A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>
            <a:extLst>
              <a:ext uri="{FF2B5EF4-FFF2-40B4-BE49-F238E27FC236}">
                <a16:creationId xmlns:a16="http://schemas.microsoft.com/office/drawing/2014/main" id="{5B88899D-16F7-D967-76DE-9CBD9DCCE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1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E432A4E-F6F8-CDED-15D2-A0E9F964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>
            <a:extLst>
              <a:ext uri="{FF2B5EF4-FFF2-40B4-BE49-F238E27FC236}">
                <a16:creationId xmlns:a16="http://schemas.microsoft.com/office/drawing/2014/main" id="{F7899761-1374-10BA-6144-F780FB0FC8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>
            <a:extLst>
              <a:ext uri="{FF2B5EF4-FFF2-40B4-BE49-F238E27FC236}">
                <a16:creationId xmlns:a16="http://schemas.microsoft.com/office/drawing/2014/main" id="{AB504A32-E213-4B13-1236-838F9E9EB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7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BB4D6E6-C509-CB3F-09EF-C506E8CD4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>
            <a:extLst>
              <a:ext uri="{FF2B5EF4-FFF2-40B4-BE49-F238E27FC236}">
                <a16:creationId xmlns:a16="http://schemas.microsoft.com/office/drawing/2014/main" id="{31385D62-7680-277F-6F6F-289EB11B7F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>
            <a:extLst>
              <a:ext uri="{FF2B5EF4-FFF2-40B4-BE49-F238E27FC236}">
                <a16:creationId xmlns:a16="http://schemas.microsoft.com/office/drawing/2014/main" id="{3005EA64-BF4E-9765-32FE-00B12ECF25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845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534190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534190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10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18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대금청구 생성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ZBRSD0050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ZBRSD0050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권민지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하정훈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142DFD-6168-7BE4-7C4E-1ED4DB59A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75" y="1372369"/>
            <a:ext cx="4671600" cy="1760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DB5F2E-7903-A47A-D98F-A24AF6124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200" y="3164301"/>
            <a:ext cx="4702800" cy="1889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76082-71F0-CE82-1BD2-EA37B5FFE155}"/>
              </a:ext>
            </a:extLst>
          </p:cNvPr>
          <p:cNvSpPr txBox="1"/>
          <p:nvPr/>
        </p:nvSpPr>
        <p:spPr>
          <a:xfrm>
            <a:off x="49619" y="1777475"/>
            <a:ext cx="4407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/>
              <a:t>대금청구 생성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검색 조건에 따라 배송 데이터를 조회할 수 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배송데이터를 선택하고 대금청구 생성버튼을 클릭한다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해당 배송데이터에 대해서 대금청구 데이터가 생성된다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/>
              <a:t>대금청구 헤더 테이블 </a:t>
            </a:r>
            <a:r>
              <a:rPr lang="en-US" altLang="ko-KR" sz="1000" dirty="0"/>
              <a:t>(ZTBSD1050)</a:t>
            </a:r>
          </a:p>
          <a:p>
            <a:r>
              <a:rPr lang="ko-KR" altLang="en-US" sz="1000" dirty="0"/>
              <a:t>대금청구 아이템 테이블 </a:t>
            </a:r>
            <a:r>
              <a:rPr lang="en-US" altLang="ko-KR" sz="1000" dirty="0"/>
              <a:t>(ZTBSD1051)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2074099862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판매오더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SAPMZBSD0050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ZBSD0050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작성일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2024.11.11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5" y="1741322"/>
            <a:ext cx="44070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생성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en-US" altLang="ko-KR" sz="1000" dirty="0"/>
              <a:t>BP</a:t>
            </a:r>
            <a:r>
              <a:rPr lang="ko-KR" altLang="en-US" sz="1000" dirty="0"/>
              <a:t>코드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납품처코드</a:t>
            </a:r>
            <a:r>
              <a:rPr lang="en-US" altLang="ko-KR" sz="1000" dirty="0"/>
              <a:t>, </a:t>
            </a:r>
            <a:r>
              <a:rPr lang="ko-KR" altLang="en-US" sz="1000" dirty="0"/>
              <a:t>납기일 입력 시 아웃풋 필드에 값 들어옴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하단 </a:t>
            </a:r>
            <a:r>
              <a:rPr lang="en-US" altLang="ko-KR" sz="1000" dirty="0" err="1"/>
              <a:t>alv</a:t>
            </a:r>
            <a:r>
              <a:rPr lang="ko-KR" altLang="en-US" sz="1000" dirty="0"/>
              <a:t>에는 완제품 아이템이 표시됨</a:t>
            </a:r>
            <a:r>
              <a:rPr lang="en-US" altLang="ko-KR" sz="1000" dirty="0"/>
              <a:t>. </a:t>
            </a:r>
            <a:r>
              <a:rPr lang="ko-KR" altLang="en-US" sz="1000" dirty="0"/>
              <a:t>수량 필드는 </a:t>
            </a:r>
            <a:r>
              <a:rPr lang="en-US" altLang="ko-KR" sz="1000" dirty="0"/>
              <a:t>editable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수량 값 </a:t>
            </a:r>
            <a:r>
              <a:rPr lang="ko-KR" altLang="en-US" sz="1000" dirty="0" err="1"/>
              <a:t>입력시</a:t>
            </a:r>
            <a:r>
              <a:rPr lang="ko-KR" altLang="en-US" sz="1000" dirty="0"/>
              <a:t> 메인 창고의 재고가용성과 </a:t>
            </a:r>
            <a:r>
              <a:rPr lang="ko-KR" altLang="en-US" sz="1000" dirty="0" err="1"/>
              <a:t>재고이동</a:t>
            </a:r>
            <a:r>
              <a:rPr lang="ko-KR" altLang="en-US" sz="1000" dirty="0"/>
              <a:t> 가능 여부를 따져서 </a:t>
            </a:r>
            <a:r>
              <a:rPr lang="ko-KR" altLang="en-US" sz="1000" dirty="0" err="1"/>
              <a:t>재고이동</a:t>
            </a:r>
            <a:r>
              <a:rPr lang="ko-KR" altLang="en-US" sz="1000" dirty="0"/>
              <a:t> 상태를 표시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재고이동</a:t>
            </a:r>
            <a:r>
              <a:rPr lang="ko-KR" altLang="en-US" sz="1000" dirty="0"/>
              <a:t> 상태가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재고이동</a:t>
            </a:r>
            <a:r>
              <a:rPr lang="ko-KR" altLang="en-US" sz="1000" dirty="0"/>
              <a:t> 가능</a:t>
            </a:r>
            <a:r>
              <a:rPr lang="en-US" altLang="ko-KR" sz="1000" dirty="0"/>
              <a:t>‘ </a:t>
            </a:r>
            <a:r>
              <a:rPr lang="ko-KR" altLang="en-US" sz="1000" dirty="0"/>
              <a:t>또는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재고이동</a:t>
            </a:r>
            <a:r>
              <a:rPr lang="ko-KR" altLang="en-US" sz="1000" dirty="0"/>
              <a:t> 불가능</a:t>
            </a:r>
            <a:r>
              <a:rPr lang="en-US" altLang="ko-KR" sz="1000" dirty="0"/>
              <a:t>＇</a:t>
            </a:r>
            <a:r>
              <a:rPr lang="ko-KR" altLang="en-US" sz="1000" dirty="0"/>
              <a:t>인 </a:t>
            </a:r>
            <a:r>
              <a:rPr lang="en-US" altLang="ko-KR" sz="1000" dirty="0"/>
              <a:t>row</a:t>
            </a:r>
            <a:r>
              <a:rPr lang="ko-KR" altLang="en-US" sz="1000" dirty="0"/>
              <a:t>가 하나만 있으면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생성 불가능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새로고침</a:t>
            </a:r>
            <a:r>
              <a:rPr lang="ko-KR" altLang="en-US" sz="1000" dirty="0"/>
              <a:t> 버튼 누르면 </a:t>
            </a:r>
            <a:r>
              <a:rPr lang="ko-KR" altLang="en-US" sz="1000" dirty="0" err="1"/>
              <a:t>재고현황</a:t>
            </a:r>
            <a:r>
              <a:rPr lang="ko-KR" altLang="en-US" sz="1000" dirty="0"/>
              <a:t> 테이블과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데이터를 사용해서 각 창고의 완제품 가용성을 다시 체크해서 </a:t>
            </a:r>
            <a:r>
              <a:rPr lang="ko-KR" altLang="en-US" sz="1000" dirty="0" err="1"/>
              <a:t>재고이동</a:t>
            </a:r>
            <a:r>
              <a:rPr lang="ko-KR" altLang="en-US" sz="1000" dirty="0"/>
              <a:t> 상태 업데이트 함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재고이동</a:t>
            </a:r>
            <a:r>
              <a:rPr lang="ko-KR" altLang="en-US" sz="1000" dirty="0"/>
              <a:t> 또는 아이템 취소 후 </a:t>
            </a:r>
            <a:r>
              <a:rPr lang="ko-KR" altLang="en-US" sz="1000" dirty="0" err="1"/>
              <a:t>재고이동</a:t>
            </a:r>
            <a:r>
              <a:rPr lang="ko-KR" altLang="en-US" sz="1000" dirty="0"/>
              <a:t> 상태가 모두 초록색이면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생성 가능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판매오더</a:t>
            </a:r>
            <a:r>
              <a:rPr lang="ko-KR" altLang="en-US" sz="1000" dirty="0"/>
              <a:t> 생성 버튼 누르면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헤더와 아이템 테이블이 업데이트 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header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(ZTBSD0030)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item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(ZTBSD0031)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50" y="1551193"/>
            <a:ext cx="3542688" cy="28128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49" y="4364002"/>
            <a:ext cx="2463952" cy="7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1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2586782643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출하오더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ZBRSD0040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ZBRSD0040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작성일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2024.11.20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5" y="1741322"/>
            <a:ext cx="4407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출하오더</a:t>
            </a:r>
            <a:r>
              <a:rPr lang="ko-KR" altLang="en-US" sz="1000" dirty="0"/>
              <a:t> 생성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검색 조건에 따라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데이터 조회 가능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 err="1"/>
              <a:t>alv</a:t>
            </a:r>
            <a:r>
              <a:rPr lang="ko-KR" altLang="en-US" sz="1000" dirty="0"/>
              <a:t>에서 데이터 선택 후 </a:t>
            </a:r>
            <a:r>
              <a:rPr lang="ko-KR" altLang="en-US" sz="1000" dirty="0" err="1"/>
              <a:t>출하오더</a:t>
            </a:r>
            <a:r>
              <a:rPr lang="ko-KR" altLang="en-US" sz="1000" dirty="0"/>
              <a:t> 생성 버튼 누르면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헤더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출하오더에</a:t>
            </a:r>
            <a:r>
              <a:rPr lang="ko-KR" altLang="en-US" sz="1000" dirty="0"/>
              <a:t> 데이터 업데이트 됨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하단 </a:t>
            </a:r>
            <a:r>
              <a:rPr lang="en-US" altLang="ko-KR" sz="1000" dirty="0" err="1"/>
              <a:t>alv</a:t>
            </a:r>
            <a:r>
              <a:rPr lang="ko-KR" altLang="en-US" sz="1000" dirty="0"/>
              <a:t>에도 데이터 나타남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판매오더</a:t>
            </a:r>
            <a:r>
              <a:rPr lang="ko-KR" altLang="en-US" sz="1000" dirty="0"/>
              <a:t> 번호 </a:t>
            </a:r>
            <a:r>
              <a:rPr lang="ko-KR" altLang="en-US" sz="1000" dirty="0" err="1"/>
              <a:t>핫스팟</a:t>
            </a:r>
            <a:r>
              <a:rPr lang="ko-KR" altLang="en-US" sz="1000" dirty="0"/>
              <a:t> 처리 </a:t>
            </a:r>
            <a:r>
              <a:rPr lang="en-US" altLang="ko-KR" sz="1000" dirty="0"/>
              <a:t>-&gt; </a:t>
            </a:r>
            <a:r>
              <a:rPr lang="ko-KR" altLang="en-US" sz="1000" dirty="0"/>
              <a:t>클릭 시 아이템 리스트 조회 가능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header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(ZTBSD0030)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item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(ZTBSD0031)</a:t>
            </a:r>
          </a:p>
          <a:p>
            <a:r>
              <a:rPr lang="ko-KR" altLang="en-US" sz="1000" dirty="0" err="1"/>
              <a:t>출하오더</a:t>
            </a:r>
            <a:r>
              <a:rPr lang="ko-KR" altLang="en-US" sz="1000" dirty="0"/>
              <a:t> 테이블</a:t>
            </a:r>
            <a:r>
              <a:rPr lang="en-US" altLang="ko-KR" sz="1000" dirty="0"/>
              <a:t>(ZTBSD0040)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9" y="1559454"/>
            <a:ext cx="4591767" cy="7563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249" y="2315790"/>
            <a:ext cx="4602867" cy="20506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906" y="4366437"/>
            <a:ext cx="2965861" cy="7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8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2199286632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 처리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ZBBSD0080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ZBBSD0080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작성일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2024.12.01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5" y="1741322"/>
            <a:ext cx="44070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/>
              <a:t>배송완료 처리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매일 오후 </a:t>
            </a:r>
            <a:r>
              <a:rPr lang="en-US" altLang="ko-KR" sz="1000" dirty="0"/>
              <a:t>12</a:t>
            </a:r>
            <a:r>
              <a:rPr lang="ko-KR" altLang="en-US" sz="1000" dirty="0"/>
              <a:t>시 </a:t>
            </a:r>
            <a:r>
              <a:rPr lang="en-US" altLang="ko-KR" sz="1000" dirty="0"/>
              <a:t>16</a:t>
            </a:r>
            <a:r>
              <a:rPr lang="ko-KR" altLang="en-US" sz="1000" dirty="0"/>
              <a:t>분에 배치 작업을 실행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배송 테이블 </a:t>
            </a:r>
            <a:r>
              <a:rPr lang="en-US" altLang="ko-KR" sz="1000" dirty="0"/>
              <a:t>loop </a:t>
            </a:r>
            <a:r>
              <a:rPr lang="ko-KR" altLang="en-US" sz="1000" dirty="0"/>
              <a:t>돌아서 </a:t>
            </a:r>
            <a:r>
              <a:rPr lang="en-US" altLang="ko-KR" sz="1000" dirty="0"/>
              <a:t>row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판매오더에</a:t>
            </a:r>
            <a:r>
              <a:rPr lang="ko-KR" altLang="en-US" sz="1000" dirty="0"/>
              <a:t> 있는 납기일이 </a:t>
            </a:r>
            <a:r>
              <a:rPr lang="ko-KR" altLang="en-US" sz="1000" dirty="0" err="1"/>
              <a:t>현재일과</a:t>
            </a:r>
            <a:r>
              <a:rPr lang="ko-KR" altLang="en-US" sz="1000" dirty="0"/>
              <a:t> 동일하면 배송 테이블과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header </a:t>
            </a:r>
            <a:r>
              <a:rPr lang="ko-KR" altLang="en-US" sz="1000" dirty="0"/>
              <a:t>테이블 업데이트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배송 테이블 </a:t>
            </a:r>
            <a:r>
              <a:rPr lang="en-US" altLang="ko-KR" sz="1000" dirty="0"/>
              <a:t>-&gt; </a:t>
            </a:r>
            <a:r>
              <a:rPr lang="ko-KR" altLang="en-US" sz="1000" dirty="0"/>
              <a:t>배송완료일에 </a:t>
            </a:r>
            <a:r>
              <a:rPr lang="en-US" altLang="ko-KR" sz="1000" dirty="0" err="1"/>
              <a:t>sy</a:t>
            </a:r>
            <a:r>
              <a:rPr lang="en-US" altLang="ko-KR" sz="1000" dirty="0"/>
              <a:t>-datum </a:t>
            </a:r>
            <a:r>
              <a:rPr lang="ko-KR" altLang="en-US" sz="1000" dirty="0"/>
              <a:t>값 들어옴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판매오더</a:t>
            </a:r>
            <a:r>
              <a:rPr lang="ko-KR" altLang="en-US" sz="1000" dirty="0"/>
              <a:t> 테이블 </a:t>
            </a:r>
            <a:r>
              <a:rPr lang="en-US" altLang="ko-KR" sz="1000" dirty="0"/>
              <a:t>-&gt; </a:t>
            </a:r>
            <a:r>
              <a:rPr lang="ko-KR" altLang="en-US" sz="1000" dirty="0" err="1"/>
              <a:t>상태값이</a:t>
            </a:r>
            <a:r>
              <a:rPr lang="ko-KR" altLang="en-US" sz="1000" dirty="0"/>
              <a:t> 배송완료</a:t>
            </a:r>
            <a:r>
              <a:rPr lang="en-US" altLang="ko-KR" sz="1000" dirty="0"/>
              <a:t>(5)</a:t>
            </a:r>
            <a:r>
              <a:rPr lang="ko-KR" altLang="en-US" sz="1000" dirty="0"/>
              <a:t>로</a:t>
            </a:r>
            <a:r>
              <a:rPr lang="en-US" altLang="ko-KR" sz="1000" dirty="0"/>
              <a:t> </a:t>
            </a:r>
            <a:r>
              <a:rPr lang="ko-KR" altLang="en-US" sz="1000" dirty="0"/>
              <a:t>업데이트 됨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배송비에</a:t>
            </a:r>
            <a:r>
              <a:rPr lang="ko-KR" altLang="en-US" sz="1000" dirty="0"/>
              <a:t> 대한 전표 데이터도 전표 헤더와 아이템 테이블에 업데이트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/>
              <a:t>배송 테이블 </a:t>
            </a:r>
            <a:r>
              <a:rPr lang="en-US" altLang="ko-KR" sz="1000" dirty="0"/>
              <a:t>(ZTBSD0060)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header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(ZTBSD0030)</a:t>
            </a:r>
          </a:p>
          <a:p>
            <a:r>
              <a:rPr lang="ko-KR" altLang="en-US" sz="1000" dirty="0"/>
              <a:t>전표 </a:t>
            </a:r>
            <a:r>
              <a:rPr lang="en-US" altLang="ko-KR" sz="1000" dirty="0"/>
              <a:t>header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(ZTBFI0030)</a:t>
            </a:r>
          </a:p>
          <a:p>
            <a:r>
              <a:rPr lang="ko-KR" altLang="en-US" sz="1000" dirty="0"/>
              <a:t>전표 </a:t>
            </a:r>
            <a:r>
              <a:rPr lang="en-US" altLang="ko-KR" sz="1000" dirty="0"/>
              <a:t>item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(ZTBFI0031)</a:t>
            </a:r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9" y="1555643"/>
            <a:ext cx="4436423" cy="9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8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3812970851"/>
              </p:ext>
            </p:extLst>
          </p:nvPr>
        </p:nvGraphicFramePr>
        <p:xfrm>
          <a:off x="-75" y="-25"/>
          <a:ext cx="9144025" cy="14934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납품처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고객사 및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납품처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조회 프로그램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작성일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2024.12.01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Fiori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5" y="1741322"/>
            <a:ext cx="44070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고객사</a:t>
            </a:r>
            <a:r>
              <a:rPr lang="ko-KR" altLang="en-US" sz="1000" dirty="0"/>
              <a:t> 및 </a:t>
            </a:r>
            <a:r>
              <a:rPr lang="ko-KR" altLang="en-US" sz="1000" dirty="0" err="1"/>
              <a:t>납품처</a:t>
            </a:r>
            <a:r>
              <a:rPr lang="ko-KR" altLang="en-US" sz="1000" dirty="0"/>
              <a:t> 조회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고객사</a:t>
            </a:r>
            <a:r>
              <a:rPr lang="ko-KR" altLang="en-US" sz="1000" dirty="0"/>
              <a:t> 리스트 </a:t>
            </a:r>
            <a:r>
              <a:rPr lang="en-US" altLang="ko-KR" sz="1000" dirty="0"/>
              <a:t>+ </a:t>
            </a:r>
            <a:r>
              <a:rPr lang="ko-KR" altLang="en-US" sz="1000" dirty="0" err="1"/>
              <a:t>납품처</a:t>
            </a:r>
            <a:r>
              <a:rPr lang="ko-KR" altLang="en-US" sz="1000" dirty="0"/>
              <a:t> 리스트 조회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고객사</a:t>
            </a:r>
            <a:r>
              <a:rPr lang="ko-KR" altLang="en-US" sz="1000" dirty="0"/>
              <a:t> 데이터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하단에 </a:t>
            </a:r>
            <a:r>
              <a:rPr lang="ko-KR" altLang="en-US" sz="1000" dirty="0" err="1"/>
              <a:t>납품처</a:t>
            </a:r>
            <a:r>
              <a:rPr lang="ko-KR" altLang="en-US" sz="1000" dirty="0"/>
              <a:t> 데이터 표시됨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en-US" altLang="ko-KR" sz="1000" dirty="0"/>
              <a:t>BP header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(ZTBSD1050)</a:t>
            </a:r>
          </a:p>
          <a:p>
            <a:r>
              <a:rPr lang="en-US" altLang="ko-KR" sz="1000" dirty="0"/>
              <a:t>BP item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(ZTBSD1051)</a:t>
            </a:r>
          </a:p>
          <a:p>
            <a:r>
              <a:rPr lang="ko-KR" altLang="en-US" sz="1000" dirty="0" err="1"/>
              <a:t>납품처</a:t>
            </a:r>
            <a:r>
              <a:rPr lang="ko-KR" altLang="en-US" sz="1000" dirty="0"/>
              <a:t> 테이블</a:t>
            </a:r>
            <a:r>
              <a:rPr lang="en-US" altLang="ko-KR" sz="1000" dirty="0"/>
              <a:t>(ZTBSD1060)</a:t>
            </a:r>
          </a:p>
          <a:p>
            <a:r>
              <a:rPr lang="ko-KR" altLang="en-US" sz="1000" dirty="0" err="1"/>
              <a:t>납품처</a:t>
            </a:r>
            <a:r>
              <a:rPr lang="ko-KR" altLang="en-US" sz="1000" dirty="0"/>
              <a:t> </a:t>
            </a:r>
            <a:r>
              <a:rPr lang="en-US" altLang="ko-KR" sz="1000" dirty="0"/>
              <a:t>text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(ZTBSD1061)</a:t>
            </a:r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000" y="1592821"/>
            <a:ext cx="4702875" cy="180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41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출고 실행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출고 실행 프로그램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2024.12.03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Fiori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5" y="1741322"/>
            <a:ext cx="4407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/>
              <a:t>출고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검색 조건에 따라 </a:t>
            </a:r>
            <a:r>
              <a:rPr lang="ko-KR" altLang="en-US" sz="1000" dirty="0" err="1"/>
              <a:t>미출고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출하오더</a:t>
            </a:r>
            <a:r>
              <a:rPr lang="ko-KR" altLang="en-US" sz="1000" dirty="0"/>
              <a:t> 프로그램 조회 가능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출하오더</a:t>
            </a:r>
            <a:r>
              <a:rPr lang="ko-KR" altLang="en-US" sz="1000" dirty="0"/>
              <a:t> 선택 후 출고 버튼 누르면 </a:t>
            </a:r>
            <a:r>
              <a:rPr lang="ko-KR" altLang="en-US" sz="1000" dirty="0" err="1"/>
              <a:t>출하오더</a:t>
            </a:r>
            <a:r>
              <a:rPr lang="ko-KR" altLang="en-US" sz="1000" dirty="0"/>
              <a:t> 테이블 </a:t>
            </a:r>
            <a:r>
              <a:rPr lang="en-US" altLang="ko-KR" sz="1000" dirty="0"/>
              <a:t>+ </a:t>
            </a:r>
            <a:r>
              <a:rPr lang="ko-KR" altLang="en-US" sz="1000" dirty="0" err="1"/>
              <a:t>판매오더</a:t>
            </a:r>
            <a:r>
              <a:rPr lang="ko-KR" altLang="en-US" sz="1000" dirty="0"/>
              <a:t> 테이블의 상태 필드 업데이트 됨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출고 관련 </a:t>
            </a:r>
            <a:r>
              <a:rPr lang="ko-KR" altLang="en-US" sz="1000" dirty="0" err="1"/>
              <a:t>전표생성</a:t>
            </a:r>
            <a:r>
              <a:rPr lang="ko-KR" altLang="en-US" sz="1000" dirty="0"/>
              <a:t> 발생함 </a:t>
            </a:r>
            <a:r>
              <a:rPr lang="en-US" altLang="ko-KR" sz="1000" dirty="0"/>
              <a:t>-&gt; </a:t>
            </a:r>
            <a:r>
              <a:rPr lang="ko-KR" altLang="en-US" sz="1000" dirty="0"/>
              <a:t>전표 테이블 업데이트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/>
              <a:t>전표 </a:t>
            </a:r>
            <a:r>
              <a:rPr lang="en-US" altLang="ko-KR" sz="1000" dirty="0"/>
              <a:t>header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(ZTBFI0030)</a:t>
            </a:r>
          </a:p>
          <a:p>
            <a:r>
              <a:rPr lang="ko-KR" altLang="en-US" sz="1000" dirty="0"/>
              <a:t>전표 </a:t>
            </a:r>
            <a:r>
              <a:rPr lang="en-US" altLang="ko-KR" sz="1000" dirty="0"/>
              <a:t>item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(ZTBFI0031)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header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(ZTBSD0030)</a:t>
            </a:r>
          </a:p>
          <a:p>
            <a:r>
              <a:rPr lang="ko-KR" altLang="en-US" sz="1000" dirty="0" err="1"/>
              <a:t>출하오더</a:t>
            </a:r>
            <a:r>
              <a:rPr lang="ko-KR" altLang="en-US" sz="1000" dirty="0"/>
              <a:t> 테이블</a:t>
            </a:r>
            <a:r>
              <a:rPr lang="en-US" altLang="ko-KR" sz="1000" dirty="0"/>
              <a:t>(ZTBSD0040)</a:t>
            </a:r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42" y="1574439"/>
            <a:ext cx="4647058" cy="1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898D2EB-9EB1-45A8-04F2-F46F4A36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>
            <a:extLst>
              <a:ext uri="{FF2B5EF4-FFF2-40B4-BE49-F238E27FC236}">
                <a16:creationId xmlns:a16="http://schemas.microsoft.com/office/drawing/2014/main" id="{930C9179-51C9-FF25-3C82-922A0594FB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449152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판매운영계획 상신</a:t>
                      </a:r>
                      <a:endParaRPr lang="ko-KR" alt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판매운영계획 상신 프로그램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FIORI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>
            <a:extLst>
              <a:ext uri="{FF2B5EF4-FFF2-40B4-BE49-F238E27FC236}">
                <a16:creationId xmlns:a16="http://schemas.microsoft.com/office/drawing/2014/main" id="{A51955FF-BA9F-5743-5B4D-6C9B3AAF7635}"/>
              </a:ext>
            </a:extLst>
          </p:cNvPr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C1FC2DD4-B6F6-1518-E1A7-7901DE553997}"/>
              </a:ext>
            </a:extLst>
          </p:cNvPr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35D875D5-CACD-DCEC-DFD5-BF3270992566}"/>
              </a:ext>
            </a:extLst>
          </p:cNvPr>
          <p:cNvSpPr txBox="1"/>
          <p:nvPr/>
        </p:nvSpPr>
        <p:spPr>
          <a:xfrm>
            <a:off x="6962675" y="1581260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74AA9-EC62-24BC-4DE9-01DDEF7B6E3C}"/>
              </a:ext>
            </a:extLst>
          </p:cNvPr>
          <p:cNvSpPr txBox="1"/>
          <p:nvPr/>
        </p:nvSpPr>
        <p:spPr>
          <a:xfrm>
            <a:off x="49619" y="1657157"/>
            <a:ext cx="44070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판매운영계획 상신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/>
              <a:t>판매운영계획문서 리스트가 뜨며 행을 더블클릭하면 아래에 </a:t>
            </a:r>
            <a:r>
              <a:rPr lang="en-US" altLang="ko-KR" sz="1000"/>
              <a:t>Item </a:t>
            </a:r>
            <a:r>
              <a:rPr lang="ko-KR" altLang="en-US" sz="1000"/>
              <a:t>리스트가 뜬다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판매계획 연도</a:t>
            </a:r>
            <a:r>
              <a:rPr lang="en-US" altLang="ko-KR" sz="1000"/>
              <a:t>(</a:t>
            </a:r>
            <a:r>
              <a:rPr lang="ko-KR" altLang="en-US" sz="1000"/>
              <a:t>리스트박스</a:t>
            </a:r>
            <a:r>
              <a:rPr lang="en-US" altLang="ko-KR" sz="1000"/>
              <a:t>)</a:t>
            </a:r>
            <a:r>
              <a:rPr lang="ko-KR" altLang="en-US" sz="1000"/>
              <a:t>와 판매계획번호</a:t>
            </a:r>
            <a:r>
              <a:rPr lang="en-US" altLang="ko-KR" sz="1000"/>
              <a:t>(</a:t>
            </a:r>
            <a:r>
              <a:rPr lang="ko-KR" altLang="en-US" sz="1000"/>
              <a:t>서치헬프</a:t>
            </a:r>
            <a:r>
              <a:rPr lang="en-US" altLang="ko-KR" sz="1000"/>
              <a:t>)</a:t>
            </a:r>
            <a:r>
              <a:rPr lang="ko-KR" altLang="en-US" sz="1000"/>
              <a:t>를 선택하면 필터링 되어 데이터가 나온다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승인 버튼을 누르면 상신상태 아이콘이 변한다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반려 버튼을 누르면 반려 사유를 적을 수 있는 팝업창이 뜨고 확인 버튼을 누르면 진행상태가 취소되며 반려사유 아이콘이 활성화된다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중단 버튼을 누르면 진행상태가 중단으로 바뀐다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반려사유 버튼을 누르면 반려사유가 적힌 팝업창이 뜬다</a:t>
            </a:r>
            <a:endParaRPr lang="en-US" altLang="ko-KR" sz="1000"/>
          </a:p>
          <a:p>
            <a:pPr marL="342900" indent="-342900">
              <a:buAutoNum type="arabicPeriod"/>
            </a:pPr>
            <a:endParaRPr lang="en-US" altLang="ko-KR" sz="1000"/>
          </a:p>
          <a:p>
            <a:r>
              <a:rPr lang="en-US" altLang="ko-KR" sz="1000">
                <a:solidFill>
                  <a:srgbClr val="FF0000"/>
                </a:solidFill>
              </a:rPr>
              <a:t>2</a:t>
            </a:r>
            <a:r>
              <a:rPr lang="en-US" altLang="ko-KR" sz="1000" dirty="0">
                <a:solidFill>
                  <a:srgbClr val="FF0000"/>
                </a:solidFill>
              </a:rPr>
              <a:t>. Tables</a:t>
            </a:r>
          </a:p>
          <a:p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판매운영계획</a:t>
            </a:r>
            <a:r>
              <a:rPr lang="en-US" altLang="ko-KR" sz="10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r>
              <a:rPr lang="en-US" altLang="ko-KR" sz="1000"/>
              <a:t> </a:t>
            </a:r>
            <a:r>
              <a:rPr lang="ko-KR" altLang="en-US" sz="1000"/>
              <a:t>테이블 </a:t>
            </a:r>
            <a:r>
              <a:rPr lang="en-US" altLang="ko-KR" sz="1000"/>
              <a:t>(ZTBSD0010)</a:t>
            </a:r>
          </a:p>
          <a:p>
            <a:r>
              <a:rPr lang="ko-KR" altLang="en-US" sz="1000"/>
              <a:t>판매운영계획</a:t>
            </a:r>
            <a:r>
              <a:rPr lang="en-US" altLang="ko-KR" sz="1000"/>
              <a:t>Item</a:t>
            </a:r>
            <a:r>
              <a:rPr lang="ko-KR" altLang="en-US" sz="1000"/>
              <a:t>테이블 </a:t>
            </a:r>
            <a:r>
              <a:rPr lang="en-US" altLang="ko-KR" sz="1000"/>
              <a:t>(ZTBSD0011)</a:t>
            </a:r>
            <a:endParaRPr lang="en-US" altLang="ko-KR" sz="10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F26A3B2-066D-9ACA-D5EF-18AB40D4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688" y="1565188"/>
            <a:ext cx="2559053" cy="163067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41A5301-D250-4DA6-0AC4-198E19033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37" y="3195865"/>
            <a:ext cx="2786158" cy="6125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8EEB2E3-4317-9CFC-3128-0E7315E78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37" y="3830818"/>
            <a:ext cx="2786158" cy="6083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F420E6C-13A9-501D-6CA2-EC627FB2B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37" y="4473105"/>
            <a:ext cx="2786158" cy="6033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0EC3DC1-4A3D-95A5-A445-A19140967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821" y="1601279"/>
            <a:ext cx="1282414" cy="70596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A0B2508-69AD-3E88-C652-5E7DF8AC80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7821" y="2331850"/>
            <a:ext cx="1282414" cy="5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6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A60AF14-CCD1-316D-F6F5-91C0B492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>
            <a:extLst>
              <a:ext uri="{FF2B5EF4-FFF2-40B4-BE49-F238E27FC236}">
                <a16:creationId xmlns:a16="http://schemas.microsoft.com/office/drawing/2014/main" id="{5C6600D8-EDCB-612E-8751-FE9F76E03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287927"/>
              </p:ext>
            </p:extLst>
          </p:nvPr>
        </p:nvGraphicFramePr>
        <p:xfrm>
          <a:off x="-75" y="-25"/>
          <a:ext cx="9144025" cy="14934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판매계획 대비 실적 비교 조회</a:t>
                      </a:r>
                      <a:endParaRPr lang="ko-KR" alt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판매계획 대비 실적 비교 조회 프로그램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FIORI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>
            <a:extLst>
              <a:ext uri="{FF2B5EF4-FFF2-40B4-BE49-F238E27FC236}">
                <a16:creationId xmlns:a16="http://schemas.microsoft.com/office/drawing/2014/main" id="{F8B517A0-1B0D-9BB6-169C-CBEAD8839547}"/>
              </a:ext>
            </a:extLst>
          </p:cNvPr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6AF35DE6-274B-BF84-07E4-3BE53C52601B}"/>
              </a:ext>
            </a:extLst>
          </p:cNvPr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141BD-4EA7-E770-3DA8-F7ECF71E8E76}"/>
              </a:ext>
            </a:extLst>
          </p:cNvPr>
          <p:cNvSpPr txBox="1"/>
          <p:nvPr/>
        </p:nvSpPr>
        <p:spPr>
          <a:xfrm>
            <a:off x="49619" y="1657157"/>
            <a:ext cx="4407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판매계획 대비 실적 비교 조회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/>
              <a:t>월별 판매운영계획 제품 수량과 월별 판매오더 제품 수량 값을 가지고와서 그래프로 보여준다 </a:t>
            </a:r>
            <a:endParaRPr lang="en-US" altLang="ko-KR" sz="1000"/>
          </a:p>
          <a:p>
            <a:pPr marL="342900" indent="-342900">
              <a:buAutoNum type="arabicPeriod"/>
            </a:pPr>
            <a:endParaRPr lang="en-US" altLang="ko-KR" sz="1000"/>
          </a:p>
          <a:p>
            <a:r>
              <a:rPr lang="en-US" altLang="ko-KR" sz="1000">
                <a:solidFill>
                  <a:srgbClr val="FF0000"/>
                </a:solidFill>
              </a:rPr>
              <a:t>2</a:t>
            </a:r>
            <a:r>
              <a:rPr lang="en-US" altLang="ko-KR" sz="1000" dirty="0">
                <a:solidFill>
                  <a:srgbClr val="FF0000"/>
                </a:solidFill>
              </a:rPr>
              <a:t>. Tables</a:t>
            </a:r>
          </a:p>
          <a:p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판매운영계획</a:t>
            </a:r>
            <a:r>
              <a:rPr lang="en-US" altLang="ko-KR" sz="10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r>
              <a:rPr lang="en-US" altLang="ko-KR" sz="1000"/>
              <a:t> </a:t>
            </a:r>
            <a:r>
              <a:rPr lang="ko-KR" altLang="en-US" sz="1000"/>
              <a:t>테이블 </a:t>
            </a:r>
            <a:r>
              <a:rPr lang="en-US" altLang="ko-KR" sz="1000"/>
              <a:t>(ZTBSD0010)</a:t>
            </a:r>
          </a:p>
          <a:p>
            <a:r>
              <a:rPr lang="ko-KR" altLang="en-US" sz="1000"/>
              <a:t>판매운영계획</a:t>
            </a:r>
            <a:r>
              <a:rPr lang="en-US" altLang="ko-KR" sz="1000"/>
              <a:t>Item</a:t>
            </a:r>
            <a:r>
              <a:rPr lang="ko-KR" altLang="en-US" sz="1000"/>
              <a:t>테이블 </a:t>
            </a:r>
            <a:r>
              <a:rPr lang="en-US" altLang="ko-KR" sz="1000"/>
              <a:t>(ZTBSD0011)</a:t>
            </a:r>
          </a:p>
          <a:p>
            <a:r>
              <a:rPr lang="ko-KR" altLang="en-US" sz="1000"/>
              <a:t>판매오더 헤더 테이블 </a:t>
            </a:r>
            <a:r>
              <a:rPr lang="en-US" altLang="ko-KR" sz="1000"/>
              <a:t>(ZTBSD0030)</a:t>
            </a:r>
          </a:p>
          <a:p>
            <a:r>
              <a:rPr lang="ko-KR" altLang="en-US" sz="1000"/>
              <a:t>판매오더 아이템 테이블 </a:t>
            </a:r>
            <a:r>
              <a:rPr lang="en-US" altLang="ko-KR" sz="1000"/>
              <a:t>(ZTBSD003</a:t>
            </a:r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32B237-8F54-47B9-0901-440F2932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428" y="1635250"/>
            <a:ext cx="4588094" cy="24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C573BAA-6B3E-0FD1-642D-D008F644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>
            <a:extLst>
              <a:ext uri="{FF2B5EF4-FFF2-40B4-BE49-F238E27FC236}">
                <a16:creationId xmlns:a16="http://schemas.microsoft.com/office/drawing/2014/main" id="{1FA8D82D-2CFD-12CC-4B28-66D9EFAFEBA7}"/>
              </a:ext>
            </a:extLst>
          </p:cNvPr>
          <p:cNvGraphicFramePr/>
          <p:nvPr/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판매실적 분석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판매실적 </a:t>
                      </a: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 프로그램</a:t>
                      </a:r>
                      <a:endParaRPr lang="ko-KR" alt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권민지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하정훈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FIORI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>
            <a:extLst>
              <a:ext uri="{FF2B5EF4-FFF2-40B4-BE49-F238E27FC236}">
                <a16:creationId xmlns:a16="http://schemas.microsoft.com/office/drawing/2014/main" id="{7CCF6E17-BAF5-D924-7362-73795DC4D6A5}"/>
              </a:ext>
            </a:extLst>
          </p:cNvPr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2265810-EAD7-6B51-D3DE-F08CC75287E3}"/>
              </a:ext>
            </a:extLst>
          </p:cNvPr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C44400D7-3ED0-3999-F43F-A04A3A5C14F0}"/>
              </a:ext>
            </a:extLst>
          </p:cNvPr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1397E-9CC9-62DD-E446-24EAA19FC8ED}"/>
              </a:ext>
            </a:extLst>
          </p:cNvPr>
          <p:cNvSpPr txBox="1"/>
          <p:nvPr/>
        </p:nvSpPr>
        <p:spPr>
          <a:xfrm>
            <a:off x="49619" y="1777475"/>
            <a:ext cx="44070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</a:t>
            </a:r>
            <a:r>
              <a:rPr lang="ko-KR" altLang="en-US" sz="1000" dirty="0"/>
              <a:t> 판매실적 분석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각 필터 조회조건에 해당하는 자재별 판매금액을 차트로 조회 가능</a:t>
            </a:r>
            <a:br>
              <a:rPr lang="en-US" altLang="ko-KR" sz="1000" dirty="0"/>
            </a:br>
            <a:r>
              <a:rPr lang="ko-KR" altLang="en-US" sz="1000" dirty="0"/>
              <a:t>및 </a:t>
            </a:r>
            <a:r>
              <a:rPr lang="ko-KR" altLang="en-US" sz="1000" dirty="0" err="1"/>
              <a:t>구매오더</a:t>
            </a:r>
            <a:r>
              <a:rPr lang="ko-KR" altLang="en-US" sz="1000" dirty="0"/>
              <a:t> 아이템 데이터 조회 가능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헤더 테이블 </a:t>
            </a:r>
            <a:r>
              <a:rPr lang="en-US" altLang="ko-KR" sz="1000" dirty="0"/>
              <a:t>(ZTBSD0030)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아이템 테이블 </a:t>
            </a:r>
            <a:r>
              <a:rPr lang="en-US" altLang="ko-KR" sz="1000" dirty="0"/>
              <a:t>(ZTBSD0031)</a:t>
            </a:r>
          </a:p>
          <a:p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A9A10-8E0D-F74F-D919-76230638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84" y="1351500"/>
            <a:ext cx="4705316" cy="3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0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2235813190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BP MASTER 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SAPMZBSD1050</a:t>
                      </a: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ZSAPMZBSD1050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D8AA8-EC2E-F972-BE1B-785F0975B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22" y="1664075"/>
            <a:ext cx="4637706" cy="2319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B73468-4DBC-0B25-9537-DE850000441A}"/>
              </a:ext>
            </a:extLst>
          </p:cNvPr>
          <p:cNvSpPr txBox="1"/>
          <p:nvPr/>
        </p:nvSpPr>
        <p:spPr>
          <a:xfrm>
            <a:off x="49619" y="1777475"/>
            <a:ext cx="4407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>
                <a:latin typeface="Malgun Gothic"/>
                <a:ea typeface="Malgun Gothic"/>
                <a:cs typeface="Malgun Gothic"/>
                <a:sym typeface="Malgun Gothic"/>
              </a:rPr>
              <a:t>BP</a:t>
            </a:r>
            <a:r>
              <a:rPr lang="ko-KR" altLang="en-US" sz="1000"/>
              <a:t> </a:t>
            </a:r>
            <a:r>
              <a:rPr lang="en-US" altLang="ko-KR" sz="1000" dirty="0"/>
              <a:t>MASTER </a:t>
            </a:r>
            <a:r>
              <a:rPr lang="ko-KR" altLang="en-US" sz="1000" dirty="0"/>
              <a:t>관리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/>
              <a:t>조회 조건에 따른 </a:t>
            </a:r>
            <a:r>
              <a:rPr lang="en-US" altLang="ko-KR" sz="1000"/>
              <a:t>BP </a:t>
            </a:r>
            <a:r>
              <a:rPr lang="ko-KR" altLang="en-US" sz="1000"/>
              <a:t>마스터 데이터가 모두 표시된다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사용자가 입력한 신규 데이터가 </a:t>
            </a:r>
            <a:r>
              <a:rPr lang="en-US" altLang="ko-KR" sz="1000"/>
              <a:t>BP Master</a:t>
            </a:r>
            <a:r>
              <a:rPr lang="ko-KR" altLang="en-US" sz="1000"/>
              <a:t>에 생성된다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사용자가 삭제한 데이터가 </a:t>
            </a:r>
            <a:r>
              <a:rPr lang="en-US" altLang="ko-KR" sz="1000"/>
              <a:t>DB </a:t>
            </a:r>
            <a:r>
              <a:rPr lang="ko-KR" altLang="en-US" sz="1000"/>
              <a:t>테이블의 삭제플래그 </a:t>
            </a:r>
            <a:r>
              <a:rPr lang="en-US" altLang="ko-KR" sz="1000"/>
              <a:t>'X' </a:t>
            </a:r>
            <a:r>
              <a:rPr lang="ko-KR" altLang="en-US" sz="1000"/>
              <a:t>값으로 처리되어 업데이트된다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사용자가 삭제되지 않은 데이터를 수정할 수 있다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초기화 버튼 클릭시 조회조건 및 </a:t>
            </a:r>
            <a:r>
              <a:rPr lang="en-US" altLang="ko-KR" sz="1000"/>
              <a:t>ALV </a:t>
            </a:r>
            <a:r>
              <a:rPr lang="ko-KR" altLang="en-US" sz="1000"/>
              <a:t>초기화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생성</a:t>
            </a:r>
            <a:r>
              <a:rPr lang="en-US" altLang="ko-KR" sz="1000"/>
              <a:t>/</a:t>
            </a:r>
            <a:r>
              <a:rPr lang="ko-KR" altLang="en-US" sz="1000"/>
              <a:t>수정</a:t>
            </a:r>
            <a:r>
              <a:rPr lang="en-US" altLang="ko-KR" sz="1000"/>
              <a:t>/</a:t>
            </a:r>
            <a:r>
              <a:rPr lang="ko-KR" altLang="en-US" sz="1000"/>
              <a:t>삭제할 때 </a:t>
            </a:r>
            <a:r>
              <a:rPr lang="en-US" altLang="ko-KR" sz="1000"/>
              <a:t>DB </a:t>
            </a:r>
            <a:r>
              <a:rPr lang="ko-KR" altLang="en-US" sz="1000"/>
              <a:t>테이블의 타임스탬프 필드에 값이 들어온다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en-US" altLang="ko-KR" sz="1000">
                <a:latin typeface="Malgun Gothic"/>
                <a:ea typeface="Malgun Gothic"/>
                <a:cs typeface="Malgun Gothic"/>
                <a:sym typeface="Malgun Gothic"/>
              </a:rPr>
              <a:t>BP</a:t>
            </a:r>
            <a:r>
              <a:rPr lang="ko-KR" altLang="en-US" sz="1000"/>
              <a:t> </a:t>
            </a:r>
            <a:r>
              <a:rPr lang="en-US" altLang="ko-KR" sz="1000"/>
              <a:t>MASTER </a:t>
            </a:r>
            <a:r>
              <a:rPr lang="ko-KR" altLang="en-US" sz="1000"/>
              <a:t>테이블 </a:t>
            </a:r>
            <a:r>
              <a:rPr lang="en-US" altLang="ko-KR" sz="1000"/>
              <a:t>(ZTBSD1050)</a:t>
            </a:r>
          </a:p>
          <a:p>
            <a:r>
              <a:rPr lang="en-US" altLang="ko-KR" sz="1000"/>
              <a:t>BP text table </a:t>
            </a:r>
            <a:r>
              <a:rPr lang="ko-KR" altLang="en-US" sz="1000"/>
              <a:t>테이블 </a:t>
            </a:r>
            <a:r>
              <a:rPr lang="en-US" altLang="ko-KR" sz="1000"/>
              <a:t>(ZTBSD1051)</a:t>
            </a:r>
            <a:endParaRPr lang="en-US" altLang="ko-KR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EBB33D5-F568-7D1D-6406-90D94EC8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>
            <a:extLst>
              <a:ext uri="{FF2B5EF4-FFF2-40B4-BE49-F238E27FC236}">
                <a16:creationId xmlns:a16="http://schemas.microsoft.com/office/drawing/2014/main" id="{C55408AC-5278-D90C-AE51-788A83055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472914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납품처 엑셀 업로드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SAPMZBSD0010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ZBBSD0010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>
            <a:extLst>
              <a:ext uri="{FF2B5EF4-FFF2-40B4-BE49-F238E27FC236}">
                <a16:creationId xmlns:a16="http://schemas.microsoft.com/office/drawing/2014/main" id="{40D4C188-3D9A-B270-CB40-21AFCA32DADE}"/>
              </a:ext>
            </a:extLst>
          </p:cNvPr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DB3258B1-54CC-D0AF-5378-971EBE3A88D9}"/>
              </a:ext>
            </a:extLst>
          </p:cNvPr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43F2E844-3793-7808-0B04-A13F787ABE11}"/>
              </a:ext>
            </a:extLst>
          </p:cNvPr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166F6-531D-5054-0110-9C1457D317D0}"/>
              </a:ext>
            </a:extLst>
          </p:cNvPr>
          <p:cNvSpPr txBox="1"/>
          <p:nvPr/>
        </p:nvSpPr>
        <p:spPr>
          <a:xfrm>
            <a:off x="49619" y="1777475"/>
            <a:ext cx="44070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/>
              <a:t>: </a:t>
            </a:r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납품처</a:t>
            </a:r>
            <a:r>
              <a:rPr lang="ko-KR" altLang="en-US" sz="1000"/>
              <a:t> </a:t>
            </a:r>
            <a:r>
              <a:rPr lang="en-US" altLang="ko-KR" sz="1000" dirty="0"/>
              <a:t>MASTER </a:t>
            </a:r>
            <a:r>
              <a:rPr lang="ko-KR" altLang="en-US" sz="1000" dirty="0"/>
              <a:t>업로드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엑셀양식을 다운로드 할 수 있다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엑셀에 데이터 입력 후 파일 경로에서 해당 엑셀을 불러온다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엑셀 데이터가 </a:t>
            </a:r>
            <a:r>
              <a:rPr lang="en-US" altLang="ko-KR" sz="1000" dirty="0"/>
              <a:t>ALV</a:t>
            </a:r>
            <a:r>
              <a:rPr lang="ko-KR" altLang="en-US" sz="1000" dirty="0"/>
              <a:t>로 출력된다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저장 버튼 클릭 시 해당 데이터들이 테이블에 반영된다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납품처</a:t>
            </a:r>
            <a:r>
              <a:rPr lang="ko-KR" altLang="en-US" sz="1000"/>
              <a:t> </a:t>
            </a:r>
            <a:r>
              <a:rPr lang="ko-KR" altLang="en-US" sz="1000" dirty="0"/>
              <a:t>마스터 </a:t>
            </a:r>
            <a:r>
              <a:rPr lang="ko-KR" altLang="en-US" sz="1000"/>
              <a:t>테이블 </a:t>
            </a:r>
            <a:r>
              <a:rPr lang="en-US" altLang="ko-KR" sz="1000"/>
              <a:t>(ZTBSD1060)</a:t>
            </a:r>
            <a:endParaRPr lang="en-US" altLang="ko-KR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A272E8-E249-C253-2A0F-E15F69C1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37" y="1664075"/>
            <a:ext cx="4405227" cy="22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3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86562E0-3CCF-BE70-EE60-087810824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>
            <a:extLst>
              <a:ext uri="{FF2B5EF4-FFF2-40B4-BE49-F238E27FC236}">
                <a16:creationId xmlns:a16="http://schemas.microsoft.com/office/drawing/2014/main" id="{C8AB0F7C-1C40-FF57-A955-26DE8A273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419612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판매운영계획 생성 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SAPMZBSD0040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ZSAPMZBSD0040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>
            <a:extLst>
              <a:ext uri="{FF2B5EF4-FFF2-40B4-BE49-F238E27FC236}">
                <a16:creationId xmlns:a16="http://schemas.microsoft.com/office/drawing/2014/main" id="{F0869A3A-9775-F498-9AF8-0C2048553146}"/>
              </a:ext>
            </a:extLst>
          </p:cNvPr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DD7A8969-0B85-64D0-68EE-37B31F5E49FB}"/>
              </a:ext>
            </a:extLst>
          </p:cNvPr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E448A2BE-9C14-9113-DA0C-D508A31B1497}"/>
              </a:ext>
            </a:extLst>
          </p:cNvPr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5E943-144B-71CD-64B9-6826A4E4FF16}"/>
              </a:ext>
            </a:extLst>
          </p:cNvPr>
          <p:cNvSpPr txBox="1"/>
          <p:nvPr/>
        </p:nvSpPr>
        <p:spPr>
          <a:xfrm>
            <a:off x="49619" y="1777475"/>
            <a:ext cx="4407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판매운영계획 생성 </a:t>
            </a:r>
            <a:r>
              <a:rPr lang="ko-KR" altLang="en-US" sz="1000"/>
              <a:t>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/>
              <a:t>생성 </a:t>
            </a:r>
            <a:r>
              <a:rPr lang="en-US" altLang="ko-KR" sz="1000"/>
              <a:t>: </a:t>
            </a:r>
            <a:r>
              <a:rPr lang="ko-KR" altLang="en-US" sz="1000"/>
              <a:t>국가코드 입력 후</a:t>
            </a:r>
            <a:r>
              <a:rPr lang="en-US" altLang="ko-KR" sz="1000"/>
              <a:t>, </a:t>
            </a:r>
            <a:r>
              <a:rPr lang="ko-KR" altLang="en-US" sz="1000"/>
              <a:t>계획 세우기 버튼을 누르면 두</a:t>
            </a:r>
            <a:r>
              <a:rPr lang="en-US" altLang="ko-KR" sz="1000"/>
              <a:t>ALV </a:t>
            </a:r>
            <a:r>
              <a:rPr lang="ko-KR" altLang="en-US" sz="1000"/>
              <a:t>가 표시되고</a:t>
            </a:r>
            <a:r>
              <a:rPr lang="en-US" altLang="ko-KR" sz="1000"/>
              <a:t>, </a:t>
            </a:r>
            <a:r>
              <a:rPr lang="ko-KR" altLang="en-US" sz="1000"/>
              <a:t>수량 필드에 </a:t>
            </a:r>
            <a:r>
              <a:rPr lang="en-US" altLang="ko-KR" sz="1000"/>
              <a:t>(</a:t>
            </a:r>
            <a:r>
              <a:rPr lang="ko-KR" altLang="en-US" sz="1000"/>
              <a:t>전년도 수량 * </a:t>
            </a:r>
            <a:r>
              <a:rPr lang="en-US" altLang="ko-KR" sz="1000"/>
              <a:t>1.01)</a:t>
            </a:r>
            <a:r>
              <a:rPr lang="ko-KR" altLang="en-US" sz="1000"/>
              <a:t>을 더한 값이 채워진다</a:t>
            </a:r>
            <a:r>
              <a:rPr lang="en-US" altLang="ko-KR" sz="1000"/>
              <a:t>. </a:t>
            </a:r>
            <a:r>
              <a:rPr lang="ko-KR" altLang="en-US" sz="1000"/>
              <a:t>또한 수량은 처음 설정된 수량이하로 조정 가능하다</a:t>
            </a:r>
            <a:r>
              <a:rPr lang="en-US" altLang="ko-KR" sz="1000"/>
              <a:t>. </a:t>
            </a:r>
            <a:r>
              <a:rPr lang="ko-KR" altLang="en-US" sz="1000"/>
              <a:t>판매운영계획 생성 버튼을 누르면 생성 컨펌 창이 뜬다</a:t>
            </a:r>
            <a:r>
              <a:rPr lang="en-US" altLang="ko-KR" sz="1000"/>
              <a:t>. YES </a:t>
            </a:r>
            <a:r>
              <a:rPr lang="ko-KR" altLang="en-US" sz="1000"/>
              <a:t>버튼을 누르면 성공 메시지가 출력된다</a:t>
            </a:r>
            <a:endParaRPr lang="en-US" altLang="ko-KR" sz="1000"/>
          </a:p>
          <a:p>
            <a:pPr marL="342900" indent="-342900">
              <a:buAutoNum type="arabicPeriod"/>
            </a:pPr>
            <a:r>
              <a:rPr lang="ko-KR" altLang="en-US" sz="1000"/>
              <a:t>조회 </a:t>
            </a:r>
            <a:r>
              <a:rPr lang="en-US" altLang="ko-KR" sz="1000"/>
              <a:t>: </a:t>
            </a:r>
            <a:r>
              <a:rPr lang="ko-KR" altLang="en-US" sz="1000"/>
              <a:t>판매운영계획 조회 탭에서 판매계획연도를 선택한 후</a:t>
            </a:r>
            <a:r>
              <a:rPr lang="en-US" altLang="ko-KR" sz="1000"/>
              <a:t>, </a:t>
            </a:r>
            <a:r>
              <a:rPr lang="ko-KR" altLang="en-US" sz="1000"/>
              <a:t>조회 버튼을 누르면 판매운영계획 </a:t>
            </a:r>
            <a:r>
              <a:rPr lang="en-US" altLang="ko-KR" sz="1000"/>
              <a:t>ALV</a:t>
            </a:r>
            <a:r>
              <a:rPr lang="ko-KR" altLang="en-US" sz="1000"/>
              <a:t>에 데이터가 표시된다</a:t>
            </a:r>
            <a:r>
              <a:rPr lang="en-US" altLang="ko-KR" sz="1000"/>
              <a:t>.</a:t>
            </a:r>
            <a:r>
              <a:rPr lang="ko-KR" altLang="en-US" sz="1000"/>
              <a:t>더블클릭시 </a:t>
            </a:r>
            <a:r>
              <a:rPr lang="en-US" altLang="ko-KR" sz="1000"/>
              <a:t>Item</a:t>
            </a:r>
            <a:r>
              <a:rPr lang="ko-KR" altLang="en-US" sz="1000"/>
              <a:t>이 제품별 판매계획 </a:t>
            </a:r>
            <a:r>
              <a:rPr lang="en-US" altLang="ko-KR" sz="1000"/>
              <a:t>ALV</a:t>
            </a:r>
            <a:r>
              <a:rPr lang="ko-KR" altLang="en-US" sz="1000"/>
              <a:t>에 표시된다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/>
              <a:t>계획문서 최종승인 </a:t>
            </a:r>
            <a:r>
              <a:rPr lang="en-US" altLang="ko-KR" sz="1000"/>
              <a:t>: </a:t>
            </a:r>
            <a:r>
              <a:rPr lang="ko-KR" altLang="en-US" sz="1000"/>
              <a:t>체크버튼 클릭 후 최종승인 버튼을 누르면 확인 팝업창이 뜨고</a:t>
            </a:r>
            <a:r>
              <a:rPr lang="en-US" altLang="ko-KR" sz="1000"/>
              <a:t>, </a:t>
            </a:r>
            <a:r>
              <a:rPr lang="ko-KR" altLang="en-US" sz="1000"/>
              <a:t>승인여부가 표시되며 체크박스는 비활성화 된다</a:t>
            </a:r>
            <a:r>
              <a:rPr lang="en-US" altLang="ko-KR" sz="1000"/>
              <a:t>.</a:t>
            </a: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판매운영계획</a:t>
            </a:r>
            <a:r>
              <a:rPr lang="en-US" altLang="ko-KR" sz="10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r>
              <a:rPr lang="en-US" altLang="ko-KR" sz="1000"/>
              <a:t> </a:t>
            </a:r>
            <a:r>
              <a:rPr lang="ko-KR" altLang="en-US" sz="1000"/>
              <a:t>테이블 </a:t>
            </a:r>
            <a:r>
              <a:rPr lang="en-US" altLang="ko-KR" sz="1000"/>
              <a:t>(ZTBSD0010)</a:t>
            </a:r>
          </a:p>
          <a:p>
            <a:r>
              <a:rPr lang="ko-KR" altLang="en-US" sz="1000"/>
              <a:t>판매운영계획</a:t>
            </a:r>
            <a:r>
              <a:rPr lang="en-US" altLang="ko-KR" sz="1000"/>
              <a:t>Item</a:t>
            </a:r>
            <a:r>
              <a:rPr lang="ko-KR" altLang="en-US" sz="1000"/>
              <a:t>테이블 </a:t>
            </a:r>
            <a:r>
              <a:rPr lang="en-US" altLang="ko-KR" sz="1000"/>
              <a:t>(ZTBSD0011)</a:t>
            </a:r>
            <a:endParaRPr lang="en-US" altLang="ko-KR" sz="1000" dirty="0"/>
          </a:p>
        </p:txBody>
      </p:sp>
      <p:pic>
        <p:nvPicPr>
          <p:cNvPr id="3" name="그림 2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D76286E-1CAA-CB6A-4FF1-59B60D6B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46" y="1538503"/>
            <a:ext cx="3209144" cy="35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8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9657434-9FB8-122C-DD07-099CC8A4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>
            <a:extLst>
              <a:ext uri="{FF2B5EF4-FFF2-40B4-BE49-F238E27FC236}">
                <a16:creationId xmlns:a16="http://schemas.microsoft.com/office/drawing/2014/main" id="{E2E69113-EE5B-A9DC-498C-469763B4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976265"/>
              </p:ext>
            </p:extLst>
          </p:nvPr>
        </p:nvGraphicFramePr>
        <p:xfrm>
          <a:off x="-75" y="-25"/>
          <a:ext cx="9144025" cy="14934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완제품 판매가</a:t>
                      </a: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MASTER </a:t>
                      </a: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lang="ko-KR" alt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ZBRSD0060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ZBRSD0060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>
            <a:extLst>
              <a:ext uri="{FF2B5EF4-FFF2-40B4-BE49-F238E27FC236}">
                <a16:creationId xmlns:a16="http://schemas.microsoft.com/office/drawing/2014/main" id="{575B987D-DED5-471F-4285-DC5A8BAFE77F}"/>
              </a:ext>
            </a:extLst>
          </p:cNvPr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AD821B72-6C0C-39FF-0152-80E2433F8D9F}"/>
              </a:ext>
            </a:extLst>
          </p:cNvPr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CF34367C-0DF3-B0F0-420D-11D5352E8DC0}"/>
              </a:ext>
            </a:extLst>
          </p:cNvPr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B15EC-2CA7-8D35-7BF5-85BBD9DB32C6}"/>
              </a:ext>
            </a:extLst>
          </p:cNvPr>
          <p:cNvSpPr txBox="1"/>
          <p:nvPr/>
        </p:nvSpPr>
        <p:spPr>
          <a:xfrm>
            <a:off x="49619" y="1777475"/>
            <a:ext cx="4407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완제품 판매가 관리 </a:t>
            </a:r>
            <a:r>
              <a:rPr lang="ko-KR" altLang="en-US" sz="1000"/>
              <a:t>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/>
              <a:t>조회 조건에 따른 완제품 판매가 데이터가 모두 표시된다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사용자가 입력한 신규 데이터가 생성된다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사용자가 삭제한 데이터가 </a:t>
            </a:r>
            <a:r>
              <a:rPr lang="en-US" altLang="ko-KR" sz="1000"/>
              <a:t>DB </a:t>
            </a:r>
            <a:r>
              <a:rPr lang="ko-KR" altLang="en-US" sz="1000"/>
              <a:t>테이블의 삭제플래그 </a:t>
            </a:r>
            <a:r>
              <a:rPr lang="en-US" altLang="ko-KR" sz="1000"/>
              <a:t>'X' </a:t>
            </a:r>
            <a:r>
              <a:rPr lang="ko-KR" altLang="en-US" sz="1000"/>
              <a:t>값으로 처리되어 업데이트된다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사용자가 삭제되지 않은 데이터를 수정할 수 있다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초기화 버튼 클릭시 조회조건 및 </a:t>
            </a:r>
            <a:r>
              <a:rPr lang="en-US" altLang="ko-KR" sz="1000"/>
              <a:t>ALV </a:t>
            </a:r>
            <a:r>
              <a:rPr lang="ko-KR" altLang="en-US" sz="1000"/>
              <a:t>초기화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생성</a:t>
            </a:r>
            <a:r>
              <a:rPr lang="en-US" altLang="ko-KR" sz="1000"/>
              <a:t>/</a:t>
            </a:r>
            <a:r>
              <a:rPr lang="ko-KR" altLang="en-US" sz="1000"/>
              <a:t>수정</a:t>
            </a:r>
            <a:r>
              <a:rPr lang="en-US" altLang="ko-KR" sz="1000"/>
              <a:t>/</a:t>
            </a:r>
            <a:r>
              <a:rPr lang="ko-KR" altLang="en-US" sz="1000"/>
              <a:t>삭제할 때 </a:t>
            </a:r>
            <a:r>
              <a:rPr lang="en-US" altLang="ko-KR" sz="1000"/>
              <a:t>DB </a:t>
            </a:r>
            <a:r>
              <a:rPr lang="ko-KR" altLang="en-US" sz="1000"/>
              <a:t>테이블의 타임스탬프 필드에 값이 들어온다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완제품판매가 </a:t>
            </a:r>
            <a:r>
              <a:rPr lang="en-US" altLang="ko-KR" sz="1000">
                <a:latin typeface="Malgun Gothic"/>
                <a:ea typeface="Malgun Gothic"/>
                <a:cs typeface="Malgun Gothic"/>
                <a:sym typeface="Malgun Gothic"/>
              </a:rPr>
              <a:t>Master </a:t>
            </a:r>
            <a:r>
              <a:rPr lang="ko-KR" altLang="en-US" sz="1000"/>
              <a:t>테이블 </a:t>
            </a:r>
            <a:r>
              <a:rPr lang="en-US" altLang="ko-KR" sz="1000"/>
              <a:t>(ZTBSD0080)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0D1572-89D0-3AC3-4DD9-1B24C77D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83" y="1635250"/>
            <a:ext cx="4657617" cy="245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8A2D5EF-1C11-FA91-D549-6E769F369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>
            <a:extLst>
              <a:ext uri="{FF2B5EF4-FFF2-40B4-BE49-F238E27FC236}">
                <a16:creationId xmlns:a16="http://schemas.microsoft.com/office/drawing/2014/main" id="{012FEBD0-7204-6EA6-24E8-655BC7EB8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4493545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6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생성 프로그램</a:t>
                      </a:r>
                      <a:endParaRPr lang="ko-KR" alt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ZBRSD0070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ZBRSD0070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2024.12.04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2024.12.03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>
            <a:extLst>
              <a:ext uri="{FF2B5EF4-FFF2-40B4-BE49-F238E27FC236}">
                <a16:creationId xmlns:a16="http://schemas.microsoft.com/office/drawing/2014/main" id="{D13AFCAD-E1B0-44C2-E1EC-9ACFE9D1F991}"/>
              </a:ext>
            </a:extLst>
          </p:cNvPr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CF00C8C8-AC53-5234-0469-6CD778D194FE}"/>
              </a:ext>
            </a:extLst>
          </p:cNvPr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55D7BD5A-6AE5-8E33-6365-70D906ACE391}"/>
              </a:ext>
            </a:extLst>
          </p:cNvPr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CE429-F466-F495-21DD-31B3FDCF6205}"/>
              </a:ext>
            </a:extLst>
          </p:cNvPr>
          <p:cNvSpPr txBox="1"/>
          <p:nvPr/>
        </p:nvSpPr>
        <p:spPr>
          <a:xfrm>
            <a:off x="49619" y="1657157"/>
            <a:ext cx="44070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ko-KR" altLang="en-US" sz="1000">
                <a:latin typeface="Malgun Gothic"/>
                <a:ea typeface="Malgun Gothic"/>
                <a:cs typeface="Malgun Gothic"/>
                <a:sym typeface="Malgun Gothic"/>
              </a:rPr>
              <a:t>배송 생성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/>
              <a:t>검색 조건 </a:t>
            </a:r>
            <a:r>
              <a:rPr lang="en-US" altLang="ko-KR" sz="1000"/>
              <a:t>: </a:t>
            </a:r>
            <a:r>
              <a:rPr lang="ko-KR" altLang="en-US" sz="1000"/>
              <a:t>출하오더 번호 및 출하오더 생성일로 조건걸어 검색 할 수 있다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조회 </a:t>
            </a:r>
            <a:r>
              <a:rPr lang="en-US" altLang="ko-KR" sz="1000"/>
              <a:t>: </a:t>
            </a:r>
            <a:r>
              <a:rPr lang="ko-KR" altLang="en-US" sz="1000"/>
              <a:t>송장 리스트와 배송 리스트가 </a:t>
            </a:r>
            <a:r>
              <a:rPr lang="en-US" altLang="ko-KR" sz="1000"/>
              <a:t>ALV</a:t>
            </a:r>
            <a:r>
              <a:rPr lang="ko-KR" altLang="en-US" sz="1000"/>
              <a:t>에 표시된다</a:t>
            </a:r>
          </a:p>
          <a:p>
            <a:pPr marL="342900" indent="-342900">
              <a:buAutoNum type="arabicPeriod"/>
            </a:pPr>
            <a:r>
              <a:rPr lang="ko-KR" altLang="en-US" sz="1000"/>
              <a:t>배송시작 </a:t>
            </a:r>
            <a:r>
              <a:rPr lang="en-US" altLang="ko-KR" sz="1000"/>
              <a:t>: </a:t>
            </a:r>
            <a:r>
              <a:rPr lang="ko-KR" altLang="en-US" sz="1000"/>
              <a:t>출고가 완료된 문서만 체크박스가 활성화 되며 배송시작을 원하는 문서일 경우 체크박스를 클릭한다</a:t>
            </a:r>
            <a:r>
              <a:rPr lang="en-US" altLang="ko-KR" sz="1000"/>
              <a:t>.</a:t>
            </a:r>
            <a:r>
              <a:rPr lang="ko-KR" altLang="en-US" sz="1000"/>
              <a:t>배송시작실행 버튼을 누르면 상태값이 </a:t>
            </a:r>
            <a:r>
              <a:rPr lang="en-US" altLang="ko-KR" sz="1000"/>
              <a:t>'</a:t>
            </a:r>
            <a:r>
              <a:rPr lang="ko-KR" altLang="en-US" sz="1000"/>
              <a:t>배송시작</a:t>
            </a:r>
            <a:r>
              <a:rPr lang="en-US" altLang="ko-KR" sz="1000"/>
              <a:t>'</a:t>
            </a:r>
            <a:r>
              <a:rPr lang="ko-KR" altLang="en-US" sz="1000"/>
              <a:t>으로 업데이트 된다</a:t>
            </a:r>
            <a:r>
              <a:rPr lang="en-US" altLang="ko-KR" sz="100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/>
              <a:t>배송</a:t>
            </a:r>
            <a:r>
              <a:rPr lang="ko-KR" altLang="en-US" sz="1000"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1000"/>
              <a:t>테이블 </a:t>
            </a:r>
            <a:r>
              <a:rPr lang="en-US" altLang="ko-KR" sz="1000"/>
              <a:t>(ZTBSD0060)</a:t>
            </a:r>
          </a:p>
        </p:txBody>
      </p:sp>
      <p:pic>
        <p:nvPicPr>
          <p:cNvPr id="6" name="그림 5" descr="텍스트, 소프트웨어, 번호, 폰트이(가) 표시된 사진&#10;&#10;자동 생성된 설명">
            <a:extLst>
              <a:ext uri="{FF2B5EF4-FFF2-40B4-BE49-F238E27FC236}">
                <a16:creationId xmlns:a16="http://schemas.microsoft.com/office/drawing/2014/main" id="{FCC128C6-02EB-AAD0-E372-DD4A36451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13" y="1657157"/>
            <a:ext cx="4664087" cy="22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0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568529506"/>
              </p:ext>
            </p:extLst>
          </p:nvPr>
        </p:nvGraphicFramePr>
        <p:xfrm>
          <a:off x="-75" y="-25"/>
          <a:ext cx="9144025" cy="14934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납품처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</a:t>
                      </a:r>
                      <a:r>
                        <a:rPr lang="en-US" altLang="ko-KR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SAPMZBSD0010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ZBSD0010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2024.10.31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5" y="1741322"/>
            <a:ext cx="4407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납품처</a:t>
            </a:r>
            <a:r>
              <a:rPr lang="ko-KR" altLang="en-US" sz="1000" dirty="0"/>
              <a:t> </a:t>
            </a:r>
            <a:r>
              <a:rPr lang="en-US" altLang="ko-KR" sz="1000" dirty="0"/>
              <a:t>MASTER </a:t>
            </a:r>
            <a:r>
              <a:rPr lang="ko-KR" altLang="en-US" sz="1000" dirty="0"/>
              <a:t>관리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검색 조건에 따라 </a:t>
            </a:r>
            <a:r>
              <a:rPr lang="ko-KR" altLang="en-US" sz="1000" dirty="0" err="1"/>
              <a:t>납품처</a:t>
            </a:r>
            <a:r>
              <a:rPr lang="ko-KR" altLang="en-US" sz="1000" dirty="0"/>
              <a:t> 데이터를 조회할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조회된 </a:t>
            </a:r>
            <a:r>
              <a:rPr lang="en-US" altLang="ko-KR" sz="1000" dirty="0"/>
              <a:t>ALV</a:t>
            </a:r>
            <a:r>
              <a:rPr lang="ko-KR" altLang="en-US" sz="1000" dirty="0"/>
              <a:t>에서 하나의 행을 선택 후 수정 버튼을 누를 경우 해당 데이터를 수정할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조회된 </a:t>
            </a:r>
            <a:r>
              <a:rPr lang="en-US" altLang="ko-KR" sz="1000" dirty="0"/>
              <a:t>ALV</a:t>
            </a:r>
            <a:r>
              <a:rPr lang="ko-KR" altLang="en-US" sz="1000" dirty="0"/>
              <a:t>에서 하나의 행을 선택 후 삭제 버튼을 누를 경우 해당 데이터의 삭제플래그가 변경된다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000" dirty="0"/>
              <a:t>생성 버튼을 누를 경우 신규  </a:t>
            </a:r>
            <a:r>
              <a:rPr lang="ko-KR" altLang="en-US" sz="1000" dirty="0" err="1"/>
              <a:t>납품처</a:t>
            </a:r>
            <a:r>
              <a:rPr lang="ko-KR" altLang="en-US" sz="1000" dirty="0"/>
              <a:t> 데이터를 생성할 수 있다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입력 필드를 작성 후 초기화 버튼을 누를 경우 모든 입력 필드가 사라진다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 err="1"/>
              <a:t>납품처</a:t>
            </a:r>
            <a:r>
              <a:rPr lang="ko-KR" altLang="en-US" sz="1000" dirty="0"/>
              <a:t> </a:t>
            </a:r>
            <a:r>
              <a:rPr lang="en-US" altLang="ko-KR" sz="1000" dirty="0"/>
              <a:t>Master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(ZTBSD1060)</a:t>
            </a:r>
          </a:p>
          <a:p>
            <a:r>
              <a:rPr lang="ko-KR" altLang="en-US" sz="1000" dirty="0" err="1"/>
              <a:t>납품처</a:t>
            </a:r>
            <a:r>
              <a:rPr lang="ko-KR" altLang="en-US" sz="1000" dirty="0"/>
              <a:t> </a:t>
            </a:r>
            <a:r>
              <a:rPr lang="en-US" altLang="ko-KR" sz="1000" dirty="0"/>
              <a:t>Text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(ZTBSD1061)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75" y="1523855"/>
            <a:ext cx="4660619" cy="20780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275" y="3318575"/>
            <a:ext cx="1985297" cy="560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345" y="3598950"/>
            <a:ext cx="2352929" cy="8110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500" y="4259321"/>
            <a:ext cx="2421352" cy="6821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2170548352"/>
              </p:ext>
            </p:extLst>
          </p:nvPr>
        </p:nvGraphicFramePr>
        <p:xfrm>
          <a:off x="-75" y="-25"/>
          <a:ext cx="9144025" cy="13410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BP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</a:t>
                      </a:r>
                      <a:r>
                        <a:rPr lang="en-US" altLang="ko-KR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업로드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ZBBSD0020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ZBBSD0020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작성일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2024.11.01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5" y="1741322"/>
            <a:ext cx="4407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BP</a:t>
            </a:r>
            <a:r>
              <a:rPr lang="ko-KR" altLang="en-US" sz="1000" dirty="0"/>
              <a:t> </a:t>
            </a:r>
            <a:r>
              <a:rPr lang="en-US" altLang="ko-KR" sz="1000" dirty="0"/>
              <a:t>MASTER </a:t>
            </a:r>
            <a:r>
              <a:rPr lang="ko-KR" altLang="en-US" sz="1000" dirty="0"/>
              <a:t>업로드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엑셀 파일 양식 다운로드 받을 수 있음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 err="1"/>
              <a:t>파일경로</a:t>
            </a:r>
            <a:r>
              <a:rPr lang="ko-KR" altLang="en-US" sz="1000" dirty="0"/>
              <a:t> </a:t>
            </a:r>
            <a:r>
              <a:rPr lang="en-US" altLang="ko-KR" sz="1000" dirty="0"/>
              <a:t>input field</a:t>
            </a:r>
            <a:r>
              <a:rPr lang="ko-KR" altLang="en-US" sz="1000" dirty="0"/>
              <a:t>에 엑셀파일 경로 입력 후 실행하면 해당 데이터가 </a:t>
            </a:r>
            <a:r>
              <a:rPr lang="en-US" altLang="ko-KR" sz="1000" dirty="0" err="1"/>
              <a:t>alv</a:t>
            </a:r>
            <a:r>
              <a:rPr lang="ko-KR" altLang="en-US" sz="1000" dirty="0"/>
              <a:t>에 나타남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저장 버튼 누르면 </a:t>
            </a:r>
            <a:r>
              <a:rPr lang="en-US" altLang="ko-KR" sz="1000" dirty="0" err="1"/>
              <a:t>alv</a:t>
            </a:r>
            <a:r>
              <a:rPr lang="en-US" altLang="ko-KR" sz="1000" dirty="0"/>
              <a:t> </a:t>
            </a:r>
            <a:r>
              <a:rPr lang="ko-KR" altLang="en-US" sz="1000" dirty="0"/>
              <a:t>데이터가 </a:t>
            </a:r>
            <a:r>
              <a:rPr lang="en-US" altLang="ko-KR" sz="1000" dirty="0"/>
              <a:t>BP MASTER + BP text </a:t>
            </a:r>
            <a:r>
              <a:rPr lang="ko-KR" altLang="en-US" sz="1000" dirty="0"/>
              <a:t>테이블에 저장됨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en-US" altLang="ko-KR" sz="1000" dirty="0"/>
              <a:t>BP</a:t>
            </a:r>
            <a:r>
              <a:rPr lang="ko-KR" altLang="en-US" sz="1000" dirty="0"/>
              <a:t> </a:t>
            </a:r>
            <a:r>
              <a:rPr lang="en-US" altLang="ko-KR" sz="1000" dirty="0"/>
              <a:t>Master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(ZTBSD1050)</a:t>
            </a:r>
          </a:p>
          <a:p>
            <a:r>
              <a:rPr lang="en-US" altLang="ko-KR" sz="1000" dirty="0"/>
              <a:t>BP</a:t>
            </a:r>
            <a:r>
              <a:rPr lang="ko-KR" altLang="en-US" sz="1000" dirty="0"/>
              <a:t> </a:t>
            </a:r>
            <a:r>
              <a:rPr lang="en-US" altLang="ko-KR" sz="1000" dirty="0"/>
              <a:t>Text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(ZTBSD1051)</a:t>
            </a:r>
          </a:p>
        </p:txBody>
      </p:sp>
      <p:pic>
        <p:nvPicPr>
          <p:cNvPr id="11" name="그림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448875" y="1573699"/>
            <a:ext cx="4588799" cy="857613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448876" y="2490372"/>
            <a:ext cx="4695000" cy="11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8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691409330"/>
              </p:ext>
            </p:extLst>
          </p:nvPr>
        </p:nvGraphicFramePr>
        <p:xfrm>
          <a:off x="-75" y="-25"/>
          <a:ext cx="9144025" cy="1493400"/>
        </p:xfrm>
        <a:graphic>
          <a:graphicData uri="http://schemas.openxmlformats.org/drawingml/2006/table">
            <a:tbl>
              <a:tblPr>
                <a:noFill/>
                <a:tableStyleId>{62F893F0-B42F-42D8-8CDB-C17C1E6BACDE}</a:tableStyleId>
              </a:tblPr>
              <a:tblGrid>
                <a:gridCol w="81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기능/개요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완제품별</a:t>
                      </a: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판매실적 조회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프로그램명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ZBRSD0030</a:t>
                      </a:r>
                      <a:endParaRPr lang="ko-KR" altLang="en-US"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T-CODE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ZBRSD0030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팀명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보리보리</a:t>
                      </a:r>
                      <a:r>
                        <a:rPr lang="en-US" alt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설계자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윤소영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모듈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강현준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작성일</a:t>
                      </a:r>
                      <a:endParaRPr sz="1000" dirty="0">
                        <a:latin typeface="+mn-ea"/>
                        <a:ea typeface="+mn-ea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2024.</a:t>
                      </a:r>
                      <a:r>
                        <a:rPr lang="en-US" sz="1000" baseline="0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12. 04</a:t>
                      </a:r>
                      <a:endParaRPr lang="en-US"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개발완료일자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2024.11.18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endParaRPr sz="1000" dirty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개발언어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ABAP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스토리보드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화면레이아웃</a:t>
                      </a:r>
                      <a:endParaRPr sz="10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5" name="Google Shape;55;p13"/>
          <p:cNvCxnSpPr/>
          <p:nvPr/>
        </p:nvCxnSpPr>
        <p:spPr>
          <a:xfrm>
            <a:off x="4441075" y="1351500"/>
            <a:ext cx="15600" cy="37920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4441075" y="1493375"/>
            <a:ext cx="4702800" cy="365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429500" y="1664075"/>
            <a:ext cx="2772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45" y="1741322"/>
            <a:ext cx="44070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1. Description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r>
              <a:rPr lang="ko-KR" altLang="en-US" sz="1000" dirty="0"/>
              <a:t>프로그램 설명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완제품별</a:t>
            </a:r>
            <a:r>
              <a:rPr lang="ko-KR" altLang="en-US" sz="1000" dirty="0"/>
              <a:t> 판매실적 조회 프로그램</a:t>
            </a:r>
            <a:endParaRPr lang="en-US" altLang="ko-KR" sz="1000" dirty="0"/>
          </a:p>
          <a:p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검색 조건에 따라 </a:t>
            </a:r>
            <a:r>
              <a:rPr lang="ko-KR" altLang="en-US" sz="1000" dirty="0" err="1"/>
              <a:t>완제품별</a:t>
            </a:r>
            <a:r>
              <a:rPr lang="ko-KR" altLang="en-US" sz="1000" dirty="0"/>
              <a:t> 판매실적 조회 가능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상단 </a:t>
            </a:r>
            <a:r>
              <a:rPr lang="en-US" altLang="ko-KR" sz="1000" dirty="0"/>
              <a:t>ALV</a:t>
            </a:r>
            <a:r>
              <a:rPr lang="ko-KR" altLang="en-US" sz="1000" dirty="0"/>
              <a:t>에는 </a:t>
            </a:r>
            <a:r>
              <a:rPr lang="ko-KR" altLang="en-US" sz="1000" dirty="0" err="1"/>
              <a:t>완제품별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연매출</a:t>
            </a:r>
            <a:r>
              <a:rPr lang="ko-KR" altLang="en-US" sz="1000" dirty="0"/>
              <a:t> 데이터 표시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하단 </a:t>
            </a:r>
            <a:r>
              <a:rPr lang="en-US" altLang="ko-KR" sz="1000" dirty="0" err="1"/>
              <a:t>tabstrip</a:t>
            </a:r>
            <a:r>
              <a:rPr lang="ko-KR" altLang="en-US" sz="1000" dirty="0"/>
              <a:t>의 </a:t>
            </a:r>
            <a:r>
              <a:rPr lang="en-US" altLang="ko-KR" sz="1000" dirty="0"/>
              <a:t>ALV</a:t>
            </a:r>
            <a:r>
              <a:rPr lang="ko-KR" altLang="en-US" sz="1000" dirty="0"/>
              <a:t>에는 각각 </a:t>
            </a:r>
            <a:r>
              <a:rPr lang="ko-KR" altLang="en-US" sz="1000" dirty="0" err="1"/>
              <a:t>완제품별</a:t>
            </a:r>
            <a:r>
              <a:rPr lang="ko-KR" altLang="en-US" sz="1000" dirty="0"/>
              <a:t> 월별 매출</a:t>
            </a:r>
            <a:r>
              <a:rPr lang="en-US" altLang="ko-KR" sz="1000" dirty="0"/>
              <a:t>, </a:t>
            </a:r>
            <a:r>
              <a:rPr lang="ko-KR" altLang="en-US" sz="1000" dirty="0"/>
              <a:t>월별 판매량 표시</a:t>
            </a:r>
            <a:endParaRPr lang="en-US" altLang="ko-KR" sz="1000" dirty="0"/>
          </a:p>
          <a:p>
            <a:pPr marL="342900" indent="-342900">
              <a:buAutoNum type="arabicPeriod"/>
            </a:pPr>
            <a:r>
              <a:rPr lang="ko-KR" altLang="en-US" sz="1000" dirty="0"/>
              <a:t>우측 박스에는 </a:t>
            </a:r>
            <a:r>
              <a:rPr lang="ko-KR" altLang="en-US" sz="1000" dirty="0" err="1"/>
              <a:t>제품군별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연매출</a:t>
            </a:r>
            <a:r>
              <a:rPr lang="ko-KR" altLang="en-US" sz="1000" dirty="0"/>
              <a:t> 및 </a:t>
            </a:r>
            <a:r>
              <a:rPr lang="ko-KR" altLang="en-US" sz="1000" dirty="0" err="1"/>
              <a:t>연판매량</a:t>
            </a:r>
            <a:r>
              <a:rPr lang="ko-KR" altLang="en-US" sz="1000" dirty="0"/>
              <a:t> 데이터  표시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FF0000"/>
                </a:solidFill>
              </a:rPr>
              <a:t>2. Tables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HEADER </a:t>
            </a:r>
            <a:r>
              <a:rPr lang="ko-KR" altLang="en-US" sz="1000" dirty="0"/>
              <a:t>테이블 </a:t>
            </a:r>
            <a:r>
              <a:rPr lang="en-US" altLang="ko-KR" sz="1000" dirty="0"/>
              <a:t>(ZTBSD0030)</a:t>
            </a:r>
          </a:p>
          <a:p>
            <a:r>
              <a:rPr lang="ko-KR" altLang="en-US" sz="1000" dirty="0" err="1"/>
              <a:t>판매오더</a:t>
            </a:r>
            <a:r>
              <a:rPr lang="ko-KR" altLang="en-US" sz="1000" dirty="0"/>
              <a:t> </a:t>
            </a:r>
            <a:r>
              <a:rPr lang="en-US" altLang="ko-KR" sz="1000" dirty="0"/>
              <a:t>ITEM </a:t>
            </a:r>
            <a:r>
              <a:rPr lang="ko-KR" altLang="en-US" sz="1000" dirty="0"/>
              <a:t>테이블</a:t>
            </a:r>
            <a:r>
              <a:rPr lang="en-US" altLang="ko-KR" sz="1000" dirty="0"/>
              <a:t>(ZTBSD0031)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54" y="1733224"/>
            <a:ext cx="4616441" cy="7795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261" y="2581921"/>
            <a:ext cx="4552234" cy="22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053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1707</Words>
  <Application>Microsoft Office PowerPoint</Application>
  <PresentationFormat>화면 슬라이드 쇼(16:9)</PresentationFormat>
  <Paragraphs>580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soldesk</dc:creator>
  <cp:lastModifiedBy>Jung Hoon Ha</cp:lastModifiedBy>
  <cp:revision>19</cp:revision>
  <dcterms:modified xsi:type="dcterms:W3CDTF">2024-12-05T03:31:00Z</dcterms:modified>
</cp:coreProperties>
</file>