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56"/>
  </p:notesMasterIdLst>
  <p:handoutMasterIdLst>
    <p:handoutMasterId r:id="rId57"/>
  </p:handoutMasterIdLst>
  <p:sldIdLst>
    <p:sldId id="326" r:id="rId2"/>
    <p:sldId id="375" r:id="rId3"/>
    <p:sldId id="376" r:id="rId4"/>
    <p:sldId id="377" r:id="rId5"/>
    <p:sldId id="378" r:id="rId6"/>
    <p:sldId id="374" r:id="rId7"/>
    <p:sldId id="379" r:id="rId8"/>
    <p:sldId id="380" r:id="rId9"/>
    <p:sldId id="381" r:id="rId10"/>
    <p:sldId id="383" r:id="rId11"/>
    <p:sldId id="384" r:id="rId12"/>
    <p:sldId id="382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405" r:id="rId34"/>
    <p:sldId id="406" r:id="rId35"/>
    <p:sldId id="407" r:id="rId36"/>
    <p:sldId id="408" r:id="rId37"/>
    <p:sldId id="409" r:id="rId38"/>
    <p:sldId id="410" r:id="rId39"/>
    <p:sldId id="411" r:id="rId40"/>
    <p:sldId id="412" r:id="rId41"/>
    <p:sldId id="413" r:id="rId42"/>
    <p:sldId id="414" r:id="rId43"/>
    <p:sldId id="415" r:id="rId44"/>
    <p:sldId id="417" r:id="rId45"/>
    <p:sldId id="418" r:id="rId46"/>
    <p:sldId id="419" r:id="rId47"/>
    <p:sldId id="420" r:id="rId48"/>
    <p:sldId id="421" r:id="rId49"/>
    <p:sldId id="422" r:id="rId50"/>
    <p:sldId id="423" r:id="rId51"/>
    <p:sldId id="424" r:id="rId52"/>
    <p:sldId id="425" r:id="rId53"/>
    <p:sldId id="426" r:id="rId54"/>
    <p:sldId id="427" r:id="rId55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FFCC"/>
    <a:srgbClr val="6699FF"/>
    <a:srgbClr val="FF9999"/>
    <a:srgbClr val="0000FF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86" d="100"/>
          <a:sy n="86" d="100"/>
        </p:scale>
        <p:origin x="118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6175" y="215757"/>
            <a:ext cx="8309225" cy="736743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60806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 altLang="ko-KR" sz="1000" dirty="0">
              <a:solidFill>
                <a:srgbClr val="FF4C00"/>
              </a:solidFill>
              <a:ea typeface="굴림" pitchFamily="50" charset="-127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 b="1" cap="none" spc="0">
          <a:ln w="6600">
            <a:solidFill>
              <a:schemeClr val="accent2"/>
            </a:solidFill>
            <a:prstDash val="solid"/>
          </a:ln>
          <a:solidFill>
            <a:srgbClr val="FFFFFF"/>
          </a:solidFill>
          <a:effectLst>
            <a:outerShdw dist="38100" dir="2700000" algn="tl" rotWithShape="0">
              <a:schemeClr val="accent2"/>
            </a:outerShdw>
          </a:effectLst>
          <a:latin typeface="휴먼모음T" panose="02030504000101010101" pitchFamily="18" charset="-127"/>
          <a:ea typeface="휴먼모음T" panose="02030504000101010101" pitchFamily="18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www.google.co.kr/url?sa=i&amp;source=images&amp;cd=&amp;cad=rja&amp;docid=VXFMcC0JwGr1YM&amp;tbnid=BRwHjduIZnu-YM:&amp;ved=0CAgQjRw&amp;url=http://www.w3resource.com/html/form/HTML-form-tag-and-element.php&amp;ei=RvOvUpGrIs7OkQWr-oHwBg&amp;psig=AFQjCNFIm67zx35eeVAp6Zbm_yRI3TiAHg&amp;ust=138734919061261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hyperlink" Target="http://www.google.co.kr/url?sa=i&amp;source=images&amp;cd=&amp;cad=rja&amp;docid=ZhoLon_HwfvShM&amp;tbnid=ON9pziD78AyA5M:&amp;ved=0CAgQjRw&amp;url=http://www.w3cyberlearnings.com/HTML_form_input_password&amp;ei=jfOvUtOxHcWklQWr3oDYBw&amp;psig=AFQjCNE51zy7v9CAd2OJtd7nZEEQOrf2ng&amp;ust=138734926159087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323439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accent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CHAPTER </a:t>
            </a:r>
            <a:r>
              <a:rPr lang="en-US" altLang="ko-KR" sz="4000" dirty="0" smtClean="0">
                <a:solidFill>
                  <a:schemeClr val="accent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3. HTML</a:t>
            </a:r>
            <a:r>
              <a:rPr lang="ko-KR" altLang="en-US" sz="4000" dirty="0" smtClean="0">
                <a:solidFill>
                  <a:schemeClr val="accent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멀티미디어와 </a:t>
            </a:r>
            <a:r>
              <a:rPr lang="ko-KR" altLang="en-US" sz="4000" dirty="0" err="1" smtClean="0">
                <a:solidFill>
                  <a:schemeClr val="accent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입력요소</a:t>
            </a:r>
            <a:endParaRPr lang="ko-KR" altLang="en-US" sz="4000" dirty="0">
              <a:solidFill>
                <a:schemeClr val="accent6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비디오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2950" y="1123951"/>
            <a:ext cx="8143875" cy="1076324"/>
          </a:xfr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video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controls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src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movie.ogv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Your user agent does not support the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HTML5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Video element.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video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dirty="0">
              <a:ea typeface="굴림" panose="020B0600000101010101" pitchFamily="50" charset="-127"/>
            </a:endParaRPr>
          </a:p>
        </p:txBody>
      </p:sp>
      <p:pic>
        <p:nvPicPr>
          <p:cNvPr id="8193" name="_x277184512" descr="EMB00001a1c11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438399"/>
            <a:ext cx="5381625" cy="354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97370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비디오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2950" y="1123951"/>
            <a:ext cx="8143875" cy="2714624"/>
          </a:xfr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&lt;!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DOCTYPE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video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width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="640"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height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="480"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controls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source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src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trailer.mp4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='video/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mp4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'&gt;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source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src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trailer.ogv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='video/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ogg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'&gt;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Your user agent does not support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HTML5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video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dirty="0">
              <a:ea typeface="굴림" panose="020B0600000101010101" pitchFamily="50" charset="-127"/>
            </a:endParaRPr>
          </a:p>
        </p:txBody>
      </p:sp>
      <p:pic>
        <p:nvPicPr>
          <p:cNvPr id="9217" name="_x437728544" descr="EMB00001a1c11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3095624"/>
            <a:ext cx="3981450" cy="35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92845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iframe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528763"/>
            <a:ext cx="90297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30403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50" y="1123951"/>
            <a:ext cx="8143875" cy="1562099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&lt;!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DOCTYPE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    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iframe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src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inner.html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width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="300"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height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="120"&gt;&lt;/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iframe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endParaRPr lang="ko-KR" altLang="en-US" sz="1400" kern="0" dirty="0">
              <a:ea typeface="굴림" panose="020B0600000101010101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742950" y="2828925"/>
            <a:ext cx="8143875" cy="2114550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head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title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INNER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title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head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h1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이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웹페이지는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iframe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방식으로 표시됩니다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h1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ko-KR" altLang="en-US" sz="1400" kern="0" dirty="0"/>
          </a:p>
        </p:txBody>
      </p:sp>
      <p:sp>
        <p:nvSpPr>
          <p:cNvPr id="6" name="자유형 5"/>
          <p:cNvSpPr/>
          <p:nvPr/>
        </p:nvSpPr>
        <p:spPr bwMode="auto">
          <a:xfrm>
            <a:off x="3314700" y="2171700"/>
            <a:ext cx="304800" cy="657225"/>
          </a:xfrm>
          <a:custGeom>
            <a:avLst/>
            <a:gdLst>
              <a:gd name="connsiteX0" fmla="*/ 209550 w 304800"/>
              <a:gd name="connsiteY0" fmla="*/ 0 h 657225"/>
              <a:gd name="connsiteX1" fmla="*/ 257175 w 304800"/>
              <a:gd name="connsiteY1" fmla="*/ 38100 h 657225"/>
              <a:gd name="connsiteX2" fmla="*/ 295275 w 304800"/>
              <a:gd name="connsiteY2" fmla="*/ 104775 h 657225"/>
              <a:gd name="connsiteX3" fmla="*/ 304800 w 304800"/>
              <a:gd name="connsiteY3" fmla="*/ 152400 h 657225"/>
              <a:gd name="connsiteX4" fmla="*/ 285750 w 304800"/>
              <a:gd name="connsiteY4" fmla="*/ 238125 h 657225"/>
              <a:gd name="connsiteX5" fmla="*/ 276225 w 304800"/>
              <a:gd name="connsiteY5" fmla="*/ 323850 h 657225"/>
              <a:gd name="connsiteX6" fmla="*/ 257175 w 304800"/>
              <a:gd name="connsiteY6" fmla="*/ 419100 h 657225"/>
              <a:gd name="connsiteX7" fmla="*/ 228600 w 304800"/>
              <a:gd name="connsiteY7" fmla="*/ 457200 h 657225"/>
              <a:gd name="connsiteX8" fmla="*/ 190500 w 304800"/>
              <a:gd name="connsiteY8" fmla="*/ 504825 h 657225"/>
              <a:gd name="connsiteX9" fmla="*/ 123825 w 304800"/>
              <a:gd name="connsiteY9" fmla="*/ 581025 h 657225"/>
              <a:gd name="connsiteX10" fmla="*/ 95250 w 304800"/>
              <a:gd name="connsiteY10" fmla="*/ 590550 h 657225"/>
              <a:gd name="connsiteX11" fmla="*/ 28575 w 304800"/>
              <a:gd name="connsiteY11" fmla="*/ 638175 h 657225"/>
              <a:gd name="connsiteX12" fmla="*/ 0 w 304800"/>
              <a:gd name="connsiteY12" fmla="*/ 65722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4800" h="657225">
                <a:moveTo>
                  <a:pt x="209550" y="0"/>
                </a:moveTo>
                <a:cubicBezTo>
                  <a:pt x="225425" y="12700"/>
                  <a:pt x="242800" y="23725"/>
                  <a:pt x="257175" y="38100"/>
                </a:cubicBezTo>
                <a:cubicBezTo>
                  <a:pt x="270638" y="51563"/>
                  <a:pt x="287804" y="89834"/>
                  <a:pt x="295275" y="104775"/>
                </a:cubicBezTo>
                <a:cubicBezTo>
                  <a:pt x="298450" y="120650"/>
                  <a:pt x="304800" y="136211"/>
                  <a:pt x="304800" y="152400"/>
                </a:cubicBezTo>
                <a:cubicBezTo>
                  <a:pt x="304800" y="185927"/>
                  <a:pt x="295572" y="208658"/>
                  <a:pt x="285750" y="238125"/>
                </a:cubicBezTo>
                <a:cubicBezTo>
                  <a:pt x="282575" y="266700"/>
                  <a:pt x="279791" y="295321"/>
                  <a:pt x="276225" y="323850"/>
                </a:cubicBezTo>
                <a:cubicBezTo>
                  <a:pt x="274466" y="337922"/>
                  <a:pt x="269691" y="397196"/>
                  <a:pt x="257175" y="419100"/>
                </a:cubicBezTo>
                <a:cubicBezTo>
                  <a:pt x="249299" y="432883"/>
                  <a:pt x="238125" y="444500"/>
                  <a:pt x="228600" y="457200"/>
                </a:cubicBezTo>
                <a:cubicBezTo>
                  <a:pt x="207150" y="521550"/>
                  <a:pt x="236898" y="451799"/>
                  <a:pt x="190500" y="504825"/>
                </a:cubicBezTo>
                <a:cubicBezTo>
                  <a:pt x="146050" y="555625"/>
                  <a:pt x="171450" y="557213"/>
                  <a:pt x="123825" y="581025"/>
                </a:cubicBezTo>
                <a:cubicBezTo>
                  <a:pt x="114845" y="585515"/>
                  <a:pt x="104230" y="586060"/>
                  <a:pt x="95250" y="590550"/>
                </a:cubicBezTo>
                <a:cubicBezTo>
                  <a:pt x="80285" y="598033"/>
                  <a:pt x="38642" y="630984"/>
                  <a:pt x="28575" y="638175"/>
                </a:cubicBezTo>
                <a:cubicBezTo>
                  <a:pt x="19260" y="644829"/>
                  <a:pt x="0" y="657225"/>
                  <a:pt x="0" y="657225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265" name="_x442755616" descr="EMB00001a1c11f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4" y="4876062"/>
            <a:ext cx="4514851" cy="169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84740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48" y="1209674"/>
            <a:ext cx="8143875" cy="4943475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&lt;!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DOCTYPE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textarea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rows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="5"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cols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="50"&gt;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&amp;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lt;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&amp;gt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&amp;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lt;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&amp;gt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 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&amp;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lt;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h1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&amp;gt;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This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is a header.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&amp;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lt;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h1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&amp;gt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&amp;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lt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&amp;gt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&amp;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lt;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&amp;gt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iframe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을 이용하여서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source.html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을 읽어서 여기에 표시한다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 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textarea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iframe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src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source.html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width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="420"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height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="80"&gt;&lt;/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iframe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228488163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실행결과</a:t>
            </a:r>
            <a:endParaRPr lang="ko-KR" altLang="en-US" dirty="0"/>
          </a:p>
        </p:txBody>
      </p:sp>
      <p:pic>
        <p:nvPicPr>
          <p:cNvPr id="12289" name="_x277187792" descr="EMB00001a1c12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4" y="1704975"/>
            <a:ext cx="6686551" cy="349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55523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>
                <a:latin typeface="Century Schoolbook" panose="02040604050505020304" pitchFamily="18" charset="0"/>
              </a:rPr>
              <a:t>&lt;div</a:t>
            </a:r>
            <a:r>
              <a:rPr lang="en-US" altLang="ko-KR" dirty="0" smtClean="0">
                <a:latin typeface="Century Schoolbook" panose="02040604050505020304" pitchFamily="18" charset="0"/>
              </a:rPr>
              <a:t>&gt;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&lt;div&gt;</a:t>
            </a:r>
            <a:r>
              <a:rPr lang="ko-KR" altLang="en-US" dirty="0"/>
              <a:t>은 “</a:t>
            </a:r>
            <a:r>
              <a:rPr lang="en-US" altLang="ko-KR" dirty="0"/>
              <a:t>divide“</a:t>
            </a:r>
            <a:r>
              <a:rPr lang="ko-KR" altLang="en-US" dirty="0"/>
              <a:t>의 약자로서 페이지를 논리적인 섹션으로 분리하는데 사용되는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52475" y="2390776"/>
            <a:ext cx="8143875" cy="1123949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div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style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border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3px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solid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red"&gt;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h2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사자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h2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사자는 아프리카에 살며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...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div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endParaRPr lang="ko-KR" altLang="en-US" sz="1400" kern="0" dirty="0">
              <a:ea typeface="굴림" panose="020B0600000101010101" pitchFamily="50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4" y="3771899"/>
            <a:ext cx="688657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90498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48" y="1209674"/>
            <a:ext cx="8143875" cy="3848101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&lt;!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DOCTYPE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div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style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border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3px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solid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red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;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h2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사자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h2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    사자는 아프리카에 살며 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    강한 다리와 턱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, 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span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style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color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red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;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긴 송곳니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span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를 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    지니고 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div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kern="0" dirty="0"/>
          </a:p>
        </p:txBody>
      </p:sp>
      <p:pic>
        <p:nvPicPr>
          <p:cNvPr id="15361" name="_x442753696" descr="EMB00001a1c12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4232275"/>
            <a:ext cx="4567237" cy="230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81482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48" y="1209675"/>
            <a:ext cx="8143875" cy="2238376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&lt;!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DOCTYPE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div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style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height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20px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; 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 err="1" smtClean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background-color</a:t>
            </a:r>
            <a:r>
              <a:rPr lang="en-US" altLang="ko-KR" sz="1400" dirty="0" err="1" smtClean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</a:t>
            </a:r>
            <a:r>
              <a:rPr lang="en-US" altLang="ko-KR" sz="1400" dirty="0" err="1" smtClean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yellow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"&gt;&lt;/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div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div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style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height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20px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; 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 err="1" smtClean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background-color</a:t>
            </a:r>
            <a:r>
              <a:rPr lang="en-US" altLang="ko-KR" sz="1400" dirty="0" err="1" smtClean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</a:t>
            </a:r>
            <a:r>
              <a:rPr lang="en-US" altLang="ko-KR" sz="1400" dirty="0" err="1" smtClean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green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"&gt;&lt;/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div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div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style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height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20px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; 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 err="1" smtClean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background-color</a:t>
            </a:r>
            <a:r>
              <a:rPr lang="en-US" altLang="ko-KR" sz="1400" dirty="0" err="1" smtClean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</a:t>
            </a:r>
            <a:r>
              <a:rPr lang="en-US" altLang="ko-KR" sz="1400" dirty="0" err="1" smtClean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purple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"&gt;&lt;/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div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kern="0" dirty="0"/>
          </a:p>
        </p:txBody>
      </p:sp>
      <p:sp>
        <p:nvSpPr>
          <p:cNvPr id="6" name="TextBox 5"/>
          <p:cNvSpPr txBox="1"/>
          <p:nvPr/>
        </p:nvSpPr>
        <p:spPr>
          <a:xfrm>
            <a:off x="4705350" y="3562350"/>
            <a:ext cx="2787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교재 오타</a:t>
            </a:r>
            <a:r>
              <a:rPr lang="en-US" altLang="ko-KR" sz="1600" dirty="0" smtClean="0">
                <a:solidFill>
                  <a:srgbClr val="FF0000"/>
                </a:solidFill>
              </a:rPr>
              <a:t>! ;</a:t>
            </a:r>
            <a:r>
              <a:rPr lang="ko-KR" altLang="en-US" sz="1600" dirty="0" smtClean="0">
                <a:solidFill>
                  <a:srgbClr val="FF0000"/>
                </a:solidFill>
              </a:rPr>
              <a:t>를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추가해주세요</a:t>
            </a:r>
            <a:r>
              <a:rPr lang="en-US" altLang="ko-KR" sz="1600" dirty="0" smtClean="0">
                <a:solidFill>
                  <a:srgbClr val="FF0000"/>
                </a:solidFill>
              </a:rPr>
              <a:t>!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 bwMode="auto">
          <a:xfrm flipH="1" flipV="1">
            <a:off x="3086100" y="2762250"/>
            <a:ext cx="1619250" cy="9693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385" name="_x277186512" descr="EMB00001a1c12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1" y="4295775"/>
            <a:ext cx="5715002" cy="182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96412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입력 양식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사용자가 입력한 내용을 서버로 보낼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7410" name="Picture 2" descr="http://t3.gstatic.com/images?q=tbn:ANd9GcTtYxyETT6tne1hZzEv7eJfiv0nI91UH4CC7fUt5gWKTO4o9shv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50" y="2249487"/>
            <a:ext cx="2600325" cy="15335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://t1.gstatic.com/images?q=tbn:ANd9GcRC_5cwMArftpqRXbouuCEYFlqzRVC-zU0JLSHRDnlePd7byR7O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325" y="2249487"/>
            <a:ext cx="3203508" cy="26082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34956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웹브라우저와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멀티미디어</a:t>
            </a:r>
            <a:endParaRPr lang="ko-KR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예전 방법</a:t>
            </a:r>
            <a:r>
              <a:rPr lang="en-US" altLang="ko-KR" dirty="0" smtClean="0"/>
              <a:t>: HTML </a:t>
            </a:r>
            <a:r>
              <a:rPr lang="ko-KR" altLang="en-US" dirty="0"/>
              <a:t>안에서는 </a:t>
            </a:r>
            <a:r>
              <a:rPr lang="en-US" altLang="ko-KR" dirty="0"/>
              <a:t>&lt;embed&gt;</a:t>
            </a:r>
            <a:r>
              <a:rPr lang="ko-KR" altLang="en-US" dirty="0"/>
              <a:t>나 </a:t>
            </a:r>
            <a:r>
              <a:rPr lang="en-US" altLang="ko-KR" dirty="0"/>
              <a:t>&lt;object&gt; </a:t>
            </a:r>
            <a:r>
              <a:rPr lang="ko-KR" altLang="en-US" dirty="0"/>
              <a:t>태그를 사용하여야 했고 </a:t>
            </a:r>
            <a:r>
              <a:rPr lang="ko-KR" altLang="en-US" dirty="0" err="1"/>
              <a:t>웹브라우저에는</a:t>
            </a:r>
            <a:r>
              <a:rPr lang="ko-KR" altLang="en-US" dirty="0"/>
              <a:t> 플래시나 </a:t>
            </a:r>
            <a:r>
              <a:rPr lang="en-US" altLang="ko-KR" dirty="0"/>
              <a:t>ActiveX</a:t>
            </a:r>
            <a:r>
              <a:rPr lang="ko-KR" altLang="en-US" dirty="0"/>
              <a:t>를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HTML5</a:t>
            </a:r>
            <a:r>
              <a:rPr lang="en-US" altLang="ko-KR" dirty="0" smtClean="0"/>
              <a:t>: &lt;</a:t>
            </a:r>
            <a:r>
              <a:rPr lang="en-US" altLang="ko-KR" dirty="0"/>
              <a:t>audio&gt;</a:t>
            </a:r>
            <a:r>
              <a:rPr lang="ko-KR" altLang="en-US" dirty="0"/>
              <a:t>와 </a:t>
            </a:r>
            <a:r>
              <a:rPr lang="en-US" altLang="ko-KR" dirty="0"/>
              <a:t>&lt;video&gt; </a:t>
            </a:r>
            <a:r>
              <a:rPr lang="ko-KR" altLang="en-US" dirty="0"/>
              <a:t>태그가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3429000"/>
            <a:ext cx="36195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7556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입력 양식의 작동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495425"/>
            <a:ext cx="7572375" cy="3917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5264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&lt;form&gt; </a:t>
            </a:r>
            <a:r>
              <a:rPr lang="ko-KR" altLang="en-US" dirty="0" smtClean="0"/>
              <a:t>요소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2525"/>
            <a:ext cx="9005411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_x445790616" descr="EMB00001a1c125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4095750"/>
            <a:ext cx="4005248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09844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>
                <a:latin typeface="Century Schoolbook" panose="02040604050505020304" pitchFamily="18" charset="0"/>
              </a:rPr>
              <a:t>GET </a:t>
            </a:r>
            <a:r>
              <a:rPr lang="ko-KR" altLang="en-US" dirty="0">
                <a:latin typeface="Century Schoolbook" panose="02040604050505020304" pitchFamily="18" charset="0"/>
              </a:rPr>
              <a:t>방식과 </a:t>
            </a:r>
            <a:r>
              <a:rPr lang="en-US" altLang="ko-KR" dirty="0">
                <a:latin typeface="Century Schoolbook" panose="02040604050505020304" pitchFamily="18" charset="0"/>
              </a:rPr>
              <a:t>POST </a:t>
            </a:r>
            <a:r>
              <a:rPr lang="ko-KR" altLang="en-US" dirty="0">
                <a:latin typeface="Century Schoolbook" panose="02040604050505020304" pitchFamily="18" charset="0"/>
              </a:rPr>
              <a:t>방식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1" dirty="0"/>
              <a:t>GET </a:t>
            </a:r>
            <a:r>
              <a:rPr lang="ko-KR" altLang="en-US" b="1" i="1" dirty="0"/>
              <a:t>방식 </a:t>
            </a:r>
          </a:p>
          <a:p>
            <a:pPr lvl="1"/>
            <a:r>
              <a:rPr lang="en-US" altLang="ko-KR" dirty="0"/>
              <a:t>GET </a:t>
            </a:r>
            <a:r>
              <a:rPr lang="ko-KR" altLang="en-US" dirty="0"/>
              <a:t>방식은 </a:t>
            </a:r>
            <a:r>
              <a:rPr lang="en-US" altLang="ko-KR" dirty="0"/>
              <a:t>URL </a:t>
            </a:r>
            <a:r>
              <a:rPr lang="ko-KR" altLang="en-US" dirty="0"/>
              <a:t>주소 뒤에 </a:t>
            </a:r>
            <a:r>
              <a:rPr lang="ko-KR" altLang="en-US" dirty="0" err="1"/>
              <a:t>파라미터를</a:t>
            </a:r>
            <a:r>
              <a:rPr lang="ko-KR" altLang="en-US" dirty="0"/>
              <a:t> 붙여서 데이터를 전달하는 방식이다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0481" name="_x442753456" descr="EMB00001a1c126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8"/>
          <a:stretch/>
        </p:blipFill>
        <p:spPr bwMode="auto">
          <a:xfrm>
            <a:off x="143810" y="2990849"/>
            <a:ext cx="8856379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 bwMode="auto">
          <a:xfrm>
            <a:off x="4219575" y="2876550"/>
            <a:ext cx="2828925" cy="914400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>
            <a:off x="5219700" y="2114550"/>
            <a:ext cx="5334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5794715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>
                <a:latin typeface="Century Schoolbook" panose="02040604050505020304" pitchFamily="18" charset="0"/>
              </a:rPr>
              <a:t>GET </a:t>
            </a:r>
            <a:r>
              <a:rPr lang="ko-KR" altLang="en-US" dirty="0">
                <a:latin typeface="Century Schoolbook" panose="02040604050505020304" pitchFamily="18" charset="0"/>
              </a:rPr>
              <a:t>방식과 </a:t>
            </a:r>
            <a:r>
              <a:rPr lang="en-US" altLang="ko-KR" dirty="0">
                <a:latin typeface="Century Schoolbook" panose="02040604050505020304" pitchFamily="18" charset="0"/>
              </a:rPr>
              <a:t>POST </a:t>
            </a:r>
            <a:r>
              <a:rPr lang="ko-KR" altLang="en-US" dirty="0">
                <a:latin typeface="Century Schoolbook" panose="02040604050505020304" pitchFamily="18" charset="0"/>
              </a:rPr>
              <a:t>방식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1" dirty="0"/>
              <a:t>POST </a:t>
            </a:r>
            <a:r>
              <a:rPr lang="ko-KR" altLang="en-US" b="1" i="1" dirty="0"/>
              <a:t>방식 </a:t>
            </a:r>
          </a:p>
          <a:p>
            <a:pPr lvl="1"/>
            <a:r>
              <a:rPr lang="en-US" altLang="ko-KR" dirty="0"/>
              <a:t>POST </a:t>
            </a:r>
            <a:r>
              <a:rPr lang="ko-KR" altLang="en-US" dirty="0"/>
              <a:t>방식은 사용자가 입력한 데이터를 </a:t>
            </a:r>
            <a:r>
              <a:rPr lang="en-US" altLang="ko-KR" dirty="0"/>
              <a:t>URL </a:t>
            </a:r>
            <a:r>
              <a:rPr lang="ko-KR" altLang="en-US" dirty="0"/>
              <a:t>주소에 붙이지 않고 </a:t>
            </a:r>
            <a:r>
              <a:rPr lang="en-US" altLang="ko-KR" dirty="0"/>
              <a:t>HTTP Request </a:t>
            </a:r>
            <a:r>
              <a:rPr lang="ko-KR" altLang="en-US" dirty="0"/>
              <a:t>헤더에 포함시켜서 전송하는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길이 </a:t>
            </a:r>
            <a:r>
              <a:rPr lang="ko-KR" altLang="en-US" dirty="0"/>
              <a:t>제한이 없으며</a:t>
            </a:r>
            <a:r>
              <a:rPr lang="en-US" altLang="ko-KR" dirty="0"/>
              <a:t>, </a:t>
            </a:r>
            <a:r>
              <a:rPr lang="ko-KR" altLang="en-US" dirty="0"/>
              <a:t>보안이 유지된다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28775" y="3429000"/>
            <a:ext cx="4572000" cy="120032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r>
              <a:rPr lang="en-US" altLang="ko-KR" dirty="0"/>
              <a:t>POST /test/</a:t>
            </a:r>
            <a:r>
              <a:rPr lang="en-US" altLang="ko-KR" dirty="0" err="1"/>
              <a:t>input.jsp</a:t>
            </a:r>
            <a:r>
              <a:rPr lang="en-US" altLang="ko-KR" dirty="0"/>
              <a:t> HTTP/1.1</a:t>
            </a:r>
          </a:p>
          <a:p>
            <a:r>
              <a:rPr lang="en-US" altLang="ko-KR" dirty="0"/>
              <a:t>Host: </a:t>
            </a:r>
            <a:r>
              <a:rPr lang="en-US" altLang="ko-KR" dirty="0" err="1"/>
              <a:t>www.naver.com</a:t>
            </a:r>
            <a:endParaRPr lang="en-US" altLang="ko-KR" dirty="0"/>
          </a:p>
          <a:p>
            <a:r>
              <a:rPr lang="en-US" altLang="ko-KR" dirty="0" err="1"/>
              <a:t>name1</a:t>
            </a:r>
            <a:r>
              <a:rPr lang="en-US" altLang="ko-KR" dirty="0"/>
              <a:t>=</a:t>
            </a:r>
            <a:r>
              <a:rPr lang="en-US" altLang="ko-KR" dirty="0" err="1"/>
              <a:t>value1&amp;name2</a:t>
            </a:r>
            <a:r>
              <a:rPr lang="en-US" altLang="ko-KR" dirty="0"/>
              <a:t>=</a:t>
            </a:r>
            <a:r>
              <a:rPr lang="en-US" altLang="ko-KR" dirty="0" err="1"/>
              <a:t>value2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8648285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태그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47" y="1047749"/>
            <a:ext cx="8143875" cy="5495926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&lt;!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DOCTYPE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action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input.jsp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method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="post"&gt;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이메일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="email"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="email"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URL :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url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url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전화번호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tel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tel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색상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="color"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="color"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월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="month"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="month"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날짜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="date"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="date"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주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="month"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="week"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시간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="time"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="time"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지역 시간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datetime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-local"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localdatetime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숫자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="number"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="number"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min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="1"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max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="10"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step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="2"/&gt;&lt;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범위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="range"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="range"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min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="1"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max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="10"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step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="2"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="submit"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제출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386226099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실행결과</a:t>
            </a:r>
            <a:endParaRPr lang="ko-KR" altLang="en-US" dirty="0"/>
          </a:p>
        </p:txBody>
      </p:sp>
      <p:pic>
        <p:nvPicPr>
          <p:cNvPr id="21505" name="_x442754576" descr="EMB00001a1c12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217613"/>
            <a:ext cx="5462587" cy="4622189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29784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>
                <a:latin typeface="Century Schoolbook" panose="02040604050505020304" pitchFamily="18" charset="0"/>
              </a:rPr>
              <a:t>&lt;input&gt; </a:t>
            </a:r>
            <a:r>
              <a:rPr lang="ko-KR" altLang="en-US" dirty="0" smtClean="0">
                <a:latin typeface="Century Schoolbook" panose="02040604050505020304" pitchFamily="18" charset="0"/>
              </a:rPr>
              <a:t>형식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1552575"/>
            <a:ext cx="88487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20881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</a:t>
            </a:r>
            <a:r>
              <a:rPr lang="ko-KR" altLang="en-US" dirty="0" smtClean="0"/>
              <a:t> 속성값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057400"/>
            <a:ext cx="8067675" cy="317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95716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48" y="1485900"/>
            <a:ext cx="8143875" cy="1314450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이름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="text"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="name"&gt;&lt;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학번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="text"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="number"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size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=10&gt;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endParaRPr lang="ko-KR" altLang="en-US" sz="1400" kern="0" dirty="0"/>
          </a:p>
        </p:txBody>
      </p:sp>
      <p:pic>
        <p:nvPicPr>
          <p:cNvPr id="26625" name="_x442755856" descr="EMB00001a1c12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29" y="3449637"/>
            <a:ext cx="3378993" cy="144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27301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패스워드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48" y="1485900"/>
            <a:ext cx="8143875" cy="1314450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dirty="0">
                <a:solidFill>
                  <a:srgbClr val="0000FF"/>
                </a:solidFill>
                <a:ea typeface="굴림체"/>
              </a:rPr>
              <a:t>&lt;</a:t>
            </a:r>
            <a:r>
              <a:rPr lang="en-US" altLang="ko-KR" sz="1400" kern="0" dirty="0">
                <a:solidFill>
                  <a:srgbClr val="A31515"/>
                </a:solidFill>
                <a:ea typeface="굴림체"/>
              </a:rPr>
              <a:t>form</a:t>
            </a:r>
            <a:r>
              <a:rPr lang="en-US" altLang="ko-KR" sz="1400" kern="0" dirty="0">
                <a:solidFill>
                  <a:srgbClr val="0000FF"/>
                </a:solidFill>
                <a:ea typeface="굴림체"/>
              </a:rPr>
              <a:t>&gt;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kern="0" dirty="0" err="1">
                <a:solidFill>
                  <a:srgbClr val="000000"/>
                </a:solidFill>
                <a:ea typeface="굴림체"/>
              </a:rPr>
              <a:t>패스워드</a:t>
            </a:r>
            <a:r>
              <a:rPr lang="en-US" altLang="ko-KR" sz="1400" kern="0" dirty="0">
                <a:solidFill>
                  <a:srgbClr val="000000"/>
                </a:solidFill>
                <a:ea typeface="굴림체"/>
              </a:rPr>
              <a:t>: </a:t>
            </a:r>
            <a:r>
              <a:rPr lang="en-US" altLang="ko-KR" sz="1400" kern="0" dirty="0">
                <a:solidFill>
                  <a:srgbClr val="0000FF"/>
                </a:solidFill>
                <a:ea typeface="굴림체"/>
              </a:rPr>
              <a:t>&lt;</a:t>
            </a:r>
            <a:r>
              <a:rPr lang="en-US" altLang="ko-KR" sz="1400" kern="0" dirty="0">
                <a:solidFill>
                  <a:srgbClr val="A31515"/>
                </a:solidFill>
                <a:ea typeface="굴림체"/>
              </a:rPr>
              <a:t>input</a:t>
            </a:r>
            <a:r>
              <a:rPr lang="en-US" altLang="ko-KR" sz="1400" kern="0" dirty="0">
                <a:solidFill>
                  <a:srgbClr val="000000"/>
                </a:solidFill>
                <a:ea typeface="굴림체"/>
              </a:rPr>
              <a:t> </a:t>
            </a:r>
            <a:r>
              <a:rPr lang="en-US" altLang="ko-KR" sz="1400" kern="0" dirty="0">
                <a:solidFill>
                  <a:srgbClr val="FF0000"/>
                </a:solidFill>
                <a:ea typeface="굴림체"/>
              </a:rPr>
              <a:t>type</a:t>
            </a:r>
            <a:r>
              <a:rPr lang="en-US" altLang="ko-KR" sz="1400" kern="0" dirty="0">
                <a:solidFill>
                  <a:srgbClr val="0000FF"/>
                </a:solidFill>
                <a:ea typeface="굴림체"/>
              </a:rPr>
              <a:t>="password"</a:t>
            </a:r>
            <a:r>
              <a:rPr lang="en-US" altLang="ko-KR" sz="1400" kern="0" dirty="0">
                <a:solidFill>
                  <a:srgbClr val="000000"/>
                </a:solidFill>
                <a:ea typeface="굴림체"/>
              </a:rPr>
              <a:t> </a:t>
            </a:r>
            <a:r>
              <a:rPr lang="en-US" altLang="ko-KR" sz="1400" kern="0" dirty="0">
                <a:solidFill>
                  <a:srgbClr val="FF0000"/>
                </a:solidFill>
                <a:ea typeface="굴림체"/>
              </a:rPr>
              <a:t>name</a:t>
            </a:r>
            <a:r>
              <a:rPr lang="en-US" altLang="ko-KR" sz="1400" kern="0" dirty="0">
                <a:solidFill>
                  <a:srgbClr val="0000FF"/>
                </a:solidFill>
                <a:ea typeface="굴림체"/>
              </a:rPr>
              <a:t>="pass"&gt;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dirty="0">
                <a:solidFill>
                  <a:srgbClr val="0000FF"/>
                </a:solidFill>
                <a:ea typeface="굴림체"/>
              </a:rPr>
              <a:t>&lt;/</a:t>
            </a:r>
            <a:r>
              <a:rPr lang="en-US" altLang="ko-KR" sz="1400" kern="0" dirty="0">
                <a:solidFill>
                  <a:srgbClr val="A31515"/>
                </a:solidFill>
                <a:ea typeface="굴림체"/>
              </a:rPr>
              <a:t>form</a:t>
            </a:r>
            <a:r>
              <a:rPr lang="en-US" altLang="ko-KR" sz="1400" kern="0" dirty="0">
                <a:solidFill>
                  <a:srgbClr val="0000FF"/>
                </a:solidFill>
                <a:ea typeface="굴림체"/>
              </a:rPr>
              <a:t>&gt;</a:t>
            </a:r>
            <a:r>
              <a:rPr lang="en-US" altLang="ko-KR" sz="1400" kern="0" dirty="0">
                <a:solidFill>
                  <a:srgbClr val="000000"/>
                </a:solidFill>
                <a:ea typeface="굴림체"/>
              </a:rPr>
              <a:t> </a:t>
            </a:r>
            <a:endParaRPr lang="en-US" altLang="ko-KR" sz="1400" kern="0" dirty="0">
              <a:solidFill>
                <a:srgbClr val="000000"/>
              </a:solidFill>
            </a:endParaRPr>
          </a:p>
        </p:txBody>
      </p:sp>
      <p:pic>
        <p:nvPicPr>
          <p:cNvPr id="27649" name="_x442756256" descr="EMB00001a1c12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74" y="3133725"/>
            <a:ext cx="357447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2639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오디</a:t>
            </a:r>
            <a:r>
              <a:rPr lang="ko-KR" altLang="en-US" dirty="0"/>
              <a:t>오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552575"/>
            <a:ext cx="76009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435" y="3171825"/>
            <a:ext cx="216556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83895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라디오 버튼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48" y="1485900"/>
            <a:ext cx="8143875" cy="1314450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성별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="radio"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="gender"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="male"&gt;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남성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="radio"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="gender"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="female"&gt;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여성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kern="0" dirty="0">
              <a:solidFill>
                <a:srgbClr val="000000"/>
              </a:solidFill>
            </a:endParaRPr>
          </a:p>
        </p:txBody>
      </p:sp>
      <p:pic>
        <p:nvPicPr>
          <p:cNvPr id="28673" name="_x442754496" descr="EMB00001a1c12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237" y="3440112"/>
            <a:ext cx="4574586" cy="137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13624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체크박스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48" y="1485899"/>
            <a:ext cx="8143875" cy="1781175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과일 선택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="checkbox"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="fruits"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="apple"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checked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Apple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="checkbox"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="fruits"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="grape"&gt;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Grape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="checkbox"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="fruits"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="orange"&gt;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Orange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kern="0" dirty="0">
              <a:solidFill>
                <a:srgbClr val="000000"/>
              </a:solidFill>
            </a:endParaRPr>
          </a:p>
        </p:txBody>
      </p:sp>
      <p:pic>
        <p:nvPicPr>
          <p:cNvPr id="29697" name="_x442755616" descr="EMB00001a1c12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650" y="3743325"/>
            <a:ext cx="4301173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17166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버튼과 초기화 버튼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48" y="1485899"/>
            <a:ext cx="8143875" cy="1781175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="input"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action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getid.jsp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method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="get"&gt;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사용자 아이디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="text"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="user"&gt;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="submit"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제출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="reset"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초기화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kern="0" dirty="0">
              <a:solidFill>
                <a:srgbClr val="000000"/>
              </a:solidFill>
            </a:endParaRPr>
          </a:p>
        </p:txBody>
      </p:sp>
      <p:pic>
        <p:nvPicPr>
          <p:cNvPr id="30721" name="_x442753456" descr="EMB00001a1c128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38" y="3422649"/>
            <a:ext cx="4237421" cy="129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62118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&lt;input&gt; </a:t>
            </a:r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48" y="1485899"/>
            <a:ext cx="8143875" cy="2162176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="input"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action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getid.jsp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method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="get"&gt;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물품가격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="text"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="user"&gt;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수량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="text"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="user"&gt;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="button"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계산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onclick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alert(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ea typeface="돋움체"/>
              </a:rPr>
              <a:t>'10000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ea typeface="돋움체"/>
              </a:rPr>
              <a:t>원입니다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ea typeface="돋움체"/>
              </a:rPr>
              <a:t>.'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)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kern="0" dirty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46" name="_x442753456" descr="EMB00001a1c12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62" y="4248150"/>
            <a:ext cx="3027458" cy="132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5" name="_x442754656" descr="EMB00001a1c129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87" y="4265636"/>
            <a:ext cx="1563687" cy="13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/>
          <p:nvPr/>
        </p:nvCxnSpPr>
        <p:spPr bwMode="auto">
          <a:xfrm flipV="1">
            <a:off x="3019425" y="4810125"/>
            <a:ext cx="3179762" cy="5619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8771859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&lt;button&gt; </a:t>
            </a:r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48" y="1485899"/>
            <a:ext cx="8143875" cy="733426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button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="button"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onclick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="alert('</a:t>
            </a:r>
            <a:r>
              <a:rPr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안녕하세요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?')"&gt;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눌러보세요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!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button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kern="0" dirty="0">
              <a:solidFill>
                <a:srgbClr val="000000"/>
              </a:solidFill>
            </a:endParaRPr>
          </a:p>
        </p:txBody>
      </p:sp>
      <p:pic>
        <p:nvPicPr>
          <p:cNvPr id="32769" name="_x442756016" descr="EMB00001a1c12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2600324"/>
            <a:ext cx="3857625" cy="219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78783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버튼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48" y="1371599"/>
            <a:ext cx="8143875" cy="1590676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form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="input"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action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getid.jsp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method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="get"&gt;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아이디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: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="text"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="name"&gt;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="image"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src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submit.png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alt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="</a:t>
            </a:r>
            <a:r>
              <a:rPr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제출 버튼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"&gt;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form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  <a:endParaRPr lang="en-US" altLang="ko-KR" sz="1400" kern="0" dirty="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pic>
        <p:nvPicPr>
          <p:cNvPr id="1025" name="_x11931408" descr="EMB0000166caa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37" y="3298825"/>
            <a:ext cx="4344311" cy="168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18515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>
                <a:latin typeface="Century Schoolbook" panose="02040604050505020304" pitchFamily="18" charset="0"/>
              </a:rPr>
              <a:t>&lt;</a:t>
            </a:r>
            <a:r>
              <a:rPr lang="en-US" altLang="ko-KR" dirty="0" err="1">
                <a:latin typeface="Century Schoolbook" panose="02040604050505020304" pitchFamily="18" charset="0"/>
              </a:rPr>
              <a:t>textarea</a:t>
            </a:r>
            <a:r>
              <a:rPr lang="en-US" altLang="ko-KR" dirty="0">
                <a:latin typeface="Century Schoolbook" panose="02040604050505020304" pitchFamily="18" charset="0"/>
              </a:rPr>
              <a:t>&gt; </a:t>
            </a:r>
            <a:r>
              <a:rPr lang="ko-KR" altLang="en-US" dirty="0" smtClean="0">
                <a:latin typeface="Century Schoolbook" panose="02040604050505020304" pitchFamily="18" charset="0"/>
              </a:rPr>
              <a:t>요소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48" y="1371599"/>
            <a:ext cx="8143875" cy="1400176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="input"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action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getfeedback.jsp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method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="get"&gt;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고객의 의견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textarea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="feedback"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rows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="5"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cols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="50"&gt;&lt;/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textarea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kern="0" dirty="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pic>
        <p:nvPicPr>
          <p:cNvPr id="2049" name="_x243964864" descr="EMB0000166caa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7" y="3003550"/>
            <a:ext cx="4767311" cy="160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1217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>
                <a:latin typeface="Century Schoolbook" panose="02040604050505020304" pitchFamily="18" charset="0"/>
              </a:rPr>
              <a:t>&lt;</a:t>
            </a:r>
            <a:r>
              <a:rPr lang="en-US" altLang="ko-KR" dirty="0" err="1">
                <a:latin typeface="Century Schoolbook" panose="02040604050505020304" pitchFamily="18" charset="0"/>
              </a:rPr>
              <a:t>textarea</a:t>
            </a:r>
            <a:r>
              <a:rPr lang="en-US" altLang="ko-KR" dirty="0">
                <a:latin typeface="Century Schoolbook" panose="02040604050505020304" pitchFamily="18" charset="0"/>
              </a:rPr>
              <a:t>&gt; </a:t>
            </a:r>
            <a:r>
              <a:rPr lang="ko-KR" altLang="en-US" dirty="0" smtClean="0">
                <a:latin typeface="Century Schoolbook" panose="02040604050505020304" pitchFamily="18" charset="0"/>
              </a:rPr>
              <a:t>요소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48" y="1371599"/>
            <a:ext cx="8143875" cy="2219326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action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select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="cars"&gt;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	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option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bmw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BMW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option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	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option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benz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Benz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option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	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option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hyundai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selected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현대자동차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option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	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option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kia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"&gt;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기아자동차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option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select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kern="0" dirty="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43964224" descr="EMB0000166caaf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4495799"/>
            <a:ext cx="6278192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243964544" descr="EMB0000166caaf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725" y="5314950"/>
            <a:ext cx="1339957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 bwMode="auto">
          <a:xfrm>
            <a:off x="2657475" y="5391150"/>
            <a:ext cx="730250" cy="581919"/>
          </a:xfrm>
          <a:custGeom>
            <a:avLst/>
            <a:gdLst>
              <a:gd name="connsiteX0" fmla="*/ 0 w 800100"/>
              <a:gd name="connsiteY0" fmla="*/ 0 h 581919"/>
              <a:gd name="connsiteX1" fmla="*/ 47625 w 800100"/>
              <a:gd name="connsiteY1" fmla="*/ 104775 h 581919"/>
              <a:gd name="connsiteX2" fmla="*/ 76200 w 800100"/>
              <a:gd name="connsiteY2" fmla="*/ 171450 h 581919"/>
              <a:gd name="connsiteX3" fmla="*/ 104775 w 800100"/>
              <a:gd name="connsiteY3" fmla="*/ 200025 h 581919"/>
              <a:gd name="connsiteX4" fmla="*/ 123825 w 800100"/>
              <a:gd name="connsiteY4" fmla="*/ 228600 h 581919"/>
              <a:gd name="connsiteX5" fmla="*/ 133350 w 800100"/>
              <a:gd name="connsiteY5" fmla="*/ 257175 h 581919"/>
              <a:gd name="connsiteX6" fmla="*/ 190500 w 800100"/>
              <a:gd name="connsiteY6" fmla="*/ 314325 h 581919"/>
              <a:gd name="connsiteX7" fmla="*/ 257175 w 800100"/>
              <a:gd name="connsiteY7" fmla="*/ 390525 h 581919"/>
              <a:gd name="connsiteX8" fmla="*/ 285750 w 800100"/>
              <a:gd name="connsiteY8" fmla="*/ 400050 h 581919"/>
              <a:gd name="connsiteX9" fmla="*/ 361950 w 800100"/>
              <a:gd name="connsiteY9" fmla="*/ 447675 h 581919"/>
              <a:gd name="connsiteX10" fmla="*/ 400050 w 800100"/>
              <a:gd name="connsiteY10" fmla="*/ 476250 h 581919"/>
              <a:gd name="connsiteX11" fmla="*/ 485775 w 800100"/>
              <a:gd name="connsiteY11" fmla="*/ 504825 h 581919"/>
              <a:gd name="connsiteX12" fmla="*/ 542925 w 800100"/>
              <a:gd name="connsiteY12" fmla="*/ 523875 h 581919"/>
              <a:gd name="connsiteX13" fmla="*/ 581025 w 800100"/>
              <a:gd name="connsiteY13" fmla="*/ 542925 h 581919"/>
              <a:gd name="connsiteX14" fmla="*/ 657225 w 800100"/>
              <a:gd name="connsiteY14" fmla="*/ 552450 h 581919"/>
              <a:gd name="connsiteX15" fmla="*/ 733425 w 800100"/>
              <a:gd name="connsiteY15" fmla="*/ 581025 h 581919"/>
              <a:gd name="connsiteX16" fmla="*/ 800100 w 800100"/>
              <a:gd name="connsiteY16" fmla="*/ 581025 h 58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0100" h="581919">
                <a:moveTo>
                  <a:pt x="0" y="0"/>
                </a:moveTo>
                <a:cubicBezTo>
                  <a:pt x="38971" y="116913"/>
                  <a:pt x="-4250" y="1025"/>
                  <a:pt x="47625" y="104775"/>
                </a:cubicBezTo>
                <a:cubicBezTo>
                  <a:pt x="58439" y="126402"/>
                  <a:pt x="63759" y="150716"/>
                  <a:pt x="76200" y="171450"/>
                </a:cubicBezTo>
                <a:cubicBezTo>
                  <a:pt x="83130" y="183001"/>
                  <a:pt x="96151" y="189677"/>
                  <a:pt x="104775" y="200025"/>
                </a:cubicBezTo>
                <a:cubicBezTo>
                  <a:pt x="112104" y="208819"/>
                  <a:pt x="118705" y="218361"/>
                  <a:pt x="123825" y="228600"/>
                </a:cubicBezTo>
                <a:cubicBezTo>
                  <a:pt x="128315" y="237580"/>
                  <a:pt x="127186" y="249250"/>
                  <a:pt x="133350" y="257175"/>
                </a:cubicBezTo>
                <a:cubicBezTo>
                  <a:pt x="149890" y="278441"/>
                  <a:pt x="173670" y="293288"/>
                  <a:pt x="190500" y="314325"/>
                </a:cubicBezTo>
                <a:cubicBezTo>
                  <a:pt x="199974" y="326167"/>
                  <a:pt x="238768" y="378253"/>
                  <a:pt x="257175" y="390525"/>
                </a:cubicBezTo>
                <a:cubicBezTo>
                  <a:pt x="265529" y="396094"/>
                  <a:pt x="276225" y="396875"/>
                  <a:pt x="285750" y="400050"/>
                </a:cubicBezTo>
                <a:cubicBezTo>
                  <a:pt x="342996" y="457296"/>
                  <a:pt x="280772" y="402576"/>
                  <a:pt x="361950" y="447675"/>
                </a:cubicBezTo>
                <a:cubicBezTo>
                  <a:pt x="375827" y="455385"/>
                  <a:pt x="386173" y="468540"/>
                  <a:pt x="400050" y="476250"/>
                </a:cubicBezTo>
                <a:cubicBezTo>
                  <a:pt x="437417" y="497009"/>
                  <a:pt x="448248" y="493567"/>
                  <a:pt x="485775" y="504825"/>
                </a:cubicBezTo>
                <a:cubicBezTo>
                  <a:pt x="505009" y="510595"/>
                  <a:pt x="524281" y="516417"/>
                  <a:pt x="542925" y="523875"/>
                </a:cubicBezTo>
                <a:cubicBezTo>
                  <a:pt x="556108" y="529148"/>
                  <a:pt x="567250" y="539481"/>
                  <a:pt x="581025" y="542925"/>
                </a:cubicBezTo>
                <a:cubicBezTo>
                  <a:pt x="605858" y="549133"/>
                  <a:pt x="631825" y="549275"/>
                  <a:pt x="657225" y="552450"/>
                </a:cubicBezTo>
                <a:cubicBezTo>
                  <a:pt x="685152" y="566414"/>
                  <a:pt x="701724" y="578143"/>
                  <a:pt x="733425" y="581025"/>
                </a:cubicBezTo>
                <a:cubicBezTo>
                  <a:pt x="755559" y="583037"/>
                  <a:pt x="777875" y="581025"/>
                  <a:pt x="800100" y="58102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59137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>
                <a:latin typeface="Century Schoolbook" panose="02040604050505020304" pitchFamily="18" charset="0"/>
              </a:rPr>
              <a:t>&lt;</a:t>
            </a:r>
            <a:r>
              <a:rPr lang="en-US" altLang="ko-KR" dirty="0" err="1">
                <a:latin typeface="Century Schoolbook" panose="02040604050505020304" pitchFamily="18" charset="0"/>
              </a:rPr>
              <a:t>fieldset</a:t>
            </a:r>
            <a:r>
              <a:rPr lang="en-US" altLang="ko-KR" dirty="0">
                <a:latin typeface="Century Schoolbook" panose="02040604050505020304" pitchFamily="18" charset="0"/>
              </a:rPr>
              <a:t>&gt; </a:t>
            </a:r>
            <a:r>
              <a:rPr lang="ko-KR" altLang="en-US" dirty="0">
                <a:latin typeface="Century Schoolbook" panose="02040604050505020304" pitchFamily="18" charset="0"/>
              </a:rPr>
              <a:t>태그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48" y="1371599"/>
            <a:ext cx="8143875" cy="2219326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fieldset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legend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인적사항입력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legend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이름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="text"&gt;&lt;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전화번호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="text"&gt;&lt;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주소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="text"&gt;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fieldset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kern="0" dirty="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pic>
        <p:nvPicPr>
          <p:cNvPr id="4097" name="_x11931488" descr="EMB0000166cab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492" y="3962398"/>
            <a:ext cx="3324331" cy="160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791804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&lt;label&gt;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48" y="1371599"/>
            <a:ext cx="8143875" cy="2219326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action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proc_form.jsp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label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for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="male"&gt;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남성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label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="radio"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="gender"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id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="male"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="male"&gt;&lt;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label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for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="female"&gt;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여성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label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="radio"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="gender"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id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="female"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="female"&gt;&lt;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="submit"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제출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kern="0" dirty="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pic>
        <p:nvPicPr>
          <p:cNvPr id="5121" name="_x11931408" descr="EMB0000166cab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3852862"/>
            <a:ext cx="2917825" cy="179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22027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&lt;audio&gt; </a:t>
            </a:r>
            <a:r>
              <a:rPr lang="ko-KR" altLang="en-US" dirty="0" smtClean="0"/>
              <a:t>요소의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34" y="1924050"/>
            <a:ext cx="8587465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42102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업로드 버튼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48" y="1371599"/>
            <a:ext cx="8143875" cy="1447801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enctype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="multipart/form-data"&gt;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="file"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accept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="image/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jpg,image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/gif"&gt;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kern="0" dirty="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pic>
        <p:nvPicPr>
          <p:cNvPr id="6146" name="_x243964704" descr="EMB0000166cab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04" y="3552825"/>
            <a:ext cx="3420471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_x437452104" descr="EMB0000166cab0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552825"/>
            <a:ext cx="4243224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 bwMode="auto">
          <a:xfrm>
            <a:off x="3343275" y="4238625"/>
            <a:ext cx="1409700" cy="1123975"/>
          </a:xfrm>
          <a:custGeom>
            <a:avLst/>
            <a:gdLst>
              <a:gd name="connsiteX0" fmla="*/ 0 w 1409700"/>
              <a:gd name="connsiteY0" fmla="*/ 0 h 1123975"/>
              <a:gd name="connsiteX1" fmla="*/ 57150 w 1409700"/>
              <a:gd name="connsiteY1" fmla="*/ 47625 h 1123975"/>
              <a:gd name="connsiteX2" fmla="*/ 95250 w 1409700"/>
              <a:gd name="connsiteY2" fmla="*/ 114300 h 1123975"/>
              <a:gd name="connsiteX3" fmla="*/ 123825 w 1409700"/>
              <a:gd name="connsiteY3" fmla="*/ 142875 h 1123975"/>
              <a:gd name="connsiteX4" fmla="*/ 161925 w 1409700"/>
              <a:gd name="connsiteY4" fmla="*/ 209550 h 1123975"/>
              <a:gd name="connsiteX5" fmla="*/ 190500 w 1409700"/>
              <a:gd name="connsiteY5" fmla="*/ 238125 h 1123975"/>
              <a:gd name="connsiteX6" fmla="*/ 247650 w 1409700"/>
              <a:gd name="connsiteY6" fmla="*/ 333375 h 1123975"/>
              <a:gd name="connsiteX7" fmla="*/ 390525 w 1409700"/>
              <a:gd name="connsiteY7" fmla="*/ 495300 h 1123975"/>
              <a:gd name="connsiteX8" fmla="*/ 419100 w 1409700"/>
              <a:gd name="connsiteY8" fmla="*/ 533400 h 1123975"/>
              <a:gd name="connsiteX9" fmla="*/ 447675 w 1409700"/>
              <a:gd name="connsiteY9" fmla="*/ 581025 h 1123975"/>
              <a:gd name="connsiteX10" fmla="*/ 495300 w 1409700"/>
              <a:gd name="connsiteY10" fmla="*/ 619125 h 1123975"/>
              <a:gd name="connsiteX11" fmla="*/ 533400 w 1409700"/>
              <a:gd name="connsiteY11" fmla="*/ 666750 h 1123975"/>
              <a:gd name="connsiteX12" fmla="*/ 609600 w 1409700"/>
              <a:gd name="connsiteY12" fmla="*/ 723900 h 1123975"/>
              <a:gd name="connsiteX13" fmla="*/ 638175 w 1409700"/>
              <a:gd name="connsiteY13" fmla="*/ 771525 h 1123975"/>
              <a:gd name="connsiteX14" fmla="*/ 723900 w 1409700"/>
              <a:gd name="connsiteY14" fmla="*/ 838200 h 1123975"/>
              <a:gd name="connsiteX15" fmla="*/ 790575 w 1409700"/>
              <a:gd name="connsiteY15" fmla="*/ 876300 h 1123975"/>
              <a:gd name="connsiteX16" fmla="*/ 819150 w 1409700"/>
              <a:gd name="connsiteY16" fmla="*/ 904875 h 1123975"/>
              <a:gd name="connsiteX17" fmla="*/ 895350 w 1409700"/>
              <a:gd name="connsiteY17" fmla="*/ 952500 h 1123975"/>
              <a:gd name="connsiteX18" fmla="*/ 923925 w 1409700"/>
              <a:gd name="connsiteY18" fmla="*/ 971550 h 1123975"/>
              <a:gd name="connsiteX19" fmla="*/ 962025 w 1409700"/>
              <a:gd name="connsiteY19" fmla="*/ 981075 h 1123975"/>
              <a:gd name="connsiteX20" fmla="*/ 1000125 w 1409700"/>
              <a:gd name="connsiteY20" fmla="*/ 1000125 h 1123975"/>
              <a:gd name="connsiteX21" fmla="*/ 1123950 w 1409700"/>
              <a:gd name="connsiteY21" fmla="*/ 1047750 h 1123975"/>
              <a:gd name="connsiteX22" fmla="*/ 1209675 w 1409700"/>
              <a:gd name="connsiteY22" fmla="*/ 1057275 h 1123975"/>
              <a:gd name="connsiteX23" fmla="*/ 1295400 w 1409700"/>
              <a:gd name="connsiteY23" fmla="*/ 1085850 h 1123975"/>
              <a:gd name="connsiteX24" fmla="*/ 1371600 w 1409700"/>
              <a:gd name="connsiteY24" fmla="*/ 1114425 h 1123975"/>
              <a:gd name="connsiteX25" fmla="*/ 1409700 w 1409700"/>
              <a:gd name="connsiteY25" fmla="*/ 1123950 h 11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409700" h="1123975">
                <a:moveTo>
                  <a:pt x="0" y="0"/>
                </a:moveTo>
                <a:cubicBezTo>
                  <a:pt x="19050" y="15875"/>
                  <a:pt x="41275" y="28575"/>
                  <a:pt x="57150" y="47625"/>
                </a:cubicBezTo>
                <a:cubicBezTo>
                  <a:pt x="73537" y="67290"/>
                  <a:pt x="80571" y="93330"/>
                  <a:pt x="95250" y="114300"/>
                </a:cubicBezTo>
                <a:cubicBezTo>
                  <a:pt x="102975" y="125335"/>
                  <a:pt x="116100" y="131840"/>
                  <a:pt x="123825" y="142875"/>
                </a:cubicBezTo>
                <a:cubicBezTo>
                  <a:pt x="138504" y="163845"/>
                  <a:pt x="147246" y="188580"/>
                  <a:pt x="161925" y="209550"/>
                </a:cubicBezTo>
                <a:cubicBezTo>
                  <a:pt x="169650" y="220585"/>
                  <a:pt x="182833" y="227050"/>
                  <a:pt x="190500" y="238125"/>
                </a:cubicBezTo>
                <a:cubicBezTo>
                  <a:pt x="211576" y="268568"/>
                  <a:pt x="221468" y="307193"/>
                  <a:pt x="247650" y="333375"/>
                </a:cubicBezTo>
                <a:cubicBezTo>
                  <a:pt x="336902" y="422627"/>
                  <a:pt x="302677" y="383493"/>
                  <a:pt x="390525" y="495300"/>
                </a:cubicBezTo>
                <a:cubicBezTo>
                  <a:pt x="400333" y="507783"/>
                  <a:pt x="410932" y="519787"/>
                  <a:pt x="419100" y="533400"/>
                </a:cubicBezTo>
                <a:cubicBezTo>
                  <a:pt x="428625" y="549275"/>
                  <a:pt x="435375" y="567188"/>
                  <a:pt x="447675" y="581025"/>
                </a:cubicBezTo>
                <a:cubicBezTo>
                  <a:pt x="461181" y="596220"/>
                  <a:pt x="480925" y="604750"/>
                  <a:pt x="495300" y="619125"/>
                </a:cubicBezTo>
                <a:cubicBezTo>
                  <a:pt x="509675" y="633500"/>
                  <a:pt x="518414" y="653013"/>
                  <a:pt x="533400" y="666750"/>
                </a:cubicBezTo>
                <a:cubicBezTo>
                  <a:pt x="556805" y="688204"/>
                  <a:pt x="609600" y="723900"/>
                  <a:pt x="609600" y="723900"/>
                </a:cubicBezTo>
                <a:cubicBezTo>
                  <a:pt x="619125" y="739775"/>
                  <a:pt x="625084" y="758434"/>
                  <a:pt x="638175" y="771525"/>
                </a:cubicBezTo>
                <a:cubicBezTo>
                  <a:pt x="663773" y="797123"/>
                  <a:pt x="691521" y="822011"/>
                  <a:pt x="723900" y="838200"/>
                </a:cubicBezTo>
                <a:cubicBezTo>
                  <a:pt x="747191" y="849845"/>
                  <a:pt x="770380" y="859471"/>
                  <a:pt x="790575" y="876300"/>
                </a:cubicBezTo>
                <a:cubicBezTo>
                  <a:pt x="800923" y="884924"/>
                  <a:pt x="808256" y="896952"/>
                  <a:pt x="819150" y="904875"/>
                </a:cubicBezTo>
                <a:cubicBezTo>
                  <a:pt x="843374" y="922492"/>
                  <a:pt x="870428" y="935885"/>
                  <a:pt x="895350" y="952500"/>
                </a:cubicBezTo>
                <a:cubicBezTo>
                  <a:pt x="904875" y="958850"/>
                  <a:pt x="913403" y="967041"/>
                  <a:pt x="923925" y="971550"/>
                </a:cubicBezTo>
                <a:cubicBezTo>
                  <a:pt x="935957" y="976707"/>
                  <a:pt x="949768" y="976478"/>
                  <a:pt x="962025" y="981075"/>
                </a:cubicBezTo>
                <a:cubicBezTo>
                  <a:pt x="975320" y="986061"/>
                  <a:pt x="986995" y="994719"/>
                  <a:pt x="1000125" y="1000125"/>
                </a:cubicBezTo>
                <a:cubicBezTo>
                  <a:pt x="1041017" y="1016963"/>
                  <a:pt x="1079998" y="1042866"/>
                  <a:pt x="1123950" y="1047750"/>
                </a:cubicBezTo>
                <a:lnTo>
                  <a:pt x="1209675" y="1057275"/>
                </a:lnTo>
                <a:cubicBezTo>
                  <a:pt x="1238250" y="1066800"/>
                  <a:pt x="1268459" y="1072380"/>
                  <a:pt x="1295400" y="1085850"/>
                </a:cubicBezTo>
                <a:cubicBezTo>
                  <a:pt x="1354587" y="1115443"/>
                  <a:pt x="1311079" y="1097133"/>
                  <a:pt x="1371600" y="1114425"/>
                </a:cubicBezTo>
                <a:cubicBezTo>
                  <a:pt x="1408452" y="1124954"/>
                  <a:pt x="1388470" y="1123950"/>
                  <a:pt x="1409700" y="112395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00187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입력 요소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6" y="1381125"/>
            <a:ext cx="7848600" cy="4283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61225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추가된 </a:t>
            </a:r>
            <a:r>
              <a:rPr lang="en-US" altLang="ko-KR" dirty="0" smtClean="0"/>
              <a:t>&lt;input&gt;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autocomplete – </a:t>
            </a:r>
            <a:r>
              <a:rPr lang="ko-KR" altLang="en-US" dirty="0"/>
              <a:t>자동으로 입력을 완성한다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/>
              <a:t>autofocus – </a:t>
            </a:r>
            <a:r>
              <a:rPr lang="ko-KR" altLang="en-US" dirty="0"/>
              <a:t>페이지가 </a:t>
            </a:r>
            <a:r>
              <a:rPr lang="ko-KR" altLang="en-US" dirty="0" err="1"/>
              <a:t>로드되면</a:t>
            </a:r>
            <a:r>
              <a:rPr lang="ko-KR" altLang="en-US" dirty="0"/>
              <a:t> 자동으로 입력 포커스를 갖는다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/>
            <a:r>
              <a:rPr lang="en-US" altLang="ko-KR" dirty="0"/>
              <a:t>placeholder – </a:t>
            </a:r>
            <a:r>
              <a:rPr lang="ko-KR" altLang="en-US" dirty="0"/>
              <a:t>입력 힌트를 희미하게 </a:t>
            </a:r>
            <a:r>
              <a:rPr lang="ko-KR" altLang="en-US" dirty="0" err="1"/>
              <a:t>보여준다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/>
            <a:r>
              <a:rPr lang="en-US" altLang="ko-KR" dirty="0" err="1"/>
              <a:t>readonly</a:t>
            </a:r>
            <a:r>
              <a:rPr lang="en-US" altLang="ko-KR" dirty="0"/>
              <a:t> – </a:t>
            </a:r>
            <a:r>
              <a:rPr lang="ko-KR" altLang="en-US" dirty="0"/>
              <a:t>읽기 전용 필드</a:t>
            </a:r>
          </a:p>
          <a:p>
            <a:pPr lvl="0"/>
            <a:r>
              <a:rPr lang="en-US" altLang="ko-KR" dirty="0"/>
              <a:t>required – </a:t>
            </a:r>
            <a:r>
              <a:rPr lang="ko-KR" altLang="en-US" dirty="0"/>
              <a:t>입력 양식을 제출하기 전에 </a:t>
            </a:r>
            <a:r>
              <a:rPr lang="ko-KR" altLang="en-US" dirty="0" err="1"/>
              <a:t>받드시</a:t>
            </a:r>
            <a:r>
              <a:rPr lang="ko-KR" altLang="en-US" dirty="0"/>
              <a:t> </a:t>
            </a:r>
            <a:r>
              <a:rPr lang="ko-KR" altLang="en-US" dirty="0" err="1"/>
              <a:t>채워져</a:t>
            </a:r>
            <a:r>
              <a:rPr lang="ko-KR" altLang="en-US" dirty="0"/>
              <a:t> 있어야 함을 나타낸다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/>
              <a:t>pattern – </a:t>
            </a:r>
            <a:r>
              <a:rPr lang="ko-KR" altLang="en-US" dirty="0"/>
              <a:t>허용하는 입력의 형태를 </a:t>
            </a:r>
            <a:r>
              <a:rPr lang="ko-KR" altLang="en-US" dirty="0" err="1"/>
              <a:t>정규식으로</a:t>
            </a:r>
            <a:r>
              <a:rPr lang="ko-KR" altLang="en-US" dirty="0"/>
              <a:t> 지정한다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382176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28598" y="1371599"/>
            <a:ext cx="8143875" cy="4981576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date: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="date"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datetime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datetime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datetime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-local: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datetime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-local"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month: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="month"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time: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="time"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week: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="week"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color: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="color"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email: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="email"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nb-NO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tel: </a:t>
            </a:r>
            <a:r>
              <a:rPr lang="nb-NO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nb-NO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nb-NO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nb-NO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nb-NO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="tel"</a:t>
            </a:r>
            <a:r>
              <a:rPr lang="nb-NO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nb-NO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r>
              <a:rPr lang="nb-NO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nb-NO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nb-NO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nb-NO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nb-NO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nb-NO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search: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="search"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range: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="range"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number: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="number"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url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url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="submit"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kern="0" dirty="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pic>
        <p:nvPicPr>
          <p:cNvPr id="5" name="_x243964224" descr="EMB0000166cab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831" y="1504949"/>
            <a:ext cx="4055344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96375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정규식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특정한 규칙을 가지고 있는 문자열들을 </a:t>
            </a:r>
            <a:r>
              <a:rPr lang="ko-KR" altLang="en-US" dirty="0" smtClean="0"/>
              <a:t>표현 </a:t>
            </a:r>
            <a:endParaRPr lang="en-US" altLang="ko-KR" dirty="0" smtClean="0"/>
          </a:p>
          <a:p>
            <a:r>
              <a:rPr lang="ko-KR" altLang="en-US" dirty="0" smtClean="0"/>
              <a:t>정규 </a:t>
            </a:r>
            <a:r>
              <a:rPr lang="ko-KR" altLang="en-US" dirty="0" err="1"/>
              <a:t>표현식은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과 </a:t>
            </a:r>
            <a:r>
              <a:rPr lang="en-US" altLang="ko-KR" dirty="0"/>
              <a:t>/ </a:t>
            </a:r>
            <a:r>
              <a:rPr lang="ko-KR" altLang="en-US" dirty="0"/>
              <a:t>내부에 </a:t>
            </a:r>
            <a:r>
              <a:rPr lang="ko-KR" altLang="en-US" dirty="0" smtClean="0"/>
              <a:t>위치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6" y="2515396"/>
            <a:ext cx="7505700" cy="2661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061021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수량한정자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3467100"/>
            <a:ext cx="8212138" cy="2019300"/>
          </a:xfrm>
        </p:spPr>
        <p:txBody>
          <a:bodyPr/>
          <a:lstStyle/>
          <a:p>
            <a:r>
              <a:rPr lang="ko-KR" altLang="en-US" dirty="0" err="1" smtClean="0"/>
              <a:t>이메일을</a:t>
            </a:r>
            <a:r>
              <a:rPr lang="ko-KR" altLang="en-US" dirty="0" smtClean="0"/>
              <a:t> 검사하는 </a:t>
            </a:r>
            <a:r>
              <a:rPr lang="ko-KR" altLang="en-US" dirty="0" err="1" smtClean="0"/>
              <a:t>정규식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/^[</a:t>
            </a:r>
            <a:r>
              <a:rPr lang="en-US" altLang="ko-KR" dirty="0"/>
              <a:t>a-</a:t>
            </a:r>
            <a:r>
              <a:rPr lang="en-US" altLang="ko-KR" dirty="0" err="1"/>
              <a:t>zA</a:t>
            </a:r>
            <a:r>
              <a:rPr lang="en-US" altLang="ko-KR" dirty="0"/>
              <a:t>-</a:t>
            </a:r>
            <a:r>
              <a:rPr lang="en-US" altLang="ko-KR" dirty="0" err="1"/>
              <a:t>Z0</a:t>
            </a:r>
            <a:r>
              <a:rPr lang="en-US" altLang="ko-KR" dirty="0"/>
              <a:t>-9.!#$%&amp;’*+/=?^_`{|}~-]+@[a-</a:t>
            </a:r>
            <a:r>
              <a:rPr lang="en-US" altLang="ko-KR" dirty="0" err="1"/>
              <a:t>zA</a:t>
            </a:r>
            <a:r>
              <a:rPr lang="en-US" altLang="ko-KR" dirty="0"/>
              <a:t>-</a:t>
            </a:r>
            <a:r>
              <a:rPr lang="en-US" altLang="ko-KR" dirty="0" err="1"/>
              <a:t>Z0</a:t>
            </a:r>
            <a:r>
              <a:rPr lang="en-US" altLang="ko-KR" dirty="0"/>
              <a:t>-9-]+(?:\.[a-</a:t>
            </a:r>
            <a:r>
              <a:rPr lang="en-US" altLang="ko-KR" dirty="0" err="1"/>
              <a:t>zA</a:t>
            </a:r>
            <a:r>
              <a:rPr lang="en-US" altLang="ko-KR" dirty="0"/>
              <a:t>-</a:t>
            </a:r>
            <a:r>
              <a:rPr lang="en-US" altLang="ko-KR" dirty="0" err="1"/>
              <a:t>Z0</a:t>
            </a:r>
            <a:r>
              <a:rPr lang="en-US" altLang="ko-KR" dirty="0"/>
              <a:t>-9-]+)*$/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290639"/>
            <a:ext cx="8372475" cy="2026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631920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48" y="1371599"/>
            <a:ext cx="8143875" cy="1447801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...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이메일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="email"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="email"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required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...</a:t>
            </a:r>
            <a:endParaRPr lang="en-US" altLang="ko-KR" sz="1400" kern="0" dirty="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pic>
        <p:nvPicPr>
          <p:cNvPr id="12289" name="_x243964704" descr="EMB0000166cab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524" y="3422649"/>
            <a:ext cx="4422531" cy="159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 bwMode="auto">
          <a:xfrm>
            <a:off x="4874430" y="1905000"/>
            <a:ext cx="459871" cy="1600200"/>
          </a:xfrm>
          <a:custGeom>
            <a:avLst/>
            <a:gdLst>
              <a:gd name="connsiteX0" fmla="*/ 202395 w 459871"/>
              <a:gd name="connsiteY0" fmla="*/ 0 h 1600200"/>
              <a:gd name="connsiteX1" fmla="*/ 145245 w 459871"/>
              <a:gd name="connsiteY1" fmla="*/ 114300 h 1600200"/>
              <a:gd name="connsiteX2" fmla="*/ 126195 w 459871"/>
              <a:gd name="connsiteY2" fmla="*/ 161925 h 1600200"/>
              <a:gd name="connsiteX3" fmla="*/ 88095 w 459871"/>
              <a:gd name="connsiteY3" fmla="*/ 238125 h 1600200"/>
              <a:gd name="connsiteX4" fmla="*/ 30945 w 459871"/>
              <a:gd name="connsiteY4" fmla="*/ 419100 h 1600200"/>
              <a:gd name="connsiteX5" fmla="*/ 11895 w 459871"/>
              <a:gd name="connsiteY5" fmla="*/ 657225 h 1600200"/>
              <a:gd name="connsiteX6" fmla="*/ 21420 w 459871"/>
              <a:gd name="connsiteY6" fmla="*/ 685800 h 1600200"/>
              <a:gd name="connsiteX7" fmla="*/ 78570 w 459871"/>
              <a:gd name="connsiteY7" fmla="*/ 742950 h 1600200"/>
              <a:gd name="connsiteX8" fmla="*/ 116670 w 459871"/>
              <a:gd name="connsiteY8" fmla="*/ 790575 h 1600200"/>
              <a:gd name="connsiteX9" fmla="*/ 145245 w 459871"/>
              <a:gd name="connsiteY9" fmla="*/ 809625 h 1600200"/>
              <a:gd name="connsiteX10" fmla="*/ 183345 w 459871"/>
              <a:gd name="connsiteY10" fmla="*/ 838200 h 1600200"/>
              <a:gd name="connsiteX11" fmla="*/ 211920 w 459871"/>
              <a:gd name="connsiteY11" fmla="*/ 847725 h 1600200"/>
              <a:gd name="connsiteX12" fmla="*/ 269070 w 459871"/>
              <a:gd name="connsiteY12" fmla="*/ 876300 h 1600200"/>
              <a:gd name="connsiteX13" fmla="*/ 335745 w 459871"/>
              <a:gd name="connsiteY13" fmla="*/ 942975 h 1600200"/>
              <a:gd name="connsiteX14" fmla="*/ 354795 w 459871"/>
              <a:gd name="connsiteY14" fmla="*/ 990600 h 1600200"/>
              <a:gd name="connsiteX15" fmla="*/ 392895 w 459871"/>
              <a:gd name="connsiteY15" fmla="*/ 1047750 h 1600200"/>
              <a:gd name="connsiteX16" fmla="*/ 411945 w 459871"/>
              <a:gd name="connsiteY16" fmla="*/ 1085850 h 1600200"/>
              <a:gd name="connsiteX17" fmla="*/ 430995 w 459871"/>
              <a:gd name="connsiteY17" fmla="*/ 1314450 h 1600200"/>
              <a:gd name="connsiteX18" fmla="*/ 459570 w 459871"/>
              <a:gd name="connsiteY18" fmla="*/ 1571625 h 1600200"/>
              <a:gd name="connsiteX19" fmla="*/ 459570 w 459871"/>
              <a:gd name="connsiteY19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9871" h="1600200">
                <a:moveTo>
                  <a:pt x="202395" y="0"/>
                </a:moveTo>
                <a:cubicBezTo>
                  <a:pt x="183345" y="38100"/>
                  <a:pt x="161065" y="74750"/>
                  <a:pt x="145245" y="114300"/>
                </a:cubicBezTo>
                <a:cubicBezTo>
                  <a:pt x="138895" y="130175"/>
                  <a:pt x="133841" y="146632"/>
                  <a:pt x="126195" y="161925"/>
                </a:cubicBezTo>
                <a:cubicBezTo>
                  <a:pt x="102228" y="209859"/>
                  <a:pt x="104575" y="172205"/>
                  <a:pt x="88095" y="238125"/>
                </a:cubicBezTo>
                <a:cubicBezTo>
                  <a:pt x="44524" y="412411"/>
                  <a:pt x="92545" y="336967"/>
                  <a:pt x="30945" y="419100"/>
                </a:cubicBezTo>
                <a:cubicBezTo>
                  <a:pt x="-7382" y="546858"/>
                  <a:pt x="-5541" y="500297"/>
                  <a:pt x="11895" y="657225"/>
                </a:cubicBezTo>
                <a:cubicBezTo>
                  <a:pt x="13004" y="667204"/>
                  <a:pt x="15256" y="677875"/>
                  <a:pt x="21420" y="685800"/>
                </a:cubicBezTo>
                <a:cubicBezTo>
                  <a:pt x="37960" y="707066"/>
                  <a:pt x="61740" y="721913"/>
                  <a:pt x="78570" y="742950"/>
                </a:cubicBezTo>
                <a:cubicBezTo>
                  <a:pt x="91270" y="758825"/>
                  <a:pt x="102295" y="776200"/>
                  <a:pt x="116670" y="790575"/>
                </a:cubicBezTo>
                <a:cubicBezTo>
                  <a:pt x="124765" y="798670"/>
                  <a:pt x="135930" y="802971"/>
                  <a:pt x="145245" y="809625"/>
                </a:cubicBezTo>
                <a:cubicBezTo>
                  <a:pt x="158163" y="818852"/>
                  <a:pt x="169562" y="830324"/>
                  <a:pt x="183345" y="838200"/>
                </a:cubicBezTo>
                <a:cubicBezTo>
                  <a:pt x="192062" y="843181"/>
                  <a:pt x="202940" y="843235"/>
                  <a:pt x="211920" y="847725"/>
                </a:cubicBezTo>
                <a:cubicBezTo>
                  <a:pt x="285778" y="884654"/>
                  <a:pt x="197246" y="852359"/>
                  <a:pt x="269070" y="876300"/>
                </a:cubicBezTo>
                <a:cubicBezTo>
                  <a:pt x="291295" y="898525"/>
                  <a:pt x="324072" y="913792"/>
                  <a:pt x="335745" y="942975"/>
                </a:cubicBezTo>
                <a:cubicBezTo>
                  <a:pt x="342095" y="958850"/>
                  <a:pt x="346608" y="975590"/>
                  <a:pt x="354795" y="990600"/>
                </a:cubicBezTo>
                <a:cubicBezTo>
                  <a:pt x="365758" y="1010700"/>
                  <a:pt x="382656" y="1027272"/>
                  <a:pt x="392895" y="1047750"/>
                </a:cubicBezTo>
                <a:lnTo>
                  <a:pt x="411945" y="1085850"/>
                </a:lnTo>
                <a:cubicBezTo>
                  <a:pt x="435349" y="1226274"/>
                  <a:pt x="407153" y="1044245"/>
                  <a:pt x="430995" y="1314450"/>
                </a:cubicBezTo>
                <a:cubicBezTo>
                  <a:pt x="460389" y="1647584"/>
                  <a:pt x="441304" y="1315898"/>
                  <a:pt x="459570" y="1571625"/>
                </a:cubicBezTo>
                <a:cubicBezTo>
                  <a:pt x="460249" y="1581126"/>
                  <a:pt x="459570" y="1590675"/>
                  <a:pt x="459570" y="160020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248155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숫자 입력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48" y="1371599"/>
            <a:ext cx="8143875" cy="1447801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...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신발사이즈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="number"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min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="230"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max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="290"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step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="10"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="260"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shoesize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...</a:t>
            </a:r>
          </a:p>
        </p:txBody>
      </p:sp>
      <p:pic>
        <p:nvPicPr>
          <p:cNvPr id="13318" name="_x437452184" descr="EMB0000166cab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35" y="3486150"/>
            <a:ext cx="3588866" cy="57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_x437452664" descr="EMB0000166cab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83" y="3486150"/>
            <a:ext cx="4291403" cy="5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85900" y="45815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구글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37418" y="44899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오페라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자유형 10"/>
          <p:cNvSpPr/>
          <p:nvPr/>
        </p:nvSpPr>
        <p:spPr bwMode="auto">
          <a:xfrm>
            <a:off x="1733006" y="3971583"/>
            <a:ext cx="200569" cy="705192"/>
          </a:xfrm>
          <a:custGeom>
            <a:avLst/>
            <a:gdLst>
              <a:gd name="connsiteX0" fmla="*/ 38644 w 200569"/>
              <a:gd name="connsiteY0" fmla="*/ 705192 h 705192"/>
              <a:gd name="connsiteX1" fmla="*/ 10069 w 200569"/>
              <a:gd name="connsiteY1" fmla="*/ 600417 h 705192"/>
              <a:gd name="connsiteX2" fmla="*/ 544 w 200569"/>
              <a:gd name="connsiteY2" fmla="*/ 533742 h 705192"/>
              <a:gd name="connsiteX3" fmla="*/ 29119 w 200569"/>
              <a:gd name="connsiteY3" fmla="*/ 209892 h 705192"/>
              <a:gd name="connsiteX4" fmla="*/ 57694 w 200569"/>
              <a:gd name="connsiteY4" fmla="*/ 143217 h 705192"/>
              <a:gd name="connsiteX5" fmla="*/ 95794 w 200569"/>
              <a:gd name="connsiteY5" fmla="*/ 86067 h 705192"/>
              <a:gd name="connsiteX6" fmla="*/ 105319 w 200569"/>
              <a:gd name="connsiteY6" fmla="*/ 57492 h 705192"/>
              <a:gd name="connsiteX7" fmla="*/ 133894 w 200569"/>
              <a:gd name="connsiteY7" fmla="*/ 38442 h 705192"/>
              <a:gd name="connsiteX8" fmla="*/ 191044 w 200569"/>
              <a:gd name="connsiteY8" fmla="*/ 342 h 705192"/>
              <a:gd name="connsiteX9" fmla="*/ 200569 w 200569"/>
              <a:gd name="connsiteY9" fmla="*/ 342 h 70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0569" h="705192">
                <a:moveTo>
                  <a:pt x="38644" y="705192"/>
                </a:moveTo>
                <a:cubicBezTo>
                  <a:pt x="36035" y="696061"/>
                  <a:pt x="13852" y="621222"/>
                  <a:pt x="10069" y="600417"/>
                </a:cubicBezTo>
                <a:cubicBezTo>
                  <a:pt x="6053" y="578328"/>
                  <a:pt x="3719" y="555967"/>
                  <a:pt x="544" y="533742"/>
                </a:cubicBezTo>
                <a:cubicBezTo>
                  <a:pt x="16178" y="80362"/>
                  <a:pt x="-25171" y="372763"/>
                  <a:pt x="29119" y="209892"/>
                </a:cubicBezTo>
                <a:cubicBezTo>
                  <a:pt x="49621" y="148385"/>
                  <a:pt x="24211" y="193442"/>
                  <a:pt x="57694" y="143217"/>
                </a:cubicBezTo>
                <a:cubicBezTo>
                  <a:pt x="79569" y="55717"/>
                  <a:pt x="47955" y="145866"/>
                  <a:pt x="95794" y="86067"/>
                </a:cubicBezTo>
                <a:cubicBezTo>
                  <a:pt x="102066" y="78227"/>
                  <a:pt x="99047" y="65332"/>
                  <a:pt x="105319" y="57492"/>
                </a:cubicBezTo>
                <a:cubicBezTo>
                  <a:pt x="112470" y="48553"/>
                  <a:pt x="125100" y="45771"/>
                  <a:pt x="133894" y="38442"/>
                </a:cubicBezTo>
                <a:cubicBezTo>
                  <a:pt x="171835" y="6824"/>
                  <a:pt x="148000" y="11103"/>
                  <a:pt x="191044" y="342"/>
                </a:cubicBezTo>
                <a:cubicBezTo>
                  <a:pt x="194124" y="-428"/>
                  <a:pt x="197394" y="342"/>
                  <a:pt x="200569" y="342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자유형 11"/>
          <p:cNvSpPr/>
          <p:nvPr/>
        </p:nvSpPr>
        <p:spPr bwMode="auto">
          <a:xfrm>
            <a:off x="6505308" y="3924300"/>
            <a:ext cx="438417" cy="647700"/>
          </a:xfrm>
          <a:custGeom>
            <a:avLst/>
            <a:gdLst>
              <a:gd name="connsiteX0" fmla="*/ 438417 w 438417"/>
              <a:gd name="connsiteY0" fmla="*/ 647700 h 647700"/>
              <a:gd name="connsiteX1" fmla="*/ 381267 w 438417"/>
              <a:gd name="connsiteY1" fmla="*/ 552450 h 647700"/>
              <a:gd name="connsiteX2" fmla="*/ 324117 w 438417"/>
              <a:gd name="connsiteY2" fmla="*/ 523875 h 647700"/>
              <a:gd name="connsiteX3" fmla="*/ 209817 w 438417"/>
              <a:gd name="connsiteY3" fmla="*/ 447675 h 647700"/>
              <a:gd name="connsiteX4" fmla="*/ 181242 w 438417"/>
              <a:gd name="connsiteY4" fmla="*/ 428625 h 647700"/>
              <a:gd name="connsiteX5" fmla="*/ 152667 w 438417"/>
              <a:gd name="connsiteY5" fmla="*/ 400050 h 647700"/>
              <a:gd name="connsiteX6" fmla="*/ 114567 w 438417"/>
              <a:gd name="connsiteY6" fmla="*/ 371475 h 647700"/>
              <a:gd name="connsiteX7" fmla="*/ 95517 w 438417"/>
              <a:gd name="connsiteY7" fmla="*/ 342900 h 647700"/>
              <a:gd name="connsiteX8" fmla="*/ 66942 w 438417"/>
              <a:gd name="connsiteY8" fmla="*/ 304800 h 647700"/>
              <a:gd name="connsiteX9" fmla="*/ 47892 w 438417"/>
              <a:gd name="connsiteY9" fmla="*/ 247650 h 647700"/>
              <a:gd name="connsiteX10" fmla="*/ 38367 w 438417"/>
              <a:gd name="connsiteY10" fmla="*/ 180975 h 647700"/>
              <a:gd name="connsiteX11" fmla="*/ 28842 w 438417"/>
              <a:gd name="connsiteY11" fmla="*/ 152400 h 647700"/>
              <a:gd name="connsiteX12" fmla="*/ 19317 w 438417"/>
              <a:gd name="connsiteY12" fmla="*/ 95250 h 647700"/>
              <a:gd name="connsiteX13" fmla="*/ 267 w 438417"/>
              <a:gd name="connsiteY13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8417" h="647700">
                <a:moveTo>
                  <a:pt x="438417" y="647700"/>
                </a:moveTo>
                <a:cubicBezTo>
                  <a:pt x="427962" y="626790"/>
                  <a:pt x="403824" y="569994"/>
                  <a:pt x="381267" y="552450"/>
                </a:cubicBezTo>
                <a:cubicBezTo>
                  <a:pt x="364455" y="539374"/>
                  <a:pt x="342380" y="534833"/>
                  <a:pt x="324117" y="523875"/>
                </a:cubicBezTo>
                <a:lnTo>
                  <a:pt x="209817" y="447675"/>
                </a:lnTo>
                <a:cubicBezTo>
                  <a:pt x="200292" y="441325"/>
                  <a:pt x="189337" y="436720"/>
                  <a:pt x="181242" y="428625"/>
                </a:cubicBezTo>
                <a:cubicBezTo>
                  <a:pt x="171717" y="419100"/>
                  <a:pt x="162894" y="408816"/>
                  <a:pt x="152667" y="400050"/>
                </a:cubicBezTo>
                <a:cubicBezTo>
                  <a:pt x="140614" y="389719"/>
                  <a:pt x="125792" y="382700"/>
                  <a:pt x="114567" y="371475"/>
                </a:cubicBezTo>
                <a:cubicBezTo>
                  <a:pt x="106472" y="363380"/>
                  <a:pt x="102171" y="352215"/>
                  <a:pt x="95517" y="342900"/>
                </a:cubicBezTo>
                <a:cubicBezTo>
                  <a:pt x="86290" y="329982"/>
                  <a:pt x="76467" y="317500"/>
                  <a:pt x="66942" y="304800"/>
                </a:cubicBezTo>
                <a:cubicBezTo>
                  <a:pt x="60592" y="285750"/>
                  <a:pt x="50732" y="267529"/>
                  <a:pt x="47892" y="247650"/>
                </a:cubicBezTo>
                <a:cubicBezTo>
                  <a:pt x="44717" y="225425"/>
                  <a:pt x="42770" y="202990"/>
                  <a:pt x="38367" y="180975"/>
                </a:cubicBezTo>
                <a:cubicBezTo>
                  <a:pt x="36398" y="171130"/>
                  <a:pt x="31020" y="162201"/>
                  <a:pt x="28842" y="152400"/>
                </a:cubicBezTo>
                <a:cubicBezTo>
                  <a:pt x="24652" y="133547"/>
                  <a:pt x="24001" y="113986"/>
                  <a:pt x="19317" y="95250"/>
                </a:cubicBezTo>
                <a:cubicBezTo>
                  <a:pt x="-3749" y="2986"/>
                  <a:pt x="267" y="72769"/>
                  <a:pt x="267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437387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range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48" y="1371599"/>
            <a:ext cx="8143875" cy="1447801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ko-KR" sz="1400" dirty="0">
                <a:solidFill>
                  <a:srgbClr val="000000"/>
                </a:solidFill>
              </a:rPr>
              <a:t>...</a:t>
            </a:r>
          </a:p>
          <a:p>
            <a:pPr marL="0" indent="0" algn="just">
              <a:buNone/>
            </a:pPr>
            <a:r>
              <a:rPr lang="ko-KR" altLang="en-US" sz="1400" dirty="0">
                <a:solidFill>
                  <a:srgbClr val="000000"/>
                </a:solidFill>
              </a:rPr>
              <a:t>    테니스 스킬 </a:t>
            </a:r>
            <a:r>
              <a:rPr lang="en-US" altLang="ko-KR" sz="1400" dirty="0">
                <a:solidFill>
                  <a:srgbClr val="0000FF"/>
                </a:solidFill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</a:rPr>
              <a:t>="range"</a:t>
            </a:r>
            <a:r>
              <a:rPr lang="en-US" altLang="ko-KR" sz="1400" dirty="0">
                <a:solidFill>
                  <a:srgbClr val="00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min</a:t>
            </a:r>
            <a:r>
              <a:rPr lang="en-US" altLang="ko-KR" sz="1400" dirty="0">
                <a:solidFill>
                  <a:srgbClr val="0000FF"/>
                </a:solidFill>
              </a:rPr>
              <a:t>="1"</a:t>
            </a:r>
            <a:r>
              <a:rPr lang="en-US" altLang="ko-KR" sz="1400" dirty="0">
                <a:solidFill>
                  <a:srgbClr val="00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max</a:t>
            </a:r>
            <a:r>
              <a:rPr lang="en-US" altLang="ko-KR" sz="1400" dirty="0">
                <a:solidFill>
                  <a:srgbClr val="0000FF"/>
                </a:solidFill>
              </a:rPr>
              <a:t>="10"</a:t>
            </a:r>
            <a:r>
              <a:rPr lang="en-US" altLang="ko-KR" sz="1400" dirty="0">
                <a:solidFill>
                  <a:srgbClr val="00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	value</a:t>
            </a:r>
            <a:r>
              <a:rPr lang="en-US" altLang="ko-KR" sz="1400" dirty="0">
                <a:solidFill>
                  <a:srgbClr val="0000FF"/>
                </a:solidFill>
              </a:rPr>
              <a:t>="1"&gt;</a:t>
            </a:r>
          </a:p>
          <a:p>
            <a:pPr marL="0" indent="0" algn="just">
              <a:buNone/>
            </a:pPr>
            <a:r>
              <a:rPr lang="en-US" altLang="ko-KR" sz="1400" dirty="0">
                <a:solidFill>
                  <a:srgbClr val="000000"/>
                </a:solidFill>
              </a:rPr>
              <a:t>...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48" y="3293913"/>
            <a:ext cx="7753350" cy="138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573496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날짜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date – </a:t>
            </a:r>
            <a:r>
              <a:rPr lang="ko-KR" altLang="en-US" dirty="0"/>
              <a:t>날짜 입력</a:t>
            </a:r>
          </a:p>
          <a:p>
            <a:pPr lvl="0"/>
            <a:r>
              <a:rPr lang="en-US" altLang="ko-KR" dirty="0"/>
              <a:t>month – </a:t>
            </a:r>
            <a:r>
              <a:rPr lang="ko-KR" altLang="en-US" dirty="0"/>
              <a:t>월 입력</a:t>
            </a:r>
          </a:p>
          <a:p>
            <a:pPr lvl="0"/>
            <a:r>
              <a:rPr lang="en-US" altLang="ko-KR" dirty="0"/>
              <a:t>week – </a:t>
            </a:r>
            <a:r>
              <a:rPr lang="ko-KR" altLang="en-US" dirty="0"/>
              <a:t>주 입력</a:t>
            </a:r>
          </a:p>
          <a:p>
            <a:pPr lvl="0"/>
            <a:r>
              <a:rPr lang="en-US" altLang="ko-KR" dirty="0"/>
              <a:t>time – </a:t>
            </a:r>
            <a:r>
              <a:rPr lang="ko-KR" altLang="en-US" dirty="0"/>
              <a:t>시간 입력</a:t>
            </a:r>
          </a:p>
          <a:p>
            <a:pPr lvl="0"/>
            <a:r>
              <a:rPr lang="en-US" altLang="ko-KR" dirty="0" err="1"/>
              <a:t>datetime</a:t>
            </a:r>
            <a:r>
              <a:rPr lang="en-US" altLang="ko-KR" dirty="0"/>
              <a:t> – </a:t>
            </a:r>
            <a:r>
              <a:rPr lang="ko-KR" altLang="en-US" dirty="0"/>
              <a:t>날짜와 시간을 입력할 수 있는 양식 제공</a:t>
            </a:r>
            <a:r>
              <a:rPr lang="en-US" altLang="ko-KR" dirty="0"/>
              <a:t>, </a:t>
            </a:r>
            <a:r>
              <a:rPr lang="ko-KR" altLang="en-US" dirty="0"/>
              <a:t>국제 표준 시간대</a:t>
            </a:r>
          </a:p>
          <a:p>
            <a:pPr lvl="0"/>
            <a:r>
              <a:rPr lang="en-US" altLang="ko-KR" dirty="0" err="1"/>
              <a:t>datetime</a:t>
            </a:r>
            <a:r>
              <a:rPr lang="en-US" altLang="ko-KR" dirty="0"/>
              <a:t>-local - </a:t>
            </a:r>
            <a:r>
              <a:rPr lang="ko-KR" altLang="en-US" dirty="0"/>
              <a:t>날짜와 시간을 입력할 수 있는 양식 제공</a:t>
            </a:r>
            <a:r>
              <a:rPr lang="en-US" altLang="ko-KR" dirty="0"/>
              <a:t>, </a:t>
            </a:r>
            <a:r>
              <a:rPr lang="ko-KR" altLang="en-US" dirty="0"/>
              <a:t>지역 표준 시간대</a:t>
            </a:r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23897" y="4229100"/>
            <a:ext cx="8143875" cy="1000126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...  </a:t>
            </a:r>
          </a:p>
          <a:p>
            <a:pPr marL="0" indent="0" algn="just">
              <a:buNone/>
            </a:pPr>
            <a:r>
              <a:rPr lang="ko-KR" altLang="en-US" sz="1600" dirty="0">
                <a:solidFill>
                  <a:srgbClr val="000000"/>
                </a:solidFill>
              </a:rPr>
              <a:t>  생일 </a:t>
            </a:r>
            <a:r>
              <a:rPr lang="en-US" altLang="ko-KR" sz="1600" dirty="0">
                <a:solidFill>
                  <a:srgbClr val="0000FF"/>
                </a:solidFill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</a:rPr>
              <a:t>input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type</a:t>
            </a:r>
            <a:r>
              <a:rPr lang="en-US" altLang="ko-KR" sz="1600" dirty="0">
                <a:solidFill>
                  <a:srgbClr val="0000FF"/>
                </a:solidFill>
              </a:rPr>
              <a:t>="date"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name</a:t>
            </a:r>
            <a:r>
              <a:rPr lang="en-US" altLang="ko-KR" sz="1600" dirty="0">
                <a:solidFill>
                  <a:srgbClr val="0000FF"/>
                </a:solidFill>
              </a:rPr>
              <a:t>=“dob”&gt;</a:t>
            </a:r>
          </a:p>
          <a:p>
            <a:pPr marL="0" indent="0" algn="just"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...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</p:txBody>
      </p:sp>
      <p:pic>
        <p:nvPicPr>
          <p:cNvPr id="15361" name="_x243964624" descr="EMB0000166cab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585" y="4016375"/>
            <a:ext cx="3024187" cy="26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51581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오디오 파일 형식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MP3 – 'MPEG-1 Audio Layer-3'</a:t>
            </a:r>
            <a:r>
              <a:rPr lang="ko-KR" altLang="en-US" dirty="0"/>
              <a:t>의 약자로 </a:t>
            </a:r>
            <a:r>
              <a:rPr lang="en-US" altLang="ko-KR" dirty="0"/>
              <a:t>MPEG</a:t>
            </a:r>
            <a:r>
              <a:rPr lang="ko-KR" altLang="en-US" dirty="0"/>
              <a:t>기술의 음성 압축 기술</a:t>
            </a:r>
          </a:p>
          <a:p>
            <a:pPr lvl="0"/>
            <a:r>
              <a:rPr lang="en-US" altLang="ko-KR" dirty="0"/>
              <a:t>Wav - </a:t>
            </a:r>
            <a:r>
              <a:rPr lang="ko-KR" altLang="en-US" dirty="0"/>
              <a:t>윈도우에서 사용되는 표준 사운드 </a:t>
            </a:r>
            <a:r>
              <a:rPr lang="ko-KR" altLang="en-US" dirty="0" smtClean="0"/>
              <a:t>포맷</a:t>
            </a:r>
            <a:endParaRPr lang="ko-KR" altLang="en-US" dirty="0"/>
          </a:p>
          <a:p>
            <a:pPr lvl="0"/>
            <a:r>
              <a:rPr lang="en-US" altLang="ko-KR" dirty="0" err="1"/>
              <a:t>Ogg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특허권을 </a:t>
            </a:r>
            <a:r>
              <a:rPr lang="ko-KR" altLang="en-US" dirty="0"/>
              <a:t>반대하고 보다 좋은 음질을 위하여 </a:t>
            </a:r>
            <a:r>
              <a:rPr lang="ko-KR" altLang="en-US" dirty="0" err="1"/>
              <a:t>오픈소스로</a:t>
            </a:r>
            <a:r>
              <a:rPr lang="ko-KR" altLang="en-US" dirty="0"/>
              <a:t> 개발되었음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182873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색상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23897" y="1381125"/>
            <a:ext cx="8143875" cy="1000126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...  </a:t>
            </a:r>
          </a:p>
          <a:p>
            <a:pPr marL="0" indent="0" algn="just">
              <a:buNone/>
            </a:pP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ea typeface="휴먼명조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 err="1">
                <a:solidFill>
                  <a:srgbClr val="000000"/>
                </a:solidFill>
              </a:rPr>
              <a:t>색상선택</a:t>
            </a:r>
            <a:r>
              <a:rPr lang="en-US" altLang="ko-KR" sz="1600" dirty="0">
                <a:solidFill>
                  <a:srgbClr val="000000"/>
                </a:solidFill>
              </a:rPr>
              <a:t>: </a:t>
            </a:r>
            <a:r>
              <a:rPr lang="en-US" altLang="ko-KR" sz="1600" dirty="0">
                <a:solidFill>
                  <a:srgbClr val="0000FF"/>
                </a:solidFill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</a:rPr>
              <a:t>input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type</a:t>
            </a:r>
            <a:r>
              <a:rPr lang="en-US" altLang="ko-KR" sz="1600" dirty="0">
                <a:solidFill>
                  <a:srgbClr val="0000FF"/>
                </a:solidFill>
              </a:rPr>
              <a:t>="color"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name</a:t>
            </a:r>
            <a:r>
              <a:rPr lang="en-US" altLang="ko-KR" sz="1600" dirty="0">
                <a:solidFill>
                  <a:srgbClr val="0000FF"/>
                </a:solidFill>
              </a:rPr>
              <a:t>="color"/&gt;</a:t>
            </a:r>
          </a:p>
          <a:p>
            <a:pPr marL="0" indent="0" algn="just"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...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</p:txBody>
      </p:sp>
      <p:pic>
        <p:nvPicPr>
          <p:cNvPr id="16385" name="_x11931488" descr="EMB0000166cab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914649"/>
            <a:ext cx="2162175" cy="92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_x126639264" descr="EMB0000166cab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3943351"/>
            <a:ext cx="5043369" cy="225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자유형 7"/>
          <p:cNvSpPr/>
          <p:nvPr/>
        </p:nvSpPr>
        <p:spPr bwMode="auto">
          <a:xfrm>
            <a:off x="3248025" y="3629025"/>
            <a:ext cx="3296237" cy="914400"/>
          </a:xfrm>
          <a:custGeom>
            <a:avLst/>
            <a:gdLst>
              <a:gd name="connsiteX0" fmla="*/ 0 w 3296237"/>
              <a:gd name="connsiteY0" fmla="*/ 57150 h 914400"/>
              <a:gd name="connsiteX1" fmla="*/ 161925 w 3296237"/>
              <a:gd name="connsiteY1" fmla="*/ 38100 h 914400"/>
              <a:gd name="connsiteX2" fmla="*/ 657225 w 3296237"/>
              <a:gd name="connsiteY2" fmla="*/ 28575 h 914400"/>
              <a:gd name="connsiteX3" fmla="*/ 781050 w 3296237"/>
              <a:gd name="connsiteY3" fmla="*/ 19050 h 914400"/>
              <a:gd name="connsiteX4" fmla="*/ 914400 w 3296237"/>
              <a:gd name="connsiteY4" fmla="*/ 0 h 914400"/>
              <a:gd name="connsiteX5" fmla="*/ 2200275 w 3296237"/>
              <a:gd name="connsiteY5" fmla="*/ 19050 h 914400"/>
              <a:gd name="connsiteX6" fmla="*/ 2381250 w 3296237"/>
              <a:gd name="connsiteY6" fmla="*/ 38100 h 914400"/>
              <a:gd name="connsiteX7" fmla="*/ 2476500 w 3296237"/>
              <a:gd name="connsiteY7" fmla="*/ 57150 h 914400"/>
              <a:gd name="connsiteX8" fmla="*/ 2562225 w 3296237"/>
              <a:gd name="connsiteY8" fmla="*/ 66675 h 914400"/>
              <a:gd name="connsiteX9" fmla="*/ 2638425 w 3296237"/>
              <a:gd name="connsiteY9" fmla="*/ 76200 h 914400"/>
              <a:gd name="connsiteX10" fmla="*/ 2705100 w 3296237"/>
              <a:gd name="connsiteY10" fmla="*/ 85725 h 914400"/>
              <a:gd name="connsiteX11" fmla="*/ 2771775 w 3296237"/>
              <a:gd name="connsiteY11" fmla="*/ 104775 h 914400"/>
              <a:gd name="connsiteX12" fmla="*/ 2886075 w 3296237"/>
              <a:gd name="connsiteY12" fmla="*/ 123825 h 914400"/>
              <a:gd name="connsiteX13" fmla="*/ 2924175 w 3296237"/>
              <a:gd name="connsiteY13" fmla="*/ 142875 h 914400"/>
              <a:gd name="connsiteX14" fmla="*/ 2962275 w 3296237"/>
              <a:gd name="connsiteY14" fmla="*/ 152400 h 914400"/>
              <a:gd name="connsiteX15" fmla="*/ 3028950 w 3296237"/>
              <a:gd name="connsiteY15" fmla="*/ 190500 h 914400"/>
              <a:gd name="connsiteX16" fmla="*/ 3086100 w 3296237"/>
              <a:gd name="connsiteY16" fmla="*/ 257175 h 914400"/>
              <a:gd name="connsiteX17" fmla="*/ 3114675 w 3296237"/>
              <a:gd name="connsiteY17" fmla="*/ 304800 h 914400"/>
              <a:gd name="connsiteX18" fmla="*/ 3152775 w 3296237"/>
              <a:gd name="connsiteY18" fmla="*/ 361950 h 914400"/>
              <a:gd name="connsiteX19" fmla="*/ 3171825 w 3296237"/>
              <a:gd name="connsiteY19" fmla="*/ 390525 h 914400"/>
              <a:gd name="connsiteX20" fmla="*/ 3219450 w 3296237"/>
              <a:gd name="connsiteY20" fmla="*/ 476250 h 914400"/>
              <a:gd name="connsiteX21" fmla="*/ 3228975 w 3296237"/>
              <a:gd name="connsiteY21" fmla="*/ 504825 h 914400"/>
              <a:gd name="connsiteX22" fmla="*/ 3248025 w 3296237"/>
              <a:gd name="connsiteY22" fmla="*/ 542925 h 914400"/>
              <a:gd name="connsiteX23" fmla="*/ 3276600 w 3296237"/>
              <a:gd name="connsiteY23" fmla="*/ 609600 h 914400"/>
              <a:gd name="connsiteX24" fmla="*/ 3295650 w 3296237"/>
              <a:gd name="connsiteY24" fmla="*/ 819150 h 914400"/>
              <a:gd name="connsiteX25" fmla="*/ 3295650 w 3296237"/>
              <a:gd name="connsiteY2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296237" h="914400">
                <a:moveTo>
                  <a:pt x="0" y="57150"/>
                </a:moveTo>
                <a:cubicBezTo>
                  <a:pt x="68068" y="43536"/>
                  <a:pt x="71749" y="40918"/>
                  <a:pt x="161925" y="38100"/>
                </a:cubicBezTo>
                <a:cubicBezTo>
                  <a:pt x="326975" y="32942"/>
                  <a:pt x="492125" y="31750"/>
                  <a:pt x="657225" y="28575"/>
                </a:cubicBezTo>
                <a:cubicBezTo>
                  <a:pt x="698500" y="25400"/>
                  <a:pt x="739906" y="23622"/>
                  <a:pt x="781050" y="19050"/>
                </a:cubicBezTo>
                <a:cubicBezTo>
                  <a:pt x="825677" y="14091"/>
                  <a:pt x="869499" y="0"/>
                  <a:pt x="914400" y="0"/>
                </a:cubicBezTo>
                <a:cubicBezTo>
                  <a:pt x="1343072" y="0"/>
                  <a:pt x="1771650" y="12700"/>
                  <a:pt x="2200275" y="19050"/>
                </a:cubicBezTo>
                <a:lnTo>
                  <a:pt x="2381250" y="38100"/>
                </a:lnTo>
                <a:cubicBezTo>
                  <a:pt x="2413233" y="43150"/>
                  <a:pt x="2444517" y="52100"/>
                  <a:pt x="2476500" y="57150"/>
                </a:cubicBezTo>
                <a:cubicBezTo>
                  <a:pt x="2504899" y="61634"/>
                  <a:pt x="2533671" y="63316"/>
                  <a:pt x="2562225" y="66675"/>
                </a:cubicBezTo>
                <a:lnTo>
                  <a:pt x="2638425" y="76200"/>
                </a:lnTo>
                <a:cubicBezTo>
                  <a:pt x="2660679" y="79167"/>
                  <a:pt x="2683148" y="81021"/>
                  <a:pt x="2705100" y="85725"/>
                </a:cubicBezTo>
                <a:cubicBezTo>
                  <a:pt x="2727701" y="90568"/>
                  <a:pt x="2749156" y="100013"/>
                  <a:pt x="2771775" y="104775"/>
                </a:cubicBezTo>
                <a:cubicBezTo>
                  <a:pt x="2809572" y="112732"/>
                  <a:pt x="2847975" y="117475"/>
                  <a:pt x="2886075" y="123825"/>
                </a:cubicBezTo>
                <a:cubicBezTo>
                  <a:pt x="2898775" y="130175"/>
                  <a:pt x="2910880" y="137889"/>
                  <a:pt x="2924175" y="142875"/>
                </a:cubicBezTo>
                <a:cubicBezTo>
                  <a:pt x="2936432" y="147472"/>
                  <a:pt x="2950018" y="147803"/>
                  <a:pt x="2962275" y="152400"/>
                </a:cubicBezTo>
                <a:cubicBezTo>
                  <a:pt x="2979214" y="158752"/>
                  <a:pt x="3013876" y="177939"/>
                  <a:pt x="3028950" y="190500"/>
                </a:cubicBezTo>
                <a:cubicBezTo>
                  <a:pt x="3051024" y="208895"/>
                  <a:pt x="3070333" y="233525"/>
                  <a:pt x="3086100" y="257175"/>
                </a:cubicBezTo>
                <a:cubicBezTo>
                  <a:pt x="3096369" y="272579"/>
                  <a:pt x="3104736" y="289181"/>
                  <a:pt x="3114675" y="304800"/>
                </a:cubicBezTo>
                <a:cubicBezTo>
                  <a:pt x="3126967" y="324116"/>
                  <a:pt x="3140075" y="342900"/>
                  <a:pt x="3152775" y="361950"/>
                </a:cubicBezTo>
                <a:cubicBezTo>
                  <a:pt x="3159125" y="371475"/>
                  <a:pt x="3167573" y="379896"/>
                  <a:pt x="3171825" y="390525"/>
                </a:cubicBezTo>
                <a:cubicBezTo>
                  <a:pt x="3196771" y="452890"/>
                  <a:pt x="3180616" y="424472"/>
                  <a:pt x="3219450" y="476250"/>
                </a:cubicBezTo>
                <a:cubicBezTo>
                  <a:pt x="3222625" y="485775"/>
                  <a:pt x="3225020" y="495597"/>
                  <a:pt x="3228975" y="504825"/>
                </a:cubicBezTo>
                <a:cubicBezTo>
                  <a:pt x="3234568" y="517876"/>
                  <a:pt x="3243039" y="529630"/>
                  <a:pt x="3248025" y="542925"/>
                </a:cubicBezTo>
                <a:cubicBezTo>
                  <a:pt x="3274385" y="613219"/>
                  <a:pt x="3237994" y="551692"/>
                  <a:pt x="3276600" y="609600"/>
                </a:cubicBezTo>
                <a:cubicBezTo>
                  <a:pt x="3287578" y="697425"/>
                  <a:pt x="3291394" y="717011"/>
                  <a:pt x="3295650" y="819150"/>
                </a:cubicBezTo>
                <a:cubicBezTo>
                  <a:pt x="3296972" y="850872"/>
                  <a:pt x="3295650" y="882650"/>
                  <a:pt x="3295650" y="91440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자유형 8"/>
          <p:cNvSpPr/>
          <p:nvPr/>
        </p:nvSpPr>
        <p:spPr bwMode="auto">
          <a:xfrm>
            <a:off x="4448175" y="4657725"/>
            <a:ext cx="476250" cy="705955"/>
          </a:xfrm>
          <a:custGeom>
            <a:avLst/>
            <a:gdLst>
              <a:gd name="connsiteX0" fmla="*/ 142875 w 476250"/>
              <a:gd name="connsiteY0" fmla="*/ 0 h 705955"/>
              <a:gd name="connsiteX1" fmla="*/ 104775 w 476250"/>
              <a:gd name="connsiteY1" fmla="*/ 95250 h 705955"/>
              <a:gd name="connsiteX2" fmla="*/ 76200 w 476250"/>
              <a:gd name="connsiteY2" fmla="*/ 142875 h 705955"/>
              <a:gd name="connsiteX3" fmla="*/ 57150 w 476250"/>
              <a:gd name="connsiteY3" fmla="*/ 190500 h 705955"/>
              <a:gd name="connsiteX4" fmla="*/ 38100 w 476250"/>
              <a:gd name="connsiteY4" fmla="*/ 228600 h 705955"/>
              <a:gd name="connsiteX5" fmla="*/ 28575 w 476250"/>
              <a:gd name="connsiteY5" fmla="*/ 257175 h 705955"/>
              <a:gd name="connsiteX6" fmla="*/ 9525 w 476250"/>
              <a:gd name="connsiteY6" fmla="*/ 285750 h 705955"/>
              <a:gd name="connsiteX7" fmla="*/ 0 w 476250"/>
              <a:gd name="connsiteY7" fmla="*/ 323850 h 705955"/>
              <a:gd name="connsiteX8" fmla="*/ 28575 w 476250"/>
              <a:gd name="connsiteY8" fmla="*/ 504825 h 705955"/>
              <a:gd name="connsiteX9" fmla="*/ 38100 w 476250"/>
              <a:gd name="connsiteY9" fmla="*/ 533400 h 705955"/>
              <a:gd name="connsiteX10" fmla="*/ 95250 w 476250"/>
              <a:gd name="connsiteY10" fmla="*/ 581025 h 705955"/>
              <a:gd name="connsiteX11" fmla="*/ 123825 w 476250"/>
              <a:gd name="connsiteY11" fmla="*/ 600075 h 705955"/>
              <a:gd name="connsiteX12" fmla="*/ 161925 w 476250"/>
              <a:gd name="connsiteY12" fmla="*/ 628650 h 705955"/>
              <a:gd name="connsiteX13" fmla="*/ 228600 w 476250"/>
              <a:gd name="connsiteY13" fmla="*/ 657225 h 705955"/>
              <a:gd name="connsiteX14" fmla="*/ 266700 w 476250"/>
              <a:gd name="connsiteY14" fmla="*/ 676275 h 705955"/>
              <a:gd name="connsiteX15" fmla="*/ 342900 w 476250"/>
              <a:gd name="connsiteY15" fmla="*/ 695325 h 705955"/>
              <a:gd name="connsiteX16" fmla="*/ 371475 w 476250"/>
              <a:gd name="connsiteY16" fmla="*/ 704850 h 705955"/>
              <a:gd name="connsiteX17" fmla="*/ 476250 w 476250"/>
              <a:gd name="connsiteY17" fmla="*/ 704850 h 70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6250" h="705955">
                <a:moveTo>
                  <a:pt x="142875" y="0"/>
                </a:moveTo>
                <a:cubicBezTo>
                  <a:pt x="130175" y="31750"/>
                  <a:pt x="122369" y="65927"/>
                  <a:pt x="104775" y="95250"/>
                </a:cubicBezTo>
                <a:cubicBezTo>
                  <a:pt x="95250" y="111125"/>
                  <a:pt x="84479" y="126316"/>
                  <a:pt x="76200" y="142875"/>
                </a:cubicBezTo>
                <a:cubicBezTo>
                  <a:pt x="68554" y="158168"/>
                  <a:pt x="64094" y="174876"/>
                  <a:pt x="57150" y="190500"/>
                </a:cubicBezTo>
                <a:cubicBezTo>
                  <a:pt x="51383" y="203475"/>
                  <a:pt x="43693" y="215549"/>
                  <a:pt x="38100" y="228600"/>
                </a:cubicBezTo>
                <a:cubicBezTo>
                  <a:pt x="34145" y="237828"/>
                  <a:pt x="33065" y="248195"/>
                  <a:pt x="28575" y="257175"/>
                </a:cubicBezTo>
                <a:cubicBezTo>
                  <a:pt x="23455" y="267414"/>
                  <a:pt x="15875" y="276225"/>
                  <a:pt x="9525" y="285750"/>
                </a:cubicBezTo>
                <a:cubicBezTo>
                  <a:pt x="6350" y="298450"/>
                  <a:pt x="0" y="310759"/>
                  <a:pt x="0" y="323850"/>
                </a:cubicBezTo>
                <a:cubicBezTo>
                  <a:pt x="0" y="434501"/>
                  <a:pt x="1802" y="424505"/>
                  <a:pt x="28575" y="504825"/>
                </a:cubicBezTo>
                <a:cubicBezTo>
                  <a:pt x="31750" y="514350"/>
                  <a:pt x="29746" y="527831"/>
                  <a:pt x="38100" y="533400"/>
                </a:cubicBezTo>
                <a:cubicBezTo>
                  <a:pt x="109046" y="580698"/>
                  <a:pt x="21911" y="519909"/>
                  <a:pt x="95250" y="581025"/>
                </a:cubicBezTo>
                <a:cubicBezTo>
                  <a:pt x="104044" y="588354"/>
                  <a:pt x="114510" y="593421"/>
                  <a:pt x="123825" y="600075"/>
                </a:cubicBezTo>
                <a:cubicBezTo>
                  <a:pt x="136743" y="609302"/>
                  <a:pt x="148463" y="620236"/>
                  <a:pt x="161925" y="628650"/>
                </a:cubicBezTo>
                <a:cubicBezTo>
                  <a:pt x="207875" y="657369"/>
                  <a:pt x="187354" y="639548"/>
                  <a:pt x="228600" y="657225"/>
                </a:cubicBezTo>
                <a:cubicBezTo>
                  <a:pt x="241651" y="662818"/>
                  <a:pt x="253230" y="671785"/>
                  <a:pt x="266700" y="676275"/>
                </a:cubicBezTo>
                <a:cubicBezTo>
                  <a:pt x="291538" y="684554"/>
                  <a:pt x="318062" y="687046"/>
                  <a:pt x="342900" y="695325"/>
                </a:cubicBezTo>
                <a:cubicBezTo>
                  <a:pt x="352425" y="698500"/>
                  <a:pt x="361460" y="704135"/>
                  <a:pt x="371475" y="704850"/>
                </a:cubicBezTo>
                <a:cubicBezTo>
                  <a:pt x="406311" y="707338"/>
                  <a:pt x="441325" y="704850"/>
                  <a:pt x="476250" y="70485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9218" y="357401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rgbClr val="FF0000"/>
                </a:solidFill>
              </a:rPr>
              <a:t>오페라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04718" y="582826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rgbClr val="FF0000"/>
                </a:solidFill>
              </a:rPr>
              <a:t>구글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53662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17409" name="_x245921256" descr="EMB0000166cab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1362075"/>
            <a:ext cx="7142277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870196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소스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23897" y="1171576"/>
            <a:ext cx="8143875" cy="5048250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&lt;!</a:t>
            </a:r>
            <a:r>
              <a:rPr lang="en-US" altLang="ko-KR" sz="16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DOCTYPE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600" dirty="0" smtClean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h3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6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이메일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전송화면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6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h3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action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MAILTO:hong1234@gmail.com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method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="post"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enctype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="text/plain"&gt;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이름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="text"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="name"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=""&gt;&lt;</a:t>
            </a:r>
            <a:r>
              <a:rPr lang="en-US" altLang="ko-KR" sz="16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ko-KR" altLang="en-US" sz="16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이메일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주소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="email"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="mail"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=""&gt;&lt;</a:t>
            </a:r>
            <a:r>
              <a:rPr lang="en-US" altLang="ko-KR" sz="16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내용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textarea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="comment"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rows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="5"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cols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="50"&gt;&lt;/</a:t>
            </a:r>
            <a:r>
              <a:rPr lang="en-US" altLang="ko-KR" sz="16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textarea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&gt;&lt;</a:t>
            </a:r>
            <a:r>
              <a:rPr lang="en-US" altLang="ko-KR" sz="16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="submit"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="Send"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="reset"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="Reset"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</p:txBody>
      </p:sp>
    </p:spTree>
    <p:extLst>
      <p:ext uri="{BB962C8B-B14F-4D97-AF65-F5344CB8AC3E}">
        <p14:creationId xmlns:p14="http://schemas.microsoft.com/office/powerpoint/2010/main" val="2344991434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18433" name="_x245921256" descr="EMB0000166cab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878013"/>
            <a:ext cx="7529766" cy="348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516046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소스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23897" y="1171576"/>
            <a:ext cx="8143875" cy="5048250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&lt;!</a:t>
            </a:r>
            <a:r>
              <a:rPr lang="en-US" altLang="ko-KR" sz="16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DOCTYPE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h3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회원 가입 화면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6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h3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action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adduser.jsp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method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="post"&gt;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    이름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   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="text"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="name"&gt;&lt;</a:t>
            </a:r>
            <a:r>
              <a:rPr lang="en-US" altLang="ko-KR" sz="16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    주소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   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="text"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="address"&gt;&lt;</a:t>
            </a:r>
            <a:r>
              <a:rPr lang="en-US" altLang="ko-KR" sz="16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    email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   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="email"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="email"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required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&gt;&lt;</a:t>
            </a:r>
            <a:r>
              <a:rPr lang="en-US" altLang="ko-KR" sz="16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="radio"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="gender"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="Male</a:t>
            </a:r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"&gt;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Male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="radio"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="gender"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="Female</a:t>
            </a:r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"&gt;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Female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="submit"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="Send"&gt;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="reset"&gt;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</p:txBody>
      </p:sp>
    </p:spTree>
    <p:extLst>
      <p:ext uri="{BB962C8B-B14F-4D97-AF65-F5344CB8AC3E}">
        <p14:creationId xmlns:p14="http://schemas.microsoft.com/office/powerpoint/2010/main" val="91136487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오디오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2950" y="1123951"/>
            <a:ext cx="8212138" cy="2724150"/>
          </a:xfr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&lt;!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DOCTYPE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audio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src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old_pop.mp3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""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autoplay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controls&gt;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  Your browser does not support the audio element.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audio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  <a:endParaRPr lang="ko-KR" altLang="en-US" sz="1400" dirty="0">
              <a:ea typeface="굴림" panose="020B0600000101010101" pitchFamily="50" charset="-127"/>
            </a:endParaRPr>
          </a:p>
        </p:txBody>
      </p:sp>
      <p:pic>
        <p:nvPicPr>
          <p:cNvPr id="4098" name="_x447324000" descr="EMB00001a1c11b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4157889"/>
            <a:ext cx="4325380" cy="95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_x447324320" descr="EMB00001a1c11c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05425"/>
            <a:ext cx="4325380" cy="108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14399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>
                <a:latin typeface="Century Schoolbook" panose="02040604050505020304" pitchFamily="18" charset="0"/>
              </a:rPr>
              <a:t>&lt;source&gt; </a:t>
            </a:r>
            <a:r>
              <a:rPr lang="ko-KR" altLang="en-US" dirty="0">
                <a:latin typeface="Century Schoolbook" panose="02040604050505020304" pitchFamily="18" charset="0"/>
              </a:rPr>
              <a:t>태그 </a:t>
            </a:r>
            <a:r>
              <a:rPr lang="ko-KR" altLang="en-US" dirty="0" smtClean="0">
                <a:latin typeface="Century Schoolbook" panose="02040604050505020304" pitchFamily="18" charset="0"/>
              </a:rPr>
              <a:t>사용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브라우저가 지원하는 오디오 형식은 아직까지 없다</a:t>
            </a:r>
            <a:r>
              <a:rPr lang="en-US" altLang="ko-KR" dirty="0"/>
              <a:t>! </a:t>
            </a:r>
            <a:endParaRPr lang="en-US" altLang="ko-KR" dirty="0" smtClean="0"/>
          </a:p>
          <a:p>
            <a:r>
              <a:rPr lang="ko-KR" altLang="en-US" dirty="0" smtClean="0"/>
              <a:t>호환성을 높이기 위하여 다음과 같이 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2828926"/>
            <a:ext cx="8212138" cy="2905124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&lt;!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DOCTYPE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audio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</a:rPr>
              <a:t>controls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autoplay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source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old_pop.ogg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="audio/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ogg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source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old_pop.mp3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="audio/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mp3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Your browser does not support the audio element.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audio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ko-KR" alt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238140007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비디오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1409700"/>
            <a:ext cx="75628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_x447398208" descr="EMB00001a1c11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3257550"/>
            <a:ext cx="5143500" cy="344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94810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&lt;video&gt; </a:t>
            </a:r>
            <a:r>
              <a:rPr lang="ko-KR" altLang="en-US" dirty="0" smtClean="0"/>
              <a:t>요소의 속성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885950"/>
            <a:ext cx="7765097" cy="280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971948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1964</TotalTime>
  <Words>2262</Words>
  <Application>Microsoft Office PowerPoint</Application>
  <PresentationFormat>화면 슬라이드 쇼(4:3)</PresentationFormat>
  <Paragraphs>342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5" baseType="lpstr">
      <vt:lpstr>HY엽서M</vt:lpstr>
      <vt:lpstr>굴림</vt:lpstr>
      <vt:lpstr>굴림체</vt:lpstr>
      <vt:lpstr>돋움체</vt:lpstr>
      <vt:lpstr>휴먼명조</vt:lpstr>
      <vt:lpstr>휴먼모음T</vt:lpstr>
      <vt:lpstr>Arial</vt:lpstr>
      <vt:lpstr>Century Schoolbook</vt:lpstr>
      <vt:lpstr>Comic Sans MS</vt:lpstr>
      <vt:lpstr>Symbol</vt:lpstr>
      <vt:lpstr>1_Crayons</vt:lpstr>
      <vt:lpstr>PowerPoint 프레젠테이션</vt:lpstr>
      <vt:lpstr>웹브라우저와 멀티미디어</vt:lpstr>
      <vt:lpstr>오디오</vt:lpstr>
      <vt:lpstr>&lt;audio&gt; 요소의 속성</vt:lpstr>
      <vt:lpstr>오디오 파일 형식</vt:lpstr>
      <vt:lpstr>오디오 예제</vt:lpstr>
      <vt:lpstr>&lt;source&gt; 태그 사용</vt:lpstr>
      <vt:lpstr>비디오 </vt:lpstr>
      <vt:lpstr>&lt;video&gt; 요소의 속성</vt:lpstr>
      <vt:lpstr>비디오 예제</vt:lpstr>
      <vt:lpstr>비디오 예제</vt:lpstr>
      <vt:lpstr>iframe</vt:lpstr>
      <vt:lpstr>예제</vt:lpstr>
      <vt:lpstr>예제</vt:lpstr>
      <vt:lpstr>실행결과</vt:lpstr>
      <vt:lpstr>&lt;div&gt;</vt:lpstr>
      <vt:lpstr>예제</vt:lpstr>
      <vt:lpstr>예제</vt:lpstr>
      <vt:lpstr>HTML 입력 양식</vt:lpstr>
      <vt:lpstr>입력 양식의 작동 방식</vt:lpstr>
      <vt:lpstr>&lt;form&gt; 요소</vt:lpstr>
      <vt:lpstr>GET 방식과 POST 방식 </vt:lpstr>
      <vt:lpstr>GET 방식과 POST 방식 </vt:lpstr>
      <vt:lpstr>입력 태그</vt:lpstr>
      <vt:lpstr>실행결과</vt:lpstr>
      <vt:lpstr>&lt;input&gt; 형식</vt:lpstr>
      <vt:lpstr>type 속성값 </vt:lpstr>
      <vt:lpstr>텍스트 필드</vt:lpstr>
      <vt:lpstr>패스워드 필드</vt:lpstr>
      <vt:lpstr>라디오 버튼</vt:lpstr>
      <vt:lpstr>체크박스</vt:lpstr>
      <vt:lpstr>제출 버튼과 초기화 버튼</vt:lpstr>
      <vt:lpstr>&lt;input&gt; 버튼</vt:lpstr>
      <vt:lpstr>&lt;button&gt; 버튼</vt:lpstr>
      <vt:lpstr>이미지 버튼</vt:lpstr>
      <vt:lpstr>&lt;textarea&gt; 요소</vt:lpstr>
      <vt:lpstr>&lt;textarea&gt; 요소</vt:lpstr>
      <vt:lpstr>&lt;fieldset&gt; 태그</vt:lpstr>
      <vt:lpstr>&lt;label&gt; 태그 </vt:lpstr>
      <vt:lpstr>파일 업로드 버튼</vt:lpstr>
      <vt:lpstr>HTML 입력 요소</vt:lpstr>
      <vt:lpstr>추가된 &lt;input&gt; 의 속성</vt:lpstr>
      <vt:lpstr>예제</vt:lpstr>
      <vt:lpstr>정규식</vt:lpstr>
      <vt:lpstr>수량한정자</vt:lpstr>
      <vt:lpstr>이메일 입력</vt:lpstr>
      <vt:lpstr>숫자 입력 </vt:lpstr>
      <vt:lpstr>range 입력 </vt:lpstr>
      <vt:lpstr>날짜 입력 </vt:lpstr>
      <vt:lpstr>색상 입력 </vt:lpstr>
      <vt:lpstr>예제</vt:lpstr>
      <vt:lpstr>HTML 소스</vt:lpstr>
      <vt:lpstr>예제</vt:lpstr>
      <vt:lpstr>HTML 소스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LG</cp:lastModifiedBy>
  <cp:revision>250</cp:revision>
  <dcterms:created xsi:type="dcterms:W3CDTF">2007-06-29T06:43:39Z</dcterms:created>
  <dcterms:modified xsi:type="dcterms:W3CDTF">2017-09-10T11:32:32Z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